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70.jpg" ContentType="image/jpe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media/image88.jpg" ContentType="image/jpeg"/>
  <Override PartName="/ppt/media/image89.jpg" ContentType="image/jpeg"/>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media/image94.jpg" ContentType="image/jpeg"/>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omments/comment1.xml" ContentType="application/vnd.openxmlformats-officedocument.presentationml.comment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comments/comment2.xml" ContentType="application/vnd.openxmlformats-officedocument.presentationml.comments+xml"/>
  <Override PartName="/ppt/notesSlides/notesSlide95.xml" ContentType="application/vnd.openxmlformats-officedocument.presentationml.notesSlide+xml"/>
  <Override PartName="/ppt/comments/comment3.xml" ContentType="application/vnd.openxmlformats-officedocument.presentationml.comments+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media/image130.jpg" ContentType="image/jpeg"/>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2"/>
  </p:notesMasterIdLst>
  <p:handoutMasterIdLst>
    <p:handoutMasterId r:id="rId153"/>
  </p:handoutMasterIdLst>
  <p:sldIdLst>
    <p:sldId id="404" r:id="rId2"/>
    <p:sldId id="405" r:id="rId3"/>
    <p:sldId id="256" r:id="rId4"/>
    <p:sldId id="258" r:id="rId5"/>
    <p:sldId id="259" r:id="rId6"/>
    <p:sldId id="260" r:id="rId7"/>
    <p:sldId id="261" r:id="rId8"/>
    <p:sldId id="262" r:id="rId9"/>
    <p:sldId id="274" r:id="rId10"/>
    <p:sldId id="275" r:id="rId11"/>
    <p:sldId id="276" r:id="rId12"/>
    <p:sldId id="277" r:id="rId13"/>
    <p:sldId id="278" r:id="rId14"/>
    <p:sldId id="279" r:id="rId15"/>
    <p:sldId id="280" r:id="rId16"/>
    <p:sldId id="273" r:id="rId17"/>
    <p:sldId id="281" r:id="rId18"/>
    <p:sldId id="282" r:id="rId19"/>
    <p:sldId id="283" r:id="rId20"/>
    <p:sldId id="284" r:id="rId21"/>
    <p:sldId id="267" r:id="rId22"/>
    <p:sldId id="268" r:id="rId23"/>
    <p:sldId id="269" r:id="rId24"/>
    <p:sldId id="337" r:id="rId25"/>
    <p:sldId id="317" r:id="rId26"/>
    <p:sldId id="318" r:id="rId27"/>
    <p:sldId id="334" r:id="rId28"/>
    <p:sldId id="263" r:id="rId29"/>
    <p:sldId id="264" r:id="rId30"/>
    <p:sldId id="265" r:id="rId31"/>
    <p:sldId id="266" r:id="rId32"/>
    <p:sldId id="270" r:id="rId33"/>
    <p:sldId id="271" r:id="rId34"/>
    <p:sldId id="272" r:id="rId35"/>
    <p:sldId id="285" r:id="rId36"/>
    <p:sldId id="286" r:id="rId37"/>
    <p:sldId id="287" r:id="rId38"/>
    <p:sldId id="288" r:id="rId39"/>
    <p:sldId id="289" r:id="rId40"/>
    <p:sldId id="290" r:id="rId41"/>
    <p:sldId id="291" r:id="rId42"/>
    <p:sldId id="354" r:id="rId43"/>
    <p:sldId id="355" r:id="rId44"/>
    <p:sldId id="356" r:id="rId45"/>
    <p:sldId id="292" r:id="rId46"/>
    <p:sldId id="293" r:id="rId47"/>
    <p:sldId id="294" r:id="rId48"/>
    <p:sldId id="295" r:id="rId49"/>
    <p:sldId id="296" r:id="rId50"/>
    <p:sldId id="297" r:id="rId51"/>
    <p:sldId id="298" r:id="rId52"/>
    <p:sldId id="299" r:id="rId53"/>
    <p:sldId id="335" r:id="rId54"/>
    <p:sldId id="300" r:id="rId55"/>
    <p:sldId id="301" r:id="rId56"/>
    <p:sldId id="302" r:id="rId57"/>
    <p:sldId id="303" r:id="rId58"/>
    <p:sldId id="304" r:id="rId59"/>
    <p:sldId id="336" r:id="rId60"/>
    <p:sldId id="305" r:id="rId61"/>
    <p:sldId id="306" r:id="rId62"/>
    <p:sldId id="307" r:id="rId63"/>
    <p:sldId id="308" r:id="rId64"/>
    <p:sldId id="309" r:id="rId65"/>
    <p:sldId id="310" r:id="rId66"/>
    <p:sldId id="311" r:id="rId67"/>
    <p:sldId id="315" r:id="rId68"/>
    <p:sldId id="312" r:id="rId69"/>
    <p:sldId id="313" r:id="rId70"/>
    <p:sldId id="314" r:id="rId71"/>
    <p:sldId id="316" r:id="rId72"/>
    <p:sldId id="357" r:id="rId73"/>
    <p:sldId id="358" r:id="rId74"/>
    <p:sldId id="359" r:id="rId75"/>
    <p:sldId id="360" r:id="rId76"/>
    <p:sldId id="361" r:id="rId77"/>
    <p:sldId id="362" r:id="rId78"/>
    <p:sldId id="406" r:id="rId79"/>
    <p:sldId id="363" r:id="rId80"/>
    <p:sldId id="319" r:id="rId81"/>
    <p:sldId id="320" r:id="rId82"/>
    <p:sldId id="321" r:id="rId83"/>
    <p:sldId id="322" r:id="rId84"/>
    <p:sldId id="323" r:id="rId85"/>
    <p:sldId id="324" r:id="rId86"/>
    <p:sldId id="325" r:id="rId87"/>
    <p:sldId id="326" r:id="rId88"/>
    <p:sldId id="327" r:id="rId89"/>
    <p:sldId id="328" r:id="rId90"/>
    <p:sldId id="329" r:id="rId91"/>
    <p:sldId id="330" r:id="rId92"/>
    <p:sldId id="331" r:id="rId93"/>
    <p:sldId id="332" r:id="rId94"/>
    <p:sldId id="350" r:id="rId95"/>
    <p:sldId id="351" r:id="rId96"/>
    <p:sldId id="352" r:id="rId97"/>
    <p:sldId id="353" r:id="rId98"/>
    <p:sldId id="333" r:id="rId99"/>
    <p:sldId id="338" r:id="rId100"/>
    <p:sldId id="339" r:id="rId101"/>
    <p:sldId id="340" r:id="rId102"/>
    <p:sldId id="341" r:id="rId103"/>
    <p:sldId id="342" r:id="rId104"/>
    <p:sldId id="343" r:id="rId105"/>
    <p:sldId id="344" r:id="rId106"/>
    <p:sldId id="345" r:id="rId107"/>
    <p:sldId id="346" r:id="rId108"/>
    <p:sldId id="347" r:id="rId109"/>
    <p:sldId id="348" r:id="rId110"/>
    <p:sldId id="349" r:id="rId111"/>
    <p:sldId id="391" r:id="rId112"/>
    <p:sldId id="392" r:id="rId113"/>
    <p:sldId id="393" r:id="rId114"/>
    <p:sldId id="394" r:id="rId115"/>
    <p:sldId id="395" r:id="rId116"/>
    <p:sldId id="396" r:id="rId117"/>
    <p:sldId id="397" r:id="rId118"/>
    <p:sldId id="398" r:id="rId119"/>
    <p:sldId id="399" r:id="rId120"/>
    <p:sldId id="400" r:id="rId121"/>
    <p:sldId id="401" r:id="rId122"/>
    <p:sldId id="402" r:id="rId123"/>
    <p:sldId id="364" r:id="rId124"/>
    <p:sldId id="365" r:id="rId125"/>
    <p:sldId id="366" r:id="rId126"/>
    <p:sldId id="367" r:id="rId127"/>
    <p:sldId id="368" r:id="rId128"/>
    <p:sldId id="369" r:id="rId129"/>
    <p:sldId id="370" r:id="rId130"/>
    <p:sldId id="371" r:id="rId131"/>
    <p:sldId id="372" r:id="rId132"/>
    <p:sldId id="403" r:id="rId133"/>
    <p:sldId id="373" r:id="rId134"/>
    <p:sldId id="374" r:id="rId135"/>
    <p:sldId id="375" r:id="rId136"/>
    <p:sldId id="376" r:id="rId137"/>
    <p:sldId id="377" r:id="rId138"/>
    <p:sldId id="378" r:id="rId139"/>
    <p:sldId id="379" r:id="rId140"/>
    <p:sldId id="380" r:id="rId141"/>
    <p:sldId id="381" r:id="rId142"/>
    <p:sldId id="382" r:id="rId143"/>
    <p:sldId id="383" r:id="rId144"/>
    <p:sldId id="384" r:id="rId145"/>
    <p:sldId id="385" r:id="rId146"/>
    <p:sldId id="386" r:id="rId147"/>
    <p:sldId id="387" r:id="rId148"/>
    <p:sldId id="388" r:id="rId149"/>
    <p:sldId id="389" r:id="rId150"/>
    <p:sldId id="390" r:id="rId15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nasco Marco" initials="PM" lastIdx="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 y="1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0-03T15:09:30.932" idx="1">
    <p:pos x="7208" y="2965"/>
    <p:text>Cercare su materiale Visa - Mastercard</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0-03T15:15:58.764" idx="3">
    <p:pos x="2160" y="1059"/>
    <p:text>Decreto su acquisto nuovi bus, dotazioni obbligatorie</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10-03T15:21:33.546" idx="4">
    <p:pos x="6607" y="500"/>
    <p:text>Inserire documento monetica rilasciato a Regione</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FD1864-5BD6-4454-9DDF-BBB633FECACC}" type="datetimeFigureOut">
              <a:rPr lang="it-IT" smtClean="0"/>
              <a:t>21/10/2019</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BF85CD-C2A6-4E2B-818B-8DB1C7445BB4}" type="slidenum">
              <a:rPr lang="it-IT" smtClean="0"/>
              <a:t>‹N›</a:t>
            </a:fld>
            <a:endParaRPr lang="it-IT"/>
          </a:p>
        </p:txBody>
      </p:sp>
    </p:spTree>
    <p:extLst>
      <p:ext uri="{BB962C8B-B14F-4D97-AF65-F5344CB8AC3E}">
        <p14:creationId xmlns:p14="http://schemas.microsoft.com/office/powerpoint/2010/main" val="59211183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2C2361-FCBF-4080-B4F3-AB50E556D6C7}" type="datetimeFigureOut">
              <a:rPr lang="it-IT" smtClean="0"/>
              <a:t>21/10/2019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098326-32FD-49FF-BCF7-A12EDE51DE24}" type="slidenum">
              <a:rPr lang="it-IT" smtClean="0"/>
              <a:t>‹N›</a:t>
            </a:fld>
            <a:endParaRPr lang="it-IT"/>
          </a:p>
        </p:txBody>
      </p:sp>
    </p:spTree>
    <p:extLst>
      <p:ext uri="{BB962C8B-B14F-4D97-AF65-F5344CB8AC3E}">
        <p14:creationId xmlns:p14="http://schemas.microsoft.com/office/powerpoint/2010/main" val="193660855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09158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6206169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6590403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614765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26459436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73946634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5788588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5600402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5224372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64865650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7534607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431531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27627597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375642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0404058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50295834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66995155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71335648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59604045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3334641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54466883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9864010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620551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0847587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76171399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22143716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88422527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02834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19502748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69325983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4381602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03280299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01737858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084941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56986752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28065812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46722952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32397128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9293644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17960219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77372268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5394079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41478894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73364562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366587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96578883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5705034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05054072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78144499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5467360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60750081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94272909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46405709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174239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646526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442556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137993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43338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754702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010582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447519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923441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86615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375758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154317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414605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057712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523214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766846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910118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5355323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543175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9431730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999694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9945995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9075515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258990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1703906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7851200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8924533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746536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233535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1430919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1426455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13187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961227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1717301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7174506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2256081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3615661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4100217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071462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5338205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5820496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923543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4909169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3599533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6746194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669417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264110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3100026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1887209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96704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0926720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100141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089090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7497231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7112704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97204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7482226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511160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4627203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8935930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805813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9122246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1266496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4551325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1626326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2111986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8791775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6676828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4733097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1860926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366220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089896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0757845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2635824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46426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9991412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5507370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7462638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7870744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0627980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9062231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8544762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481914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1465642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9622275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578819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2374186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0097031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419669450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4825488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1816497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3771491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3150568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581383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smtClean="0"/>
              <a:t>Fare clic per modificare lo stile del titolo</a:t>
            </a:r>
            <a:endParaRPr lang="it-IT"/>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it-IT"/>
          </a:p>
        </p:txBody>
      </p:sp>
      <p:sp>
        <p:nvSpPr>
          <p:cNvPr id="10" name="Segnaposto data 9"/>
          <p:cNvSpPr>
            <a:spLocks noGrp="1"/>
          </p:cNvSpPr>
          <p:nvPr>
            <p:ph type="dt" sz="half" idx="10"/>
          </p:nvPr>
        </p:nvSpPr>
        <p:spPr/>
        <p:txBody>
          <a:bodyPr/>
          <a:lstStyle/>
          <a:p>
            <a:fld id="{530D6832-CAFD-46BD-8B11-578DEBEEC67D}" type="datetime1">
              <a:rPr lang="it-IT" smtClean="0"/>
              <a:t>21/10/2019</a:t>
            </a:fld>
            <a:endParaRPr lang="it-IT"/>
          </a:p>
        </p:txBody>
      </p:sp>
      <p:sp>
        <p:nvSpPr>
          <p:cNvPr id="11" name="Segnaposto piè di pagina 10"/>
          <p:cNvSpPr>
            <a:spLocks noGrp="1"/>
          </p:cNvSpPr>
          <p:nvPr>
            <p:ph type="ftr" sz="quarter" idx="11"/>
          </p:nvPr>
        </p:nvSpPr>
        <p:spPr/>
        <p:txBody>
          <a:bodyPr/>
          <a:lstStyle/>
          <a:p>
            <a:endParaRPr lang="it-IT"/>
          </a:p>
        </p:txBody>
      </p:sp>
      <p:sp>
        <p:nvSpPr>
          <p:cNvPr id="12" name="Segnaposto numero diapositiva 11"/>
          <p:cNvSpPr>
            <a:spLocks noGrp="1"/>
          </p:cNvSpPr>
          <p:nvPr>
            <p:ph type="sldNum" sz="quarter" idx="12"/>
          </p:nvPr>
        </p:nvSpPr>
        <p:spPr/>
        <p:txBody>
          <a:bodyPr/>
          <a:lstStyle/>
          <a:p>
            <a:fld id="{0D87A3A2-5C42-420C-BA5C-5551BE7099C7}" type="slidenum">
              <a:rPr lang="it-IT" smtClean="0"/>
              <a:t>‹N›</a:t>
            </a:fld>
            <a:endParaRPr lang="it-IT"/>
          </a:p>
        </p:txBody>
      </p:sp>
    </p:spTree>
    <p:extLst>
      <p:ext uri="{BB962C8B-B14F-4D97-AF65-F5344CB8AC3E}">
        <p14:creationId xmlns:p14="http://schemas.microsoft.com/office/powerpoint/2010/main" val="355162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3B3B75CA-FFC1-4C7D-80C0-0DD14005C954}" type="datetime1">
              <a:rPr lang="it-IT" smtClean="0"/>
              <a:t>21/10/2019</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0D87A3A2-5C42-420C-BA5C-5551BE7099C7}" type="slidenum">
              <a:rPr lang="it-IT" smtClean="0"/>
              <a:t>‹N›</a:t>
            </a:fld>
            <a:endParaRPr lang="it-IT"/>
          </a:p>
        </p:txBody>
      </p:sp>
    </p:spTree>
    <p:extLst>
      <p:ext uri="{BB962C8B-B14F-4D97-AF65-F5344CB8AC3E}">
        <p14:creationId xmlns:p14="http://schemas.microsoft.com/office/powerpoint/2010/main" val="1230595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ED717B3C-75F7-42A2-814C-2AE6E80A4BD9}" type="datetime1">
              <a:rPr lang="it-IT" smtClean="0"/>
              <a:t>21/10/2019</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0D87A3A2-5C42-420C-BA5C-5551BE7099C7}" type="slidenum">
              <a:rPr lang="it-IT" smtClean="0"/>
              <a:t>‹N›</a:t>
            </a:fld>
            <a:endParaRPr lang="it-IT"/>
          </a:p>
        </p:txBody>
      </p:sp>
    </p:spTree>
    <p:extLst>
      <p:ext uri="{BB962C8B-B14F-4D97-AF65-F5344CB8AC3E}">
        <p14:creationId xmlns:p14="http://schemas.microsoft.com/office/powerpoint/2010/main" val="2406732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838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6172200" y="1825625"/>
            <a:ext cx="51816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p:txBody>
          <a:bodyPr/>
          <a:lstStyle/>
          <a:p>
            <a:fld id="{0A79D515-EE42-4B07-A32E-CF3DB2F6BD00}" type="datetime1">
              <a:rPr lang="it-IT" smtClean="0"/>
              <a:t>21/10/2019</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0D87A3A2-5C42-420C-BA5C-5551BE7099C7}" type="slidenum">
              <a:rPr lang="it-IT" smtClean="0"/>
              <a:t>‹N›</a:t>
            </a:fld>
            <a:endParaRPr lang="it-IT"/>
          </a:p>
        </p:txBody>
      </p:sp>
    </p:spTree>
    <p:extLst>
      <p:ext uri="{BB962C8B-B14F-4D97-AF65-F5344CB8AC3E}">
        <p14:creationId xmlns:p14="http://schemas.microsoft.com/office/powerpoint/2010/main" val="1134704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smtClean="0"/>
              <a:t>Fare clic per modificare lo stile del titolo</a:t>
            </a:r>
            <a:endParaRPr lang="it-IT"/>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p:txBody>
          <a:bodyPr/>
          <a:lstStyle/>
          <a:p>
            <a:fld id="{D66E2C0A-5B70-4BE9-AB80-BBC13E14BA1F}" type="datetime1">
              <a:rPr lang="it-IT" smtClean="0"/>
              <a:t>21/10/2019</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0D87A3A2-5C42-420C-BA5C-5551BE7099C7}" type="slidenum">
              <a:rPr lang="it-IT" smtClean="0"/>
              <a:t>‹N›</a:t>
            </a:fld>
            <a:endParaRPr lang="it-IT"/>
          </a:p>
        </p:txBody>
      </p:sp>
    </p:spTree>
    <p:extLst>
      <p:ext uri="{BB962C8B-B14F-4D97-AF65-F5344CB8AC3E}">
        <p14:creationId xmlns:p14="http://schemas.microsoft.com/office/powerpoint/2010/main" val="1389095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p:txBody>
          <a:bodyPr/>
          <a:lstStyle/>
          <a:p>
            <a:fld id="{1C7F0E35-D23D-4BF7-B5C6-98A2A6F3D92E}" type="datetime1">
              <a:rPr lang="it-IT" smtClean="0"/>
              <a:t>21/10/2019</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0D87A3A2-5C42-420C-BA5C-5551BE7099C7}" type="slidenum">
              <a:rPr lang="it-IT" smtClean="0"/>
              <a:t>‹N›</a:t>
            </a:fld>
            <a:endParaRPr lang="it-IT"/>
          </a:p>
        </p:txBody>
      </p:sp>
    </p:spTree>
    <p:extLst>
      <p:ext uri="{BB962C8B-B14F-4D97-AF65-F5344CB8AC3E}">
        <p14:creationId xmlns:p14="http://schemas.microsoft.com/office/powerpoint/2010/main" val="1304691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DB92FE23-3A68-43F6-A68D-7CED09934D96}" type="datetime1">
              <a:rPr lang="it-IT" smtClean="0"/>
              <a:t>21/10/2019</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0D87A3A2-5C42-420C-BA5C-5551BE7099C7}" type="slidenum">
              <a:rPr lang="it-IT" smtClean="0"/>
              <a:t>‹N›</a:t>
            </a:fld>
            <a:endParaRPr lang="it-IT"/>
          </a:p>
        </p:txBody>
      </p:sp>
    </p:spTree>
    <p:extLst>
      <p:ext uri="{BB962C8B-B14F-4D97-AF65-F5344CB8AC3E}">
        <p14:creationId xmlns:p14="http://schemas.microsoft.com/office/powerpoint/2010/main" val="3321334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E26E526D-130D-414C-9191-36167539E7F8}" type="datetime1">
              <a:rPr lang="it-IT" smtClean="0"/>
              <a:t>21/10/2019</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0D87A3A2-5C42-420C-BA5C-5551BE7099C7}" type="slidenum">
              <a:rPr lang="it-IT" smtClean="0"/>
              <a:t>‹N›</a:t>
            </a:fld>
            <a:endParaRPr lang="it-IT"/>
          </a:p>
        </p:txBody>
      </p:sp>
    </p:spTree>
    <p:extLst>
      <p:ext uri="{BB962C8B-B14F-4D97-AF65-F5344CB8AC3E}">
        <p14:creationId xmlns:p14="http://schemas.microsoft.com/office/powerpoint/2010/main" val="2340394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smtClean="0"/>
              <a:t>Fare clic per modificare lo stile del titolo</a:t>
            </a:r>
            <a:endParaRPr lang="it-IT"/>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p>
            <a:fld id="{D908EE51-6ED4-4CAC-AE58-2DAB6BE069DB}" type="datetime1">
              <a:rPr lang="it-IT" smtClean="0"/>
              <a:t>21/10/2019</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0D87A3A2-5C42-420C-BA5C-5551BE7099C7}" type="slidenum">
              <a:rPr lang="it-IT" smtClean="0"/>
              <a:t>‹N›</a:t>
            </a:fld>
            <a:endParaRPr lang="it-IT"/>
          </a:p>
        </p:txBody>
      </p:sp>
    </p:spTree>
    <p:extLst>
      <p:ext uri="{BB962C8B-B14F-4D97-AF65-F5344CB8AC3E}">
        <p14:creationId xmlns:p14="http://schemas.microsoft.com/office/powerpoint/2010/main" val="1830483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p>
            <a:fld id="{4C4D7108-B582-4694-A129-0A6D5F232767}" type="datetime1">
              <a:rPr lang="it-IT" smtClean="0"/>
              <a:t>21/10/2019</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0D87A3A2-5C42-420C-BA5C-5551BE7099C7}" type="slidenum">
              <a:rPr lang="it-IT" smtClean="0"/>
              <a:t>‹N›</a:t>
            </a:fld>
            <a:endParaRPr lang="it-IT"/>
          </a:p>
        </p:txBody>
      </p:sp>
    </p:spTree>
    <p:extLst>
      <p:ext uri="{BB962C8B-B14F-4D97-AF65-F5344CB8AC3E}">
        <p14:creationId xmlns:p14="http://schemas.microsoft.com/office/powerpoint/2010/main" val="3754109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smtClean="0"/>
              <a:t>Fare clic per modificare lo stile del titolo</a:t>
            </a:r>
            <a:endParaRPr lang="it-IT"/>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BA17DF-5A1A-4D1F-AD82-E5124FB5375B}" type="datetime1">
              <a:rPr lang="it-IT" smtClean="0"/>
              <a:t>21/10/2019</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87A3A2-5C42-420C-BA5C-5551BE7099C7}" type="slidenum">
              <a:rPr lang="it-IT" smtClean="0"/>
              <a:t>‹N›</a:t>
            </a:fld>
            <a:endParaRPr lang="it-IT"/>
          </a:p>
        </p:txBody>
      </p:sp>
    </p:spTree>
    <p:extLst>
      <p:ext uri="{BB962C8B-B14F-4D97-AF65-F5344CB8AC3E}">
        <p14:creationId xmlns:p14="http://schemas.microsoft.com/office/powerpoint/2010/main" val="1624687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7.jp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129.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6.xml"/><Relationship Id="rId4" Type="http://schemas.openxmlformats.org/officeDocument/2006/relationships/image" Target="../media/image130.jpg"/></Relationships>
</file>

<file path=ppt/slides/_rels/slide10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0.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6.xml"/><Relationship Id="rId4" Type="http://schemas.openxmlformats.org/officeDocument/2006/relationships/image" Target="../media/image132.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5.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xml"/><Relationship Id="rId16"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6.xml"/><Relationship Id="rId4" Type="http://schemas.openxmlformats.org/officeDocument/2006/relationships/image" Target="../media/image134.jpe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6.xml"/><Relationship Id="rId4" Type="http://schemas.openxmlformats.org/officeDocument/2006/relationships/image" Target="../media/image135.jpe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6.xml"/><Relationship Id="rId4" Type="http://schemas.openxmlformats.org/officeDocument/2006/relationships/image" Target="../media/image136.jpe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6.xml"/><Relationship Id="rId4" Type="http://schemas.openxmlformats.org/officeDocument/2006/relationships/image" Target="../media/image137.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6.xml"/><Relationship Id="rId5" Type="http://schemas.openxmlformats.org/officeDocument/2006/relationships/image" Target="../media/image139.emf"/><Relationship Id="rId4" Type="http://schemas.openxmlformats.org/officeDocument/2006/relationships/image" Target="../media/image138.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6.xml"/><Relationship Id="rId4" Type="http://schemas.openxmlformats.org/officeDocument/2006/relationships/image" Target="../media/image140.emf"/></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6.xml"/><Relationship Id="rId4" Type="http://schemas.openxmlformats.org/officeDocument/2006/relationships/image" Target="../media/image141.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43.jpg"/><Relationship Id="rId4" Type="http://schemas.openxmlformats.org/officeDocument/2006/relationships/image" Target="../media/image42.jp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6.xml"/><Relationship Id="rId4" Type="http://schemas.openxmlformats.org/officeDocument/2006/relationships/image" Target="../media/image142.emf"/></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6.xml"/><Relationship Id="rId4" Type="http://schemas.openxmlformats.org/officeDocument/2006/relationships/image" Target="../media/image143.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6.xml"/><Relationship Id="rId4" Type="http://schemas.openxmlformats.org/officeDocument/2006/relationships/image" Target="../media/image144.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6.xml"/><Relationship Id="rId5" Type="http://schemas.openxmlformats.org/officeDocument/2006/relationships/image" Target="../media/image146.PNG"/><Relationship Id="rId4" Type="http://schemas.openxmlformats.org/officeDocument/2006/relationships/image" Target="../media/image145.PNG"/></Relationships>
</file>

<file path=ppt/slides/_rels/slide135.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132.xml"/><Relationship Id="rId1" Type="http://schemas.openxmlformats.org/officeDocument/2006/relationships/slideLayout" Target="../slideLayouts/slideLayout6.xml"/><Relationship Id="rId5" Type="http://schemas.openxmlformats.org/officeDocument/2006/relationships/image" Target="../media/image148.emf"/><Relationship Id="rId4" Type="http://schemas.openxmlformats.org/officeDocument/2006/relationships/image" Target="../media/image1.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6.xml"/><Relationship Id="rId4" Type="http://schemas.openxmlformats.org/officeDocument/2006/relationships/image" Target="../media/image149.PNG"/></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6.xml"/><Relationship Id="rId4" Type="http://schemas.openxmlformats.org/officeDocument/2006/relationships/image" Target="../media/image150.emf"/></Relationships>
</file>

<file path=ppt/slides/_rels/slide14.xml.rels><?xml version="1.0" encoding="UTF-8" standalone="yes"?>
<Relationships xmlns="http://schemas.openxmlformats.org/package/2006/relationships"><Relationship Id="rId8" Type="http://schemas.openxmlformats.org/officeDocument/2006/relationships/image" Target="../media/image48.jp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12.xml"/><Relationship Id="rId16"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46.jpg"/><Relationship Id="rId11" Type="http://schemas.openxmlformats.org/officeDocument/2006/relationships/image" Target="../media/image51.png"/><Relationship Id="rId5" Type="http://schemas.openxmlformats.org/officeDocument/2006/relationships/image" Target="../media/image45.jp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6.xml"/><Relationship Id="rId4" Type="http://schemas.openxmlformats.org/officeDocument/2006/relationships/image" Target="../media/image151.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6.xml"/><Relationship Id="rId4" Type="http://schemas.openxmlformats.org/officeDocument/2006/relationships/image" Target="../media/image152.jpe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6.xml"/><Relationship Id="rId4" Type="http://schemas.openxmlformats.org/officeDocument/2006/relationships/image" Target="../media/image153.emf"/></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6.xml"/><Relationship Id="rId4" Type="http://schemas.openxmlformats.org/officeDocument/2006/relationships/image" Target="../media/image15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6.xml"/><Relationship Id="rId4" Type="http://schemas.openxmlformats.org/officeDocument/2006/relationships/image" Target="../media/image15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67.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0.jp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84.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jpe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png"/><Relationship Id="rId10" Type="http://schemas.openxmlformats.org/officeDocument/2006/relationships/image" Target="../media/image13.jpg"/><Relationship Id="rId4" Type="http://schemas.openxmlformats.org/officeDocument/2006/relationships/image" Target="../media/image7.png"/><Relationship Id="rId9" Type="http://schemas.openxmlformats.org/officeDocument/2006/relationships/image" Target="../media/image12.jpg"/><Relationship Id="rId1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89.jpg"/><Relationship Id="rId4" Type="http://schemas.openxmlformats.org/officeDocument/2006/relationships/image" Target="../media/image88.jp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91.jpe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92.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93.jpe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95.jpeg"/><Relationship Id="rId4" Type="http://schemas.openxmlformats.org/officeDocument/2006/relationships/image" Target="../media/image94.jp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98.jpe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99.jpe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105.PNG"/><Relationship Id="rId4" Type="http://schemas.openxmlformats.org/officeDocument/2006/relationships/image" Target="../media/image104.jpe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107.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109.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6.xml"/><Relationship Id="rId5" Type="http://schemas.openxmlformats.org/officeDocument/2006/relationships/image" Target="../media/image113.jpeg"/><Relationship Id="rId4" Type="http://schemas.openxmlformats.org/officeDocument/2006/relationships/image" Target="../media/image112.jpe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115.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117.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6.xml"/><Relationship Id="rId4" Type="http://schemas.openxmlformats.org/officeDocument/2006/relationships/image" Target="../media/image12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6.jpg"/><Relationship Id="rId4"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6.xml"/><Relationship Id="rId4" Type="http://schemas.openxmlformats.org/officeDocument/2006/relationships/image" Target="../media/image124.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comments" Target="../comments/comment2.xml"/><Relationship Id="rId5" Type="http://schemas.openxmlformats.org/officeDocument/2006/relationships/image" Target="../media/image127.PNG"/><Relationship Id="rId4" Type="http://schemas.openxmlformats.org/officeDocument/2006/relationships/image" Target="../media/image126.jpe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comments" Target="../comments/comment3.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3" name="CasellaDiTesto 2"/>
          <p:cNvSpPr txBox="1"/>
          <p:nvPr/>
        </p:nvSpPr>
        <p:spPr>
          <a:xfrm>
            <a:off x="865414" y="1485900"/>
            <a:ext cx="9601200" cy="400110"/>
          </a:xfrm>
          <a:prstGeom prst="rect">
            <a:avLst/>
          </a:prstGeom>
          <a:noFill/>
        </p:spPr>
        <p:txBody>
          <a:bodyPr wrap="square" rtlCol="0">
            <a:spAutoFit/>
          </a:bodyPr>
          <a:lstStyle/>
          <a:p>
            <a:pPr algn="ctr"/>
            <a:r>
              <a:rPr lang="it-IT" sz="2000" u="sng" dirty="0" smtClean="0"/>
              <a:t>Azione A3.4 </a:t>
            </a:r>
            <a:r>
              <a:rPr lang="it-IT" sz="2000" u="sng" dirty="0"/>
              <a:t>Attuazione del piano di formazione.</a:t>
            </a:r>
          </a:p>
        </p:txBody>
      </p:sp>
      <p:sp>
        <p:nvSpPr>
          <p:cNvPr id="4" name="CasellaDiTesto 3"/>
          <p:cNvSpPr txBox="1"/>
          <p:nvPr/>
        </p:nvSpPr>
        <p:spPr>
          <a:xfrm>
            <a:off x="865414" y="3687536"/>
            <a:ext cx="9601200" cy="707886"/>
          </a:xfrm>
          <a:prstGeom prst="rect">
            <a:avLst/>
          </a:prstGeom>
          <a:noFill/>
        </p:spPr>
        <p:txBody>
          <a:bodyPr wrap="square" rtlCol="0">
            <a:spAutoFit/>
          </a:bodyPr>
          <a:lstStyle/>
          <a:p>
            <a:pPr algn="ctr"/>
            <a:r>
              <a:rPr lang="it-IT" sz="4000" b="1" dirty="0" smtClean="0">
                <a:solidFill>
                  <a:srgbClr val="FF0000"/>
                </a:solidFill>
              </a:rPr>
              <a:t>Formazione per gli Enti Riusanti</a:t>
            </a:r>
            <a:endParaRPr lang="it-IT" sz="4000" b="1" dirty="0">
              <a:solidFill>
                <a:srgbClr val="FF0000"/>
              </a:solidFill>
            </a:endParaRPr>
          </a:p>
        </p:txBody>
      </p:sp>
    </p:spTree>
    <p:extLst>
      <p:ext uri="{BB962C8B-B14F-4D97-AF65-F5344CB8AC3E}">
        <p14:creationId xmlns:p14="http://schemas.microsoft.com/office/powerpoint/2010/main" val="20146795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a:solidFill>
                  <a:schemeClr val="accent1">
                    <a:lumMod val="50000"/>
                  </a:schemeClr>
                </a:solidFill>
                <a:latin typeface="+mn-lt"/>
              </a:rPr>
              <a:t>SISTEMA DI BORDO</a:t>
            </a:r>
          </a:p>
        </p:txBody>
      </p:sp>
      <p:sp>
        <p:nvSpPr>
          <p:cNvPr id="7" name="object 16"/>
          <p:cNvSpPr txBox="1"/>
          <p:nvPr/>
        </p:nvSpPr>
        <p:spPr>
          <a:xfrm>
            <a:off x="5026084" y="1359296"/>
            <a:ext cx="6962087" cy="5200911"/>
          </a:xfrm>
          <a:prstGeom prst="rect">
            <a:avLst/>
          </a:prstGeom>
        </p:spPr>
        <p:txBody>
          <a:bodyPr vert="horz" wrap="square" lIns="0" tIns="12700" rIns="0" bIns="0" rtlCol="0">
            <a:spAutoFit/>
          </a:bodyPr>
          <a:lstStyle/>
          <a:p>
            <a:pPr marL="355600" marR="5715" lvl="0" indent="-342900" algn="just">
              <a:lnSpc>
                <a:spcPct val="120000"/>
              </a:lnSpc>
              <a:spcBef>
                <a:spcPts val="100"/>
              </a:spcBef>
              <a:buFont typeface="Wingdings" panose="05000000000000000000" pitchFamily="2" charset="2"/>
              <a:buChar char="Ø"/>
              <a:tabLst>
                <a:tab pos="354965" algn="l"/>
              </a:tabLst>
            </a:pPr>
            <a:r>
              <a:rPr lang="it-IT" spc="-5" dirty="0" smtClean="0">
                <a:cs typeface="Calibri"/>
              </a:rPr>
              <a:t>Nel </a:t>
            </a:r>
            <a:r>
              <a:rPr lang="it-IT" spc="-10" dirty="0">
                <a:cs typeface="Calibri"/>
              </a:rPr>
              <a:t>sistema </a:t>
            </a:r>
            <a:r>
              <a:rPr lang="it-IT" spc="-5" dirty="0">
                <a:cs typeface="Calibri"/>
              </a:rPr>
              <a:t>di </a:t>
            </a:r>
            <a:r>
              <a:rPr lang="it-IT" spc="-10" dirty="0">
                <a:cs typeface="Calibri"/>
              </a:rPr>
              <a:t>bordo </a:t>
            </a:r>
            <a:r>
              <a:rPr lang="it-IT" spc="-5" dirty="0">
                <a:cs typeface="Calibri"/>
              </a:rPr>
              <a:t>è </a:t>
            </a:r>
            <a:r>
              <a:rPr lang="it-IT" spc="-15" dirty="0">
                <a:cs typeface="Calibri"/>
              </a:rPr>
              <a:t>registrato </a:t>
            </a:r>
            <a:r>
              <a:rPr lang="it-IT" spc="-5" dirty="0">
                <a:cs typeface="Calibri"/>
              </a:rPr>
              <a:t>il  servizio di </a:t>
            </a:r>
            <a:r>
              <a:rPr lang="it-IT" spc="-10" dirty="0">
                <a:cs typeface="Calibri"/>
              </a:rPr>
              <a:t>trasporto </a:t>
            </a:r>
            <a:r>
              <a:rPr lang="it-IT" spc="-5" dirty="0">
                <a:cs typeface="Calibri"/>
              </a:rPr>
              <a:t>da </a:t>
            </a:r>
            <a:r>
              <a:rPr lang="it-IT" spc="-15" dirty="0">
                <a:cs typeface="Calibri"/>
              </a:rPr>
              <a:t>effettuare.  </a:t>
            </a:r>
            <a:r>
              <a:rPr lang="it-IT" spc="-5" dirty="0">
                <a:cs typeface="Calibri"/>
              </a:rPr>
              <a:t>Quando vi è uno </a:t>
            </a:r>
            <a:r>
              <a:rPr lang="it-IT" spc="-15" dirty="0">
                <a:cs typeface="Calibri"/>
              </a:rPr>
              <a:t>scostamento </a:t>
            </a:r>
            <a:r>
              <a:rPr lang="it-IT" spc="-20" dirty="0">
                <a:cs typeface="Calibri"/>
              </a:rPr>
              <a:t>fra </a:t>
            </a:r>
            <a:r>
              <a:rPr lang="it-IT" spc="-5" dirty="0">
                <a:cs typeface="Calibri"/>
              </a:rPr>
              <a:t>il  servizio </a:t>
            </a:r>
            <a:r>
              <a:rPr lang="it-IT" spc="-15" dirty="0">
                <a:cs typeface="Calibri"/>
              </a:rPr>
              <a:t>programmato </a:t>
            </a:r>
            <a:r>
              <a:rPr lang="it-IT" spc="-5" dirty="0">
                <a:cs typeface="Calibri"/>
              </a:rPr>
              <a:t>e quello </a:t>
            </a:r>
            <a:r>
              <a:rPr lang="it-IT" spc="-15" dirty="0">
                <a:cs typeface="Calibri"/>
              </a:rPr>
              <a:t>effettivo, </a:t>
            </a:r>
            <a:r>
              <a:rPr lang="it-IT" dirty="0">
                <a:cs typeface="Calibri"/>
              </a:rPr>
              <a:t>il  </a:t>
            </a:r>
            <a:r>
              <a:rPr lang="it-IT" spc="-10" dirty="0">
                <a:cs typeface="Calibri"/>
              </a:rPr>
              <a:t>sistema </a:t>
            </a:r>
            <a:r>
              <a:rPr lang="it-IT" dirty="0">
                <a:cs typeface="Calibri"/>
              </a:rPr>
              <a:t>lo </a:t>
            </a:r>
            <a:r>
              <a:rPr lang="it-IT" spc="-10" dirty="0">
                <a:cs typeface="Calibri"/>
              </a:rPr>
              <a:t>rileva, </a:t>
            </a:r>
            <a:r>
              <a:rPr lang="it-IT" spc="-5" dirty="0">
                <a:cs typeface="Calibri"/>
              </a:rPr>
              <a:t>avvisa </a:t>
            </a:r>
            <a:r>
              <a:rPr lang="it-IT" dirty="0">
                <a:cs typeface="Calibri"/>
              </a:rPr>
              <a:t>il </a:t>
            </a:r>
            <a:r>
              <a:rPr lang="it-IT" spc="-10" dirty="0">
                <a:cs typeface="Calibri"/>
              </a:rPr>
              <a:t>conducente </a:t>
            </a:r>
            <a:r>
              <a:rPr lang="it-IT" spc="-5" dirty="0">
                <a:cs typeface="Calibri"/>
              </a:rPr>
              <a:t>ed  </a:t>
            </a:r>
            <a:r>
              <a:rPr lang="it-IT" spc="-10" dirty="0">
                <a:cs typeface="Calibri"/>
              </a:rPr>
              <a:t>invia </a:t>
            </a:r>
            <a:r>
              <a:rPr lang="it-IT" spc="-5" dirty="0">
                <a:cs typeface="Calibri"/>
              </a:rPr>
              <a:t>l’informazione </a:t>
            </a:r>
            <a:r>
              <a:rPr lang="it-IT" spc="-20" dirty="0">
                <a:cs typeface="Calibri"/>
              </a:rPr>
              <a:t>all’operatore </a:t>
            </a:r>
            <a:r>
              <a:rPr lang="it-IT" dirty="0">
                <a:cs typeface="Calibri"/>
              </a:rPr>
              <a:t>della  </a:t>
            </a:r>
            <a:r>
              <a:rPr lang="it-IT" spc="-10" dirty="0">
                <a:cs typeface="Calibri"/>
              </a:rPr>
              <a:t>Centrale</a:t>
            </a:r>
            <a:r>
              <a:rPr lang="it-IT" dirty="0">
                <a:cs typeface="Calibri"/>
              </a:rPr>
              <a:t> </a:t>
            </a:r>
            <a:r>
              <a:rPr lang="it-IT" spc="-10" dirty="0">
                <a:cs typeface="Calibri"/>
              </a:rPr>
              <a:t>Operativa.</a:t>
            </a:r>
            <a:endParaRPr lang="it-IT" dirty="0">
              <a:cs typeface="Calibri"/>
            </a:endParaRPr>
          </a:p>
          <a:p>
            <a:pPr marL="355600" marR="55244" lvl="0" indent="-342900" algn="just">
              <a:lnSpc>
                <a:spcPct val="120000"/>
              </a:lnSpc>
              <a:spcBef>
                <a:spcPts val="595"/>
              </a:spcBef>
              <a:buFont typeface="Wingdings" panose="05000000000000000000" pitchFamily="2" charset="2"/>
              <a:buChar char="Ø"/>
              <a:tabLst>
                <a:tab pos="354965" algn="l"/>
              </a:tabLst>
            </a:pPr>
            <a:r>
              <a:rPr lang="it-IT" spc="-5" dirty="0" smtClean="0">
                <a:cs typeface="Calibri"/>
              </a:rPr>
              <a:t>Le </a:t>
            </a:r>
            <a:r>
              <a:rPr lang="it-IT" spc="-10" dirty="0" smtClean="0">
                <a:cs typeface="Calibri"/>
              </a:rPr>
              <a:t>informazioni </a:t>
            </a:r>
            <a:r>
              <a:rPr lang="it-IT" spc="-5" dirty="0">
                <a:cs typeface="Calibri"/>
              </a:rPr>
              <a:t>sono utili sia per </a:t>
            </a:r>
            <a:r>
              <a:rPr lang="it-IT" spc="-10" dirty="0">
                <a:cs typeface="Calibri"/>
              </a:rPr>
              <a:t>controlli  </a:t>
            </a:r>
            <a:r>
              <a:rPr lang="it-IT" spc="-5" dirty="0">
                <a:cs typeface="Calibri"/>
              </a:rPr>
              <a:t>ed </a:t>
            </a:r>
            <a:r>
              <a:rPr lang="it-IT" spc="-10" dirty="0">
                <a:cs typeface="Calibri"/>
              </a:rPr>
              <a:t>interventi </a:t>
            </a:r>
            <a:r>
              <a:rPr lang="it-IT" dirty="0">
                <a:cs typeface="Calibri"/>
              </a:rPr>
              <a:t>in </a:t>
            </a:r>
            <a:r>
              <a:rPr lang="it-IT" spc="-10" dirty="0">
                <a:cs typeface="Calibri"/>
              </a:rPr>
              <a:t>tempo reale </a:t>
            </a:r>
            <a:r>
              <a:rPr lang="it-IT" spc="-5" dirty="0">
                <a:cs typeface="Calibri"/>
              </a:rPr>
              <a:t>che per  un'analisi </a:t>
            </a:r>
            <a:r>
              <a:rPr lang="it-IT" spc="-10" dirty="0">
                <a:cs typeface="Calibri"/>
              </a:rPr>
              <a:t>ex-post con intenti statistici </a:t>
            </a:r>
            <a:r>
              <a:rPr lang="it-IT" spc="-5" dirty="0">
                <a:cs typeface="Calibri"/>
              </a:rPr>
              <a:t>e  </a:t>
            </a:r>
            <a:r>
              <a:rPr lang="it-IT" spc="-10" dirty="0">
                <a:cs typeface="Calibri"/>
              </a:rPr>
              <a:t>programmatici.</a:t>
            </a:r>
            <a:endParaRPr lang="it-IT" dirty="0">
              <a:cs typeface="Calibri"/>
            </a:endParaRPr>
          </a:p>
          <a:p>
            <a:pPr marL="298450" lvl="0" indent="-285750" algn="just">
              <a:spcBef>
                <a:spcPts val="985"/>
              </a:spcBef>
              <a:buFont typeface="Wingdings" panose="05000000000000000000" pitchFamily="2" charset="2"/>
              <a:buChar char="Ø"/>
              <a:tabLst>
                <a:tab pos="354965" algn="l"/>
              </a:tabLst>
            </a:pPr>
            <a:r>
              <a:rPr lang="it-IT" spc="-5" dirty="0" smtClean="0">
                <a:cs typeface="Calibri"/>
              </a:rPr>
              <a:t>Le </a:t>
            </a:r>
            <a:r>
              <a:rPr lang="it-IT" spc="-10" dirty="0">
                <a:cs typeface="Calibri"/>
              </a:rPr>
              <a:t>componenti </a:t>
            </a:r>
            <a:r>
              <a:rPr lang="it-IT" spc="-5" dirty="0">
                <a:cs typeface="Calibri"/>
              </a:rPr>
              <a:t>principali sono:</a:t>
            </a:r>
            <a:endParaRPr lang="it-IT" dirty="0">
              <a:cs typeface="Calibri"/>
            </a:endParaRPr>
          </a:p>
          <a:p>
            <a:pPr marL="755015" marR="85725" lvl="0" indent="-285750" algn="just">
              <a:lnSpc>
                <a:spcPct val="120000"/>
              </a:lnSpc>
              <a:spcBef>
                <a:spcPts val="615"/>
              </a:spcBef>
              <a:buSzPct val="80000"/>
              <a:buFont typeface="Wingdings" panose="05000000000000000000" pitchFamily="2" charset="2"/>
              <a:buChar char="Ø"/>
              <a:tabLst>
                <a:tab pos="756285" algn="l"/>
                <a:tab pos="756920" algn="l"/>
              </a:tabLst>
            </a:pPr>
            <a:r>
              <a:rPr lang="it-IT" spc="-10" dirty="0">
                <a:cs typeface="Calibri"/>
              </a:rPr>
              <a:t>Localizzatore </a:t>
            </a:r>
            <a:r>
              <a:rPr lang="it-IT" spc="-5" dirty="0">
                <a:cs typeface="Calibri"/>
              </a:rPr>
              <a:t>GPS, </a:t>
            </a:r>
            <a:r>
              <a:rPr lang="it-IT" spc="-5" dirty="0" smtClean="0">
                <a:cs typeface="Calibri"/>
              </a:rPr>
              <a:t>odometro </a:t>
            </a:r>
            <a:r>
              <a:rPr lang="it-IT" dirty="0" smtClean="0">
                <a:cs typeface="Calibri"/>
              </a:rPr>
              <a:t>e </a:t>
            </a:r>
            <a:r>
              <a:rPr lang="it-IT" spc="-5" dirty="0" smtClean="0">
                <a:cs typeface="Calibri"/>
              </a:rPr>
              <a:t>dispositivo </a:t>
            </a:r>
            <a:r>
              <a:rPr lang="it-IT" dirty="0">
                <a:cs typeface="Calibri"/>
              </a:rPr>
              <a:t>di </a:t>
            </a:r>
            <a:r>
              <a:rPr lang="it-IT" spc="-5" dirty="0">
                <a:cs typeface="Calibri"/>
              </a:rPr>
              <a:t>riconoscimento</a:t>
            </a:r>
            <a:r>
              <a:rPr lang="it-IT" spc="-75" dirty="0">
                <a:cs typeface="Calibri"/>
              </a:rPr>
              <a:t> </a:t>
            </a:r>
            <a:r>
              <a:rPr lang="it-IT" spc="-10" dirty="0" smtClean="0">
                <a:cs typeface="Calibri"/>
              </a:rPr>
              <a:t>fermata;</a:t>
            </a:r>
            <a:endParaRPr lang="it-IT" dirty="0" smtClean="0">
              <a:cs typeface="Calibri"/>
            </a:endParaRPr>
          </a:p>
          <a:p>
            <a:pPr marL="755015" marR="85725" lvl="0" indent="-285750" algn="just">
              <a:lnSpc>
                <a:spcPct val="120000"/>
              </a:lnSpc>
              <a:spcBef>
                <a:spcPts val="615"/>
              </a:spcBef>
              <a:buSzPct val="80000"/>
              <a:buFont typeface="Wingdings" panose="05000000000000000000" pitchFamily="2" charset="2"/>
              <a:buChar char="Ø"/>
              <a:tabLst>
                <a:tab pos="756285" algn="l"/>
                <a:tab pos="756920" algn="l"/>
              </a:tabLst>
            </a:pPr>
            <a:r>
              <a:rPr lang="it-IT" spc="-5" dirty="0" smtClean="0">
                <a:cs typeface="Calibri"/>
              </a:rPr>
              <a:t>Interfaccia </a:t>
            </a:r>
            <a:r>
              <a:rPr lang="it-IT" spc="-10" dirty="0">
                <a:cs typeface="Calibri"/>
              </a:rPr>
              <a:t>autista </a:t>
            </a:r>
            <a:r>
              <a:rPr lang="it-IT" spc="-5" dirty="0">
                <a:cs typeface="Calibri"/>
              </a:rPr>
              <a:t>per trasmissione dati  da/per </a:t>
            </a:r>
            <a:r>
              <a:rPr lang="it-IT" dirty="0">
                <a:cs typeface="Calibri"/>
              </a:rPr>
              <a:t>la </a:t>
            </a:r>
            <a:r>
              <a:rPr lang="it-IT" spc="-10" dirty="0">
                <a:cs typeface="Calibri"/>
              </a:rPr>
              <a:t>Centrale</a:t>
            </a:r>
            <a:r>
              <a:rPr lang="it-IT" spc="-40" dirty="0">
                <a:cs typeface="Calibri"/>
              </a:rPr>
              <a:t> </a:t>
            </a:r>
            <a:r>
              <a:rPr lang="it-IT" spc="-10" dirty="0" smtClean="0">
                <a:cs typeface="Calibri"/>
              </a:rPr>
              <a:t>Operativa;</a:t>
            </a:r>
            <a:endParaRPr lang="it-IT" dirty="0" smtClean="0">
              <a:cs typeface="Calibri"/>
            </a:endParaRPr>
          </a:p>
          <a:p>
            <a:pPr marL="755015" marR="85725" lvl="0" indent="-285750" algn="just">
              <a:lnSpc>
                <a:spcPct val="120000"/>
              </a:lnSpc>
              <a:spcBef>
                <a:spcPts val="615"/>
              </a:spcBef>
              <a:buSzPct val="80000"/>
              <a:buFont typeface="Wingdings" panose="05000000000000000000" pitchFamily="2" charset="2"/>
              <a:buChar char="Ø"/>
              <a:tabLst>
                <a:tab pos="756285" algn="l"/>
                <a:tab pos="756920" algn="l"/>
              </a:tabLst>
            </a:pPr>
            <a:r>
              <a:rPr lang="it-IT" spc="-10" dirty="0" smtClean="0">
                <a:cs typeface="Calibri"/>
              </a:rPr>
              <a:t>Sistema </a:t>
            </a:r>
            <a:r>
              <a:rPr lang="it-IT" spc="-10" dirty="0">
                <a:cs typeface="Calibri"/>
              </a:rPr>
              <a:t>conta </a:t>
            </a:r>
            <a:r>
              <a:rPr lang="it-IT" spc="-5" dirty="0">
                <a:cs typeface="Calibri"/>
              </a:rPr>
              <a:t>passeggeri</a:t>
            </a:r>
            <a:r>
              <a:rPr lang="it-IT" spc="-30" dirty="0">
                <a:cs typeface="Calibri"/>
              </a:rPr>
              <a:t> </a:t>
            </a:r>
            <a:r>
              <a:rPr lang="it-IT" spc="-5" dirty="0">
                <a:cs typeface="Calibri"/>
              </a:rPr>
              <a:t>(ACP</a:t>
            </a:r>
            <a:r>
              <a:rPr lang="it-IT" spc="-5" dirty="0" smtClean="0">
                <a:cs typeface="Calibri"/>
              </a:rPr>
              <a:t>);</a:t>
            </a:r>
          </a:p>
          <a:p>
            <a:pPr marL="755015" marR="85725" lvl="0" indent="-285750" algn="just">
              <a:lnSpc>
                <a:spcPct val="120000"/>
              </a:lnSpc>
              <a:spcBef>
                <a:spcPts val="615"/>
              </a:spcBef>
              <a:buSzPct val="80000"/>
              <a:buFont typeface="Wingdings" panose="05000000000000000000" pitchFamily="2" charset="2"/>
              <a:buChar char="Ø"/>
              <a:tabLst>
                <a:tab pos="756285" algn="l"/>
                <a:tab pos="756920" algn="l"/>
              </a:tabLst>
            </a:pPr>
            <a:r>
              <a:rPr lang="it-IT" spc="-5" dirty="0" smtClean="0">
                <a:cs typeface="Calibri"/>
              </a:rPr>
              <a:t>Sistemi di videosorveglianza;</a:t>
            </a:r>
          </a:p>
          <a:p>
            <a:pPr marL="755015" marR="85725" lvl="0" indent="-285750" algn="just">
              <a:lnSpc>
                <a:spcPct val="120000"/>
              </a:lnSpc>
              <a:spcBef>
                <a:spcPts val="615"/>
              </a:spcBef>
              <a:buSzPct val="80000"/>
              <a:buFont typeface="Wingdings" panose="05000000000000000000" pitchFamily="2" charset="2"/>
              <a:buChar char="Ø"/>
              <a:tabLst>
                <a:tab pos="756285" algn="l"/>
                <a:tab pos="756920" algn="l"/>
              </a:tabLst>
            </a:pPr>
            <a:r>
              <a:rPr lang="it-IT" spc="-5" dirty="0" smtClean="0">
                <a:cs typeface="Calibri"/>
              </a:rPr>
              <a:t>Sistemi di bigliettazione (validatrici).</a:t>
            </a:r>
            <a:endParaRPr dirty="0">
              <a:cs typeface="Calibri"/>
            </a:endParaRPr>
          </a:p>
        </p:txBody>
      </p:sp>
      <p:sp>
        <p:nvSpPr>
          <p:cNvPr id="8" name="object 20"/>
          <p:cNvSpPr/>
          <p:nvPr/>
        </p:nvSpPr>
        <p:spPr>
          <a:xfrm>
            <a:off x="228599" y="1524001"/>
            <a:ext cx="4693025" cy="4728882"/>
          </a:xfrm>
          <a:prstGeom prst="rect">
            <a:avLst/>
          </a:prstGeom>
          <a:blipFill>
            <a:blip r:embed="rId4" cstate="print"/>
            <a:stretch>
              <a:fillRect/>
            </a:stretch>
          </a:blipFill>
          <a:ln w="12700">
            <a:solidFill>
              <a:schemeClr val="accent1"/>
            </a:solidFill>
          </a:ln>
        </p:spPr>
        <p:txBody>
          <a:bodyPr wrap="square" lIns="0" tIns="0" rIns="0" bIns="0" rtlCol="0"/>
          <a:lstStyle/>
          <a:p>
            <a:endParaRPr/>
          </a:p>
        </p:txBody>
      </p:sp>
    </p:spTree>
    <p:extLst>
      <p:ext uri="{BB962C8B-B14F-4D97-AF65-F5344CB8AC3E}">
        <p14:creationId xmlns:p14="http://schemas.microsoft.com/office/powerpoint/2010/main" val="228977652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SISTEMA DI PAGAMENTO CON CARTE BANCARIE (EMV)</a:t>
            </a:r>
            <a:endParaRPr lang="it-IT" sz="2800" b="1" dirty="0">
              <a:solidFill>
                <a:schemeClr val="accent1">
                  <a:lumMod val="50000"/>
                </a:schemeClr>
              </a:solidFill>
              <a:latin typeface="+mn-lt"/>
            </a:endParaRPr>
          </a:p>
        </p:txBody>
      </p:sp>
      <p:sp>
        <p:nvSpPr>
          <p:cNvPr id="3" name="Rettangolo 2"/>
          <p:cNvSpPr/>
          <p:nvPr/>
        </p:nvSpPr>
        <p:spPr>
          <a:xfrm>
            <a:off x="277669" y="1387102"/>
            <a:ext cx="11621091" cy="2031325"/>
          </a:xfrm>
          <a:prstGeom prst="rect">
            <a:avLst/>
          </a:prstGeom>
        </p:spPr>
        <p:txBody>
          <a:bodyPr wrap="square">
            <a:spAutoFit/>
          </a:bodyPr>
          <a:lstStyle/>
          <a:p>
            <a:pPr algn="just"/>
            <a:r>
              <a:rPr lang="it-IT" dirty="0" smtClean="0"/>
              <a:t>L’immagine seguente ha </a:t>
            </a:r>
            <a:r>
              <a:rPr lang="it-IT" dirty="0"/>
              <a:t>valenza generale per qualsiasi tipo di tecnologia (chip, </a:t>
            </a:r>
            <a:r>
              <a:rPr lang="it-IT" dirty="0" err="1"/>
              <a:t>contactless</a:t>
            </a:r>
            <a:r>
              <a:rPr lang="it-IT" dirty="0"/>
              <a:t>, </a:t>
            </a:r>
            <a:r>
              <a:rPr lang="it-IT" dirty="0" smtClean="0"/>
              <a:t>banda magnetica</a:t>
            </a:r>
            <a:r>
              <a:rPr lang="it-IT" dirty="0"/>
              <a:t>, POS, e-commerce e altro) e qualsiasi tipo di prodotto (carte di credito, di debito, prepagate</a:t>
            </a:r>
            <a:r>
              <a:rPr lang="it-IT" dirty="0" smtClean="0"/>
              <a:t>). Infatti</a:t>
            </a:r>
            <a:r>
              <a:rPr lang="it-IT" dirty="0"/>
              <a:t>, per qualunque tipologia di strumento e qualsiasi modalità di “gestione” delle transazioni (on-line, </a:t>
            </a:r>
            <a:r>
              <a:rPr lang="it-IT" dirty="0" smtClean="0"/>
              <a:t>offline, e-commerce</a:t>
            </a:r>
            <a:r>
              <a:rPr lang="it-IT" dirty="0"/>
              <a:t>, mediante call-center), lo schema contrattuale in essere è quello previsto </a:t>
            </a:r>
            <a:r>
              <a:rPr lang="it-IT" dirty="0" smtClean="0"/>
              <a:t>in figura.</a:t>
            </a:r>
            <a:r>
              <a:rPr lang="it-IT" dirty="0"/>
              <a:t> </a:t>
            </a:r>
            <a:r>
              <a:rPr lang="it-IT" dirty="0" smtClean="0"/>
              <a:t>Anche </a:t>
            </a:r>
            <a:r>
              <a:rPr lang="it-IT" dirty="0"/>
              <a:t>gli aspetti di certificazione e di sicurezza EMV e PCI sono regolati all’interno dello schema </a:t>
            </a:r>
            <a:r>
              <a:rPr lang="it-IT" dirty="0" smtClean="0"/>
              <a:t>contrattuale che </a:t>
            </a:r>
            <a:r>
              <a:rPr lang="it-IT" dirty="0"/>
              <a:t>segue, con precise responsabilità di ciascun attore. Relativamente </a:t>
            </a:r>
            <a:r>
              <a:rPr lang="it-IT" dirty="0" smtClean="0"/>
              <a:t>alle figure </a:t>
            </a:r>
            <a:r>
              <a:rPr lang="it-IT" dirty="0"/>
              <a:t>degli </a:t>
            </a:r>
            <a:r>
              <a:rPr lang="it-IT" dirty="0" err="1"/>
              <a:t>Issuer</a:t>
            </a:r>
            <a:r>
              <a:rPr lang="it-IT" dirty="0"/>
              <a:t> e degli </a:t>
            </a:r>
            <a:r>
              <a:rPr lang="it-IT" dirty="0" err="1" smtClean="0"/>
              <a:t>Acquirer</a:t>
            </a:r>
            <a:r>
              <a:rPr lang="it-IT" dirty="0" smtClean="0"/>
              <a:t>, si sottolinea che, non solo in Italia ma anche nel resto del mondo, </a:t>
            </a:r>
            <a:r>
              <a:rPr lang="it-IT" dirty="0"/>
              <a:t>questo ruolo può essere a </a:t>
            </a:r>
            <a:r>
              <a:rPr lang="it-IT" dirty="0" smtClean="0"/>
              <a:t>carico esclusivamente </a:t>
            </a:r>
            <a:r>
              <a:rPr lang="it-IT" dirty="0"/>
              <a:t>di soggetti autorizzati alla commercializzazione e gestione di prodotti </a:t>
            </a:r>
            <a:r>
              <a:rPr lang="it-IT" dirty="0" smtClean="0"/>
              <a:t>finanziari.</a:t>
            </a:r>
            <a:endParaRPr lang="it-IT" sz="1600" dirty="0" smtClean="0"/>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3150" y="3418427"/>
            <a:ext cx="7654755" cy="3291655"/>
          </a:xfrm>
          <a:prstGeom prst="rect">
            <a:avLst/>
          </a:prstGeom>
        </p:spPr>
      </p:pic>
    </p:spTree>
    <p:extLst>
      <p:ext uri="{BB962C8B-B14F-4D97-AF65-F5344CB8AC3E}">
        <p14:creationId xmlns:p14="http://schemas.microsoft.com/office/powerpoint/2010/main" val="154464064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SISTEMA DI PAGAMENTO CON CARTE BANCARIE (EMV)</a:t>
            </a:r>
            <a:endParaRPr lang="it-IT" sz="2800" b="1" dirty="0">
              <a:solidFill>
                <a:schemeClr val="accent1">
                  <a:lumMod val="50000"/>
                </a:schemeClr>
              </a:solidFill>
              <a:latin typeface="+mn-lt"/>
            </a:endParaRP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59" y="1387102"/>
            <a:ext cx="7739351" cy="5155840"/>
          </a:xfrm>
          <a:prstGeom prst="rect">
            <a:avLst/>
          </a:prstGeom>
        </p:spPr>
      </p:pic>
      <p:sp>
        <p:nvSpPr>
          <p:cNvPr id="7" name="Rettangolo 6"/>
          <p:cNvSpPr/>
          <p:nvPr/>
        </p:nvSpPr>
        <p:spPr>
          <a:xfrm>
            <a:off x="8146183" y="1971102"/>
            <a:ext cx="3623414" cy="3970318"/>
          </a:xfrm>
          <a:prstGeom prst="rect">
            <a:avLst/>
          </a:prstGeom>
        </p:spPr>
        <p:txBody>
          <a:bodyPr wrap="square">
            <a:spAutoFit/>
          </a:bodyPr>
          <a:lstStyle/>
          <a:p>
            <a:pPr algn="just"/>
            <a:r>
              <a:rPr lang="it-IT" b="1" dirty="0"/>
              <a:t>Lo schema </a:t>
            </a:r>
            <a:r>
              <a:rPr lang="it-IT" b="1" dirty="0" smtClean="0"/>
              <a:t>rappresenta un esempio di architettura generale </a:t>
            </a:r>
            <a:r>
              <a:rPr lang="it-IT" b="1" dirty="0"/>
              <a:t>di </a:t>
            </a:r>
            <a:r>
              <a:rPr lang="it-IT" b="1" dirty="0" smtClean="0"/>
              <a:t>un sottosistema </a:t>
            </a:r>
            <a:r>
              <a:rPr lang="it-IT" b="1" dirty="0"/>
              <a:t>EMV CLESS </a:t>
            </a:r>
            <a:r>
              <a:rPr lang="it-IT" b="1" dirty="0" smtClean="0"/>
              <a:t>nei SBE</a:t>
            </a:r>
            <a:r>
              <a:rPr lang="it-IT" dirty="0" smtClean="0"/>
              <a:t>. </a:t>
            </a:r>
          </a:p>
          <a:p>
            <a:pPr algn="just"/>
            <a:r>
              <a:rPr lang="it-IT" dirty="0" smtClean="0"/>
              <a:t>Definisce </a:t>
            </a:r>
            <a:r>
              <a:rPr lang="it-IT" dirty="0"/>
              <a:t>in </a:t>
            </a:r>
            <a:r>
              <a:rPr lang="it-IT" dirty="0" smtClean="0"/>
              <a:t>primo luogo</a:t>
            </a:r>
            <a:r>
              <a:rPr lang="it-IT" dirty="0"/>
              <a:t>, seppure in termini macro, le varie componenti del sistema, le loro relazioni funzionali e soprattutto </a:t>
            </a:r>
            <a:r>
              <a:rPr lang="it-IT" dirty="0" smtClean="0"/>
              <a:t>i ruoli </a:t>
            </a:r>
            <a:r>
              <a:rPr lang="it-IT" dirty="0"/>
              <a:t>dei diversi </a:t>
            </a:r>
            <a:r>
              <a:rPr lang="it-IT" dirty="0" smtClean="0"/>
              <a:t>soggetti interessati. </a:t>
            </a:r>
          </a:p>
          <a:p>
            <a:pPr algn="just"/>
            <a:r>
              <a:rPr lang="it-IT" dirty="0" smtClean="0"/>
              <a:t>I </a:t>
            </a:r>
            <a:r>
              <a:rPr lang="it-IT" dirty="0"/>
              <a:t>colori usati per i diversi moduli </a:t>
            </a:r>
            <a:r>
              <a:rPr lang="it-IT" dirty="0" smtClean="0"/>
              <a:t>stanno ad indicare </a:t>
            </a:r>
            <a:r>
              <a:rPr lang="it-IT" dirty="0"/>
              <a:t>quali potrebbero essere gestiti </a:t>
            </a:r>
            <a:r>
              <a:rPr lang="it-IT" dirty="0" smtClean="0"/>
              <a:t>direttamente dall’Azienda </a:t>
            </a:r>
            <a:r>
              <a:rPr lang="it-IT" dirty="0"/>
              <a:t>di Trasporto (in giallo</a:t>
            </a:r>
            <a:r>
              <a:rPr lang="it-IT" dirty="0" smtClean="0"/>
              <a:t>) e </a:t>
            </a:r>
            <a:r>
              <a:rPr lang="it-IT" dirty="0"/>
              <a:t>quali in condivisione (in giallo/blu</a:t>
            </a:r>
            <a:r>
              <a:rPr lang="it-IT" dirty="0" smtClean="0"/>
              <a:t>) con i soggetti finanziari.</a:t>
            </a:r>
            <a:endParaRPr lang="it-IT" dirty="0"/>
          </a:p>
        </p:txBody>
      </p:sp>
    </p:spTree>
    <p:extLst>
      <p:ext uri="{BB962C8B-B14F-4D97-AF65-F5344CB8AC3E}">
        <p14:creationId xmlns:p14="http://schemas.microsoft.com/office/powerpoint/2010/main" val="415578314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SISTEMA DI PAGAMENTO CON CARTE BANCARIE (EMV)</a:t>
            </a:r>
            <a:endParaRPr lang="it-IT" sz="2800" b="1" dirty="0">
              <a:solidFill>
                <a:schemeClr val="accent1">
                  <a:lumMod val="50000"/>
                </a:schemeClr>
              </a:solidFill>
              <a:latin typeface="+mn-lt"/>
            </a:endParaRPr>
          </a:p>
        </p:txBody>
      </p:sp>
      <p:sp>
        <p:nvSpPr>
          <p:cNvPr id="7" name="Rettangolo 6"/>
          <p:cNvSpPr/>
          <p:nvPr/>
        </p:nvSpPr>
        <p:spPr>
          <a:xfrm>
            <a:off x="188259" y="1387102"/>
            <a:ext cx="6688201" cy="5355312"/>
          </a:xfrm>
          <a:prstGeom prst="rect">
            <a:avLst/>
          </a:prstGeom>
        </p:spPr>
        <p:txBody>
          <a:bodyPr wrap="square">
            <a:spAutoFit/>
          </a:bodyPr>
          <a:lstStyle/>
          <a:p>
            <a:r>
              <a:rPr lang="it-IT" sz="2400" b="1" dirty="0"/>
              <a:t>Apparati di validazione (a bordo mezzi, in fermata o stazione, tornelli metro</a:t>
            </a:r>
            <a:r>
              <a:rPr lang="it-IT" sz="2400" b="1" dirty="0" smtClean="0"/>
              <a:t>)</a:t>
            </a:r>
          </a:p>
          <a:p>
            <a:endParaRPr lang="it-IT" sz="2400" b="1" dirty="0"/>
          </a:p>
          <a:p>
            <a:pPr algn="just"/>
            <a:r>
              <a:rPr lang="it-IT" dirty="0"/>
              <a:t>Rappresenta il punto di accesso al sistema da parte del cliente munito di carta di credito </a:t>
            </a:r>
            <a:r>
              <a:rPr lang="it-IT" dirty="0" err="1"/>
              <a:t>contactless</a:t>
            </a:r>
            <a:r>
              <a:rPr lang="it-IT" dirty="0"/>
              <a:t>. Il </a:t>
            </a:r>
            <a:r>
              <a:rPr lang="it-IT" dirty="0" smtClean="0"/>
              <a:t>cliente valida </a:t>
            </a:r>
            <a:r>
              <a:rPr lang="it-IT" dirty="0"/>
              <a:t>avvicinando la propria carta bancaria </a:t>
            </a:r>
            <a:r>
              <a:rPr lang="it-IT" dirty="0" err="1"/>
              <a:t>contactless</a:t>
            </a:r>
            <a:r>
              <a:rPr lang="it-IT" dirty="0"/>
              <a:t> al </a:t>
            </a:r>
            <a:r>
              <a:rPr lang="it-IT" dirty="0" err="1"/>
              <a:t>validatore</a:t>
            </a:r>
            <a:r>
              <a:rPr lang="it-IT" dirty="0"/>
              <a:t>, come se fosse una </a:t>
            </a:r>
            <a:r>
              <a:rPr lang="it-IT" dirty="0" err="1" smtClean="0"/>
              <a:t>smart</a:t>
            </a:r>
            <a:r>
              <a:rPr lang="it-IT" dirty="0" smtClean="0"/>
              <a:t> card (“</a:t>
            </a:r>
            <a:r>
              <a:rPr lang="it-IT" dirty="0" err="1"/>
              <a:t>tappatura</a:t>
            </a:r>
            <a:r>
              <a:rPr lang="it-IT" dirty="0"/>
              <a:t>”). Il </a:t>
            </a:r>
            <a:r>
              <a:rPr lang="it-IT" dirty="0" err="1"/>
              <a:t>validatore</a:t>
            </a:r>
            <a:r>
              <a:rPr lang="it-IT" dirty="0"/>
              <a:t> pertanto avrà sia il software dedicato alla gestione dei titoli di viaggio </a:t>
            </a:r>
            <a:r>
              <a:rPr lang="it-IT" dirty="0" smtClean="0"/>
              <a:t>elettronici (TDVE</a:t>
            </a:r>
            <a:r>
              <a:rPr lang="it-IT" dirty="0"/>
              <a:t>) che quello dedicato (con soluzione di POS integrato o meno nel </a:t>
            </a:r>
            <a:r>
              <a:rPr lang="it-IT" dirty="0" err="1"/>
              <a:t>validatore</a:t>
            </a:r>
            <a:r>
              <a:rPr lang="it-IT" dirty="0"/>
              <a:t>) a trattare le </a:t>
            </a:r>
            <a:r>
              <a:rPr lang="it-IT" dirty="0" smtClean="0"/>
              <a:t>validazioni con </a:t>
            </a:r>
            <a:r>
              <a:rPr lang="it-IT" dirty="0"/>
              <a:t>carte bancarie (EMV). Entrambi i SW dialogano con il sistema di localizzazione e di gestione della </a:t>
            </a:r>
            <a:r>
              <a:rPr lang="it-IT" dirty="0" smtClean="0"/>
              <a:t>località tariffaria</a:t>
            </a:r>
            <a:r>
              <a:rPr lang="it-IT" dirty="0"/>
              <a:t>, al fine di associare ad ogni validazione/</a:t>
            </a:r>
            <a:r>
              <a:rPr lang="it-IT" dirty="0" err="1"/>
              <a:t>tappatura</a:t>
            </a:r>
            <a:r>
              <a:rPr lang="it-IT" dirty="0"/>
              <a:t> le informazioni necessarie per il controllo </a:t>
            </a:r>
            <a:r>
              <a:rPr lang="it-IT" dirty="0" smtClean="0"/>
              <a:t>della validità </a:t>
            </a:r>
            <a:r>
              <a:rPr lang="it-IT" dirty="0"/>
              <a:t>del titolo (</a:t>
            </a:r>
            <a:r>
              <a:rPr lang="it-IT" dirty="0" err="1"/>
              <a:t>sw</a:t>
            </a:r>
            <a:r>
              <a:rPr lang="it-IT" dirty="0"/>
              <a:t> SBE) o per il calcolo tariffa nel caso di “</a:t>
            </a:r>
            <a:r>
              <a:rPr lang="it-IT" dirty="0" err="1"/>
              <a:t>tappatura</a:t>
            </a:r>
            <a:r>
              <a:rPr lang="it-IT" dirty="0"/>
              <a:t>” EMV. Dovendo leggere una </a:t>
            </a:r>
            <a:r>
              <a:rPr lang="it-IT" dirty="0" smtClean="0"/>
              <a:t>carta bancaria </a:t>
            </a:r>
            <a:r>
              <a:rPr lang="it-IT" dirty="0"/>
              <a:t>al fine di addebitare la tariffa dovuta il </a:t>
            </a:r>
            <a:r>
              <a:rPr lang="it-IT" dirty="0" err="1"/>
              <a:t>validatore</a:t>
            </a:r>
            <a:r>
              <a:rPr lang="it-IT" dirty="0"/>
              <a:t> dovrà soddisfare i requisiti PCI, in particolare </a:t>
            </a:r>
            <a:r>
              <a:rPr lang="it-IT" dirty="0" smtClean="0"/>
              <a:t>il lettore </a:t>
            </a:r>
            <a:r>
              <a:rPr lang="it-IT" dirty="0"/>
              <a:t>e il software che gestisce il processo di lettura e invio al centro dei dati devono essere </a:t>
            </a:r>
            <a:r>
              <a:rPr lang="it-IT" dirty="0" smtClean="0"/>
              <a:t>certificati conformemente </a:t>
            </a:r>
            <a:r>
              <a:rPr lang="it-IT" dirty="0"/>
              <a:t>alle prescrizioni EMV e PCI.</a:t>
            </a:r>
          </a:p>
        </p:txBody>
      </p:sp>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0912" y="2649071"/>
            <a:ext cx="4531749" cy="3644154"/>
          </a:xfrm>
          <a:prstGeom prst="rect">
            <a:avLst/>
          </a:prstGeom>
        </p:spPr>
      </p:pic>
    </p:spTree>
    <p:extLst>
      <p:ext uri="{BB962C8B-B14F-4D97-AF65-F5344CB8AC3E}">
        <p14:creationId xmlns:p14="http://schemas.microsoft.com/office/powerpoint/2010/main" val="142114407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isultati immagini per acquir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7161" y="1048871"/>
            <a:ext cx="4645025" cy="5095671"/>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188259" y="1387102"/>
            <a:ext cx="5862917" cy="4985980"/>
          </a:xfrm>
          <a:prstGeom prst="rect">
            <a:avLst/>
          </a:prstGeom>
        </p:spPr>
        <p:txBody>
          <a:bodyPr wrap="square">
            <a:spAutoFit/>
          </a:bodyPr>
          <a:lstStyle/>
          <a:p>
            <a:r>
              <a:rPr lang="it-IT" sz="2400" b="1" dirty="0" err="1"/>
              <a:t>Acquirer</a:t>
            </a:r>
            <a:endParaRPr lang="it-IT" sz="2400" b="1" dirty="0"/>
          </a:p>
          <a:p>
            <a:endParaRPr lang="it-IT" sz="2400" b="1" dirty="0"/>
          </a:p>
          <a:p>
            <a:pPr algn="just"/>
            <a:r>
              <a:rPr lang="it-IT" dirty="0" smtClean="0"/>
              <a:t>L’</a:t>
            </a:r>
            <a:r>
              <a:rPr lang="it-IT" dirty="0" err="1" smtClean="0"/>
              <a:t>Acquirer</a:t>
            </a:r>
            <a:r>
              <a:rPr lang="it-IT" dirty="0" smtClean="0"/>
              <a:t> </a:t>
            </a:r>
            <a:r>
              <a:rPr lang="it-IT" dirty="0"/>
              <a:t>è la banca o l’ente che opera per conto della banca e a cui giungono le richieste di addebito </a:t>
            </a:r>
            <a:r>
              <a:rPr lang="it-IT" dirty="0" smtClean="0"/>
              <a:t>sulle carte </a:t>
            </a:r>
            <a:r>
              <a:rPr lang="it-IT" dirty="0"/>
              <a:t>bancarie degli importi da riconoscere al “</a:t>
            </a:r>
            <a:r>
              <a:rPr lang="it-IT" dirty="0" err="1"/>
              <a:t>merchant</a:t>
            </a:r>
            <a:r>
              <a:rPr lang="it-IT" dirty="0"/>
              <a:t>”, in questo caso l’Azienda di Trasporto.</a:t>
            </a:r>
          </a:p>
          <a:p>
            <a:pPr algn="just"/>
            <a:r>
              <a:rPr lang="it-IT" dirty="0"/>
              <a:t>All’</a:t>
            </a:r>
            <a:r>
              <a:rPr lang="it-IT" dirty="0" err="1"/>
              <a:t>Acquirer</a:t>
            </a:r>
            <a:r>
              <a:rPr lang="it-IT" dirty="0"/>
              <a:t> vengono inviate anche le richieste di </a:t>
            </a:r>
            <a:r>
              <a:rPr lang="it-IT" dirty="0" err="1" smtClean="0"/>
              <a:t>preautorizzazione</a:t>
            </a:r>
            <a:r>
              <a:rPr lang="it-IT" dirty="0"/>
              <a:t> </a:t>
            </a:r>
            <a:r>
              <a:rPr lang="it-IT" dirty="0" smtClean="0"/>
              <a:t>che </a:t>
            </a:r>
            <a:r>
              <a:rPr lang="it-IT" dirty="0"/>
              <a:t>servono a verificare se </a:t>
            </a:r>
            <a:r>
              <a:rPr lang="it-IT" dirty="0" smtClean="0"/>
              <a:t>una determinata </a:t>
            </a:r>
            <a:r>
              <a:rPr lang="it-IT" dirty="0"/>
              <a:t>carta bancaria è accettabile o meno (rubata, bloccata, ecc.).</a:t>
            </a:r>
          </a:p>
          <a:p>
            <a:pPr algn="just"/>
            <a:r>
              <a:rPr lang="it-IT" dirty="0"/>
              <a:t>E’ l’</a:t>
            </a:r>
            <a:r>
              <a:rPr lang="it-IT" dirty="0" err="1"/>
              <a:t>Acquirer</a:t>
            </a:r>
            <a:r>
              <a:rPr lang="it-IT" dirty="0"/>
              <a:t> che garantisce il pagamento al </a:t>
            </a:r>
            <a:r>
              <a:rPr lang="it-IT" dirty="0" err="1"/>
              <a:t>merchant</a:t>
            </a:r>
            <a:r>
              <a:rPr lang="it-IT" dirty="0"/>
              <a:t> delle </a:t>
            </a:r>
            <a:r>
              <a:rPr lang="it-IT" dirty="0" smtClean="0"/>
              <a:t>somme transate</a:t>
            </a:r>
            <a:r>
              <a:rPr lang="it-IT" dirty="0"/>
              <a:t>, pertanto sarà l’</a:t>
            </a:r>
            <a:r>
              <a:rPr lang="it-IT" dirty="0" err="1"/>
              <a:t>Acquirer</a:t>
            </a:r>
            <a:r>
              <a:rPr lang="it-IT" dirty="0"/>
              <a:t> a </a:t>
            </a:r>
            <a:r>
              <a:rPr lang="it-IT" dirty="0" smtClean="0"/>
              <a:t>validare l’intera </a:t>
            </a:r>
            <a:r>
              <a:rPr lang="it-IT" dirty="0"/>
              <a:t>architettura e l’intera procedura realizzata e ad accettare eventuali deroghe </a:t>
            </a:r>
            <a:r>
              <a:rPr lang="it-IT" dirty="0" smtClean="0"/>
              <a:t>alle regole </a:t>
            </a:r>
            <a:r>
              <a:rPr lang="it-IT" dirty="0"/>
              <a:t>fissate per </a:t>
            </a:r>
            <a:r>
              <a:rPr lang="it-IT" dirty="0" smtClean="0"/>
              <a:t>le certificazioni</a:t>
            </a:r>
            <a:r>
              <a:rPr lang="it-IT" dirty="0"/>
              <a:t>. </a:t>
            </a:r>
            <a:endParaRPr lang="it-IT" dirty="0" smtClean="0"/>
          </a:p>
          <a:p>
            <a:pPr algn="just"/>
            <a:r>
              <a:rPr lang="it-IT" dirty="0" smtClean="0"/>
              <a:t>È </a:t>
            </a:r>
            <a:r>
              <a:rPr lang="it-IT" dirty="0"/>
              <a:t>prevista una particolare certificazione del processo end to end con i diversi circuiti </a:t>
            </a:r>
            <a:r>
              <a:rPr lang="it-IT" dirty="0" smtClean="0"/>
              <a:t>abilitati per </a:t>
            </a:r>
            <a:r>
              <a:rPr lang="it-IT" dirty="0"/>
              <a:t>la gestione dei processi </a:t>
            </a:r>
            <a:r>
              <a:rPr lang="it-IT" dirty="0" err="1"/>
              <a:t>transit</a:t>
            </a:r>
            <a:r>
              <a:rPr lang="it-IT" dirty="0"/>
              <a:t>.</a:t>
            </a:r>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SISTEMA DI PAGAMENTO CON CARTE BANCARIE (EMV)</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45270042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416860" y="1387102"/>
            <a:ext cx="10112188" cy="4985980"/>
          </a:xfrm>
          <a:prstGeom prst="rect">
            <a:avLst/>
          </a:prstGeom>
        </p:spPr>
        <p:txBody>
          <a:bodyPr wrap="square">
            <a:spAutoFit/>
          </a:bodyPr>
          <a:lstStyle/>
          <a:p>
            <a:r>
              <a:rPr lang="it-IT" sz="2400" b="1" dirty="0"/>
              <a:t>Gestore terminali</a:t>
            </a:r>
          </a:p>
          <a:p>
            <a:endParaRPr lang="it-IT" sz="2400" b="1" dirty="0"/>
          </a:p>
          <a:p>
            <a:pPr algn="just"/>
            <a:r>
              <a:rPr lang="it-IT" dirty="0" smtClean="0"/>
              <a:t>Si </a:t>
            </a:r>
            <a:r>
              <a:rPr lang="it-IT" dirty="0"/>
              <a:t>intende per Gestore Terminali il sistema che gestisce i flussi delle informazioni relative alle validazioni </a:t>
            </a:r>
            <a:r>
              <a:rPr lang="it-IT" dirty="0" smtClean="0"/>
              <a:t>e alle </a:t>
            </a:r>
            <a:r>
              <a:rPr lang="it-IT" dirty="0"/>
              <a:t>verifiche EMV. Il Gestore Terminali svolge essenzialmente le seguenti funzioni</a:t>
            </a:r>
            <a:r>
              <a:rPr lang="it-IT" dirty="0" smtClean="0"/>
              <a:t>:</a:t>
            </a:r>
          </a:p>
          <a:p>
            <a:pPr algn="just"/>
            <a:endParaRPr lang="it-IT" dirty="0"/>
          </a:p>
          <a:p>
            <a:pPr marL="342900" indent="-342900" algn="just">
              <a:buFont typeface="+mj-lt"/>
              <a:buAutoNum type="alphaLcPeriod"/>
            </a:pPr>
            <a:r>
              <a:rPr lang="it-IT" dirty="0" smtClean="0"/>
              <a:t>gestisce </a:t>
            </a:r>
            <a:r>
              <a:rPr lang="it-IT" dirty="0"/>
              <a:t>l’anagrafica dei terminali di lettura EMV al fine di consentire lo scambio dati solo con </a:t>
            </a:r>
            <a:r>
              <a:rPr lang="it-IT" dirty="0" smtClean="0"/>
              <a:t>apparati riconosciuti;</a:t>
            </a:r>
          </a:p>
          <a:p>
            <a:pPr marL="342900" indent="-342900" algn="just">
              <a:buFont typeface="+mj-lt"/>
              <a:buAutoNum type="alphaLcPeriod"/>
            </a:pPr>
            <a:r>
              <a:rPr lang="it-IT" dirty="0" smtClean="0"/>
              <a:t>è </a:t>
            </a:r>
            <a:r>
              <a:rPr lang="it-IT" dirty="0"/>
              <a:t>in grado di decriptare i dati ricevuti dai terminali di lettura </a:t>
            </a:r>
            <a:r>
              <a:rPr lang="it-IT" dirty="0" smtClean="0"/>
              <a:t>EMV;</a:t>
            </a:r>
          </a:p>
          <a:p>
            <a:pPr marL="342900" indent="-342900" algn="just">
              <a:buFont typeface="+mj-lt"/>
              <a:buAutoNum type="alphaLcPeriod"/>
            </a:pPr>
            <a:r>
              <a:rPr lang="it-IT" dirty="0" smtClean="0"/>
              <a:t>ha </a:t>
            </a:r>
            <a:r>
              <a:rPr lang="it-IT" dirty="0"/>
              <a:t>un modulo di </a:t>
            </a:r>
            <a:r>
              <a:rPr lang="it-IT" dirty="0" err="1" smtClean="0"/>
              <a:t>tokenizzazione</a:t>
            </a:r>
            <a:r>
              <a:rPr lang="it-IT" dirty="0" smtClean="0"/>
              <a:t>;</a:t>
            </a:r>
          </a:p>
          <a:p>
            <a:pPr marL="342900" indent="-342900" algn="just">
              <a:buFont typeface="+mj-lt"/>
              <a:buAutoNum type="alphaLcPeriod"/>
            </a:pPr>
            <a:r>
              <a:rPr lang="it-IT" dirty="0" smtClean="0"/>
              <a:t>invia </a:t>
            </a:r>
            <a:r>
              <a:rPr lang="it-IT" dirty="0"/>
              <a:t>al motore di calcolo della tariffa i dati di ogni validazione EMV trasmettendo il </a:t>
            </a:r>
            <a:r>
              <a:rPr lang="it-IT" dirty="0" err="1"/>
              <a:t>token</a:t>
            </a:r>
            <a:r>
              <a:rPr lang="it-IT" dirty="0"/>
              <a:t> anziché </a:t>
            </a:r>
            <a:r>
              <a:rPr lang="it-IT" dirty="0" smtClean="0"/>
              <a:t>il PAN;</a:t>
            </a:r>
          </a:p>
          <a:p>
            <a:pPr marL="342900" indent="-342900" algn="just">
              <a:buFont typeface="+mj-lt"/>
              <a:buAutoNum type="alphaLcPeriod"/>
            </a:pPr>
            <a:r>
              <a:rPr lang="it-IT" dirty="0" smtClean="0"/>
              <a:t>colloquia </a:t>
            </a:r>
            <a:r>
              <a:rPr lang="it-IT" dirty="0"/>
              <a:t>con l’</a:t>
            </a:r>
            <a:r>
              <a:rPr lang="it-IT" dirty="0" err="1"/>
              <a:t>Acquirer</a:t>
            </a:r>
            <a:r>
              <a:rPr lang="it-IT" dirty="0"/>
              <a:t> per verificare l’accettabilità della carta bancaria e preparare, di </a:t>
            </a:r>
            <a:r>
              <a:rPr lang="it-IT" dirty="0" smtClean="0"/>
              <a:t>conseguenza, l’elenco </a:t>
            </a:r>
            <a:r>
              <a:rPr lang="it-IT" dirty="0"/>
              <a:t>delle carte da rifiutare (</a:t>
            </a:r>
            <a:r>
              <a:rPr lang="it-IT" dirty="0" err="1"/>
              <a:t>deny</a:t>
            </a:r>
            <a:r>
              <a:rPr lang="it-IT" dirty="0"/>
              <a:t>-list</a:t>
            </a:r>
            <a:r>
              <a:rPr lang="it-IT" dirty="0" smtClean="0"/>
              <a:t>);</a:t>
            </a:r>
          </a:p>
          <a:p>
            <a:pPr marL="342900" indent="-342900" algn="just">
              <a:buFont typeface="+mj-lt"/>
              <a:buAutoNum type="alphaLcPeriod"/>
            </a:pPr>
            <a:r>
              <a:rPr lang="it-IT" dirty="0" smtClean="0"/>
              <a:t>distribuisce </a:t>
            </a:r>
            <a:r>
              <a:rPr lang="it-IT" dirty="0"/>
              <a:t>la </a:t>
            </a:r>
            <a:r>
              <a:rPr lang="it-IT" dirty="0" err="1"/>
              <a:t>deny</a:t>
            </a:r>
            <a:r>
              <a:rPr lang="it-IT" dirty="0"/>
              <a:t>-list ai terminali </a:t>
            </a:r>
            <a:r>
              <a:rPr lang="it-IT" dirty="0" smtClean="0"/>
              <a:t>connessi;</a:t>
            </a:r>
          </a:p>
          <a:p>
            <a:pPr marL="342900" indent="-342900" algn="just">
              <a:buFont typeface="+mj-lt"/>
              <a:buAutoNum type="alphaLcPeriod"/>
            </a:pPr>
            <a:r>
              <a:rPr lang="it-IT" dirty="0" smtClean="0"/>
              <a:t>invia </a:t>
            </a:r>
            <a:r>
              <a:rPr lang="it-IT" dirty="0"/>
              <a:t>agli </a:t>
            </a:r>
            <a:r>
              <a:rPr lang="it-IT" dirty="0" err="1"/>
              <a:t>acquirer</a:t>
            </a:r>
            <a:r>
              <a:rPr lang="it-IT" dirty="0"/>
              <a:t> le richieste di </a:t>
            </a:r>
            <a:r>
              <a:rPr lang="it-IT" dirty="0" err="1"/>
              <a:t>preautorizzazione</a:t>
            </a:r>
            <a:r>
              <a:rPr lang="it-IT" dirty="0"/>
              <a:t> e le richieste di </a:t>
            </a:r>
            <a:r>
              <a:rPr lang="it-IT" dirty="0" smtClean="0"/>
              <a:t>addebito;</a:t>
            </a:r>
          </a:p>
          <a:p>
            <a:pPr marL="342900" indent="-342900" algn="just">
              <a:buFont typeface="+mj-lt"/>
              <a:buAutoNum type="alphaLcPeriod"/>
            </a:pPr>
            <a:r>
              <a:rPr lang="it-IT" dirty="0" smtClean="0"/>
              <a:t>può </a:t>
            </a:r>
            <a:r>
              <a:rPr lang="it-IT" dirty="0"/>
              <a:t>lavorare con più </a:t>
            </a:r>
            <a:r>
              <a:rPr lang="it-IT" dirty="0" err="1"/>
              <a:t>acquirer</a:t>
            </a:r>
            <a:r>
              <a:rPr lang="it-IT" dirty="0"/>
              <a:t> scegliendo il più conveniente a seconda dell’</a:t>
            </a:r>
            <a:r>
              <a:rPr lang="it-IT" dirty="0" err="1"/>
              <a:t>issuer</a:t>
            </a:r>
            <a:r>
              <a:rPr lang="it-IT" dirty="0"/>
              <a:t> della carta</a:t>
            </a:r>
            <a:r>
              <a:rPr lang="it-IT" dirty="0" smtClean="0"/>
              <a:t>.</a:t>
            </a:r>
            <a:endParaRPr lang="it-IT" dirty="0"/>
          </a:p>
          <a:p>
            <a:pPr algn="just"/>
            <a:endParaRPr lang="it-IT" dirty="0" smtClean="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SISTEMA DI PAGAMENTO CON CARTE BANCARIE (EMV)</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328820855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416860" y="1387102"/>
            <a:ext cx="7032811" cy="5262979"/>
          </a:xfrm>
          <a:prstGeom prst="rect">
            <a:avLst/>
          </a:prstGeom>
        </p:spPr>
        <p:txBody>
          <a:bodyPr wrap="square">
            <a:spAutoFit/>
          </a:bodyPr>
          <a:lstStyle/>
          <a:p>
            <a:r>
              <a:rPr lang="it-IT" sz="2400" b="1" dirty="0"/>
              <a:t>Gestore terminali</a:t>
            </a:r>
          </a:p>
          <a:p>
            <a:endParaRPr lang="it-IT" sz="2400" b="1" dirty="0"/>
          </a:p>
          <a:p>
            <a:pPr algn="just"/>
            <a:r>
              <a:rPr lang="it-IT" dirty="0"/>
              <a:t>Si intende incluso nel perimetro logico del Gestore Terminali il modulo di </a:t>
            </a:r>
            <a:r>
              <a:rPr lang="it-IT" b="1" dirty="0" err="1"/>
              <a:t>Risk</a:t>
            </a:r>
            <a:r>
              <a:rPr lang="it-IT" b="1" dirty="0"/>
              <a:t> Management</a:t>
            </a:r>
            <a:r>
              <a:rPr lang="it-IT" dirty="0"/>
              <a:t>, cioè </a:t>
            </a:r>
            <a:r>
              <a:rPr lang="it-IT" dirty="0" smtClean="0"/>
              <a:t>il sottosistema </a:t>
            </a:r>
            <a:r>
              <a:rPr lang="it-IT" dirty="0"/>
              <a:t>preposto alla verifica dell’accettabilità della carta bancaria, mediante richiesta </a:t>
            </a:r>
            <a:r>
              <a:rPr lang="it-IT" dirty="0" smtClean="0"/>
              <a:t>di pre-autorizzazioni all’</a:t>
            </a:r>
            <a:r>
              <a:rPr lang="it-IT" dirty="0" err="1" smtClean="0"/>
              <a:t>acquirer</a:t>
            </a:r>
            <a:r>
              <a:rPr lang="it-IT" dirty="0"/>
              <a:t>. In questo modulo sono tenuti i contatori degli importi via via addebitati e dei </a:t>
            </a:r>
            <a:r>
              <a:rPr lang="it-IT" dirty="0" smtClean="0"/>
              <a:t>giorni </a:t>
            </a:r>
            <a:r>
              <a:rPr lang="it-IT" dirty="0"/>
              <a:t>dalla precedente autorizzazione, al fine di applicare le regole minime da seguire (per esempio, </a:t>
            </a:r>
            <a:r>
              <a:rPr lang="it-IT" dirty="0" smtClean="0"/>
              <a:t>rinnovo dell’autorizzazione </a:t>
            </a:r>
            <a:r>
              <a:rPr lang="it-IT" dirty="0"/>
              <a:t>ogni 14 giorni o al raggiungimento di 25 euro di addebito</a:t>
            </a:r>
            <a:r>
              <a:rPr lang="it-IT" dirty="0" smtClean="0"/>
              <a:t>). In </a:t>
            </a:r>
            <a:r>
              <a:rPr lang="it-IT" dirty="0"/>
              <a:t>particolare tale applicazione è responsabile della tracciatura dei dati bancari mantenendo un legame </a:t>
            </a:r>
            <a:r>
              <a:rPr lang="it-IT" dirty="0" smtClean="0"/>
              <a:t>logico con </a:t>
            </a:r>
            <a:r>
              <a:rPr lang="it-IT" dirty="0"/>
              <a:t>i </a:t>
            </a:r>
            <a:r>
              <a:rPr lang="it-IT" dirty="0" err="1"/>
              <a:t>token</a:t>
            </a:r>
            <a:r>
              <a:rPr lang="it-IT" dirty="0"/>
              <a:t> comunicati all’azienda trasporti per il calcolo </a:t>
            </a:r>
            <a:r>
              <a:rPr lang="it-IT" dirty="0" smtClean="0"/>
              <a:t>tariffe. In </a:t>
            </a:r>
            <a:r>
              <a:rPr lang="it-IT" dirty="0"/>
              <a:t>tal senso è una componente applicativa e/o di Servizio soggetta a due livelli di certificazione, da un lato </a:t>
            </a:r>
            <a:r>
              <a:rPr lang="it-IT" dirty="0" smtClean="0"/>
              <a:t>la certificazione </a:t>
            </a:r>
            <a:r>
              <a:rPr lang="it-IT" dirty="0"/>
              <a:t>standard PCI, e dall’altro la certificazione specifica di ottemperanza dei processi </a:t>
            </a:r>
            <a:r>
              <a:rPr lang="it-IT" dirty="0" smtClean="0"/>
              <a:t>«</a:t>
            </a:r>
            <a:r>
              <a:rPr lang="it-IT" dirty="0" err="1" smtClean="0"/>
              <a:t>transit</a:t>
            </a:r>
            <a:r>
              <a:rPr lang="it-IT" dirty="0" smtClean="0"/>
              <a:t>» definiti dai </a:t>
            </a:r>
            <a:r>
              <a:rPr lang="it-IT" dirty="0"/>
              <a:t>circuiti; pertanto non è sufficiente che il software stesso sia certificato, ma anche che tale </a:t>
            </a:r>
            <a:r>
              <a:rPr lang="it-IT" dirty="0" smtClean="0"/>
              <a:t>componente applicativa </a:t>
            </a:r>
            <a:r>
              <a:rPr lang="it-IT" dirty="0"/>
              <a:t>sia installata presso un data center che sia in possesso di certificazione PCI-DSS (tipicamente </a:t>
            </a:r>
            <a:r>
              <a:rPr lang="it-IT" dirty="0" smtClean="0"/>
              <a:t>un PSP</a:t>
            </a:r>
            <a:r>
              <a:rPr lang="it-IT" dirty="0"/>
              <a:t>).</a:t>
            </a:r>
            <a:endParaRPr lang="it-IT" dirty="0" smtClean="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SISTEMA DI PAGAMENTO CON CARTE BANCARIE (EMV)</a:t>
            </a:r>
            <a:endParaRPr lang="it-IT" sz="2800" b="1" dirty="0">
              <a:solidFill>
                <a:schemeClr val="accent1">
                  <a:lumMod val="50000"/>
                </a:schemeClr>
              </a:solidFill>
              <a:latin typeface="+mn-lt"/>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9671" y="2468429"/>
            <a:ext cx="4703625" cy="3797901"/>
          </a:xfrm>
          <a:prstGeom prst="rect">
            <a:avLst/>
          </a:prstGeom>
        </p:spPr>
      </p:pic>
    </p:spTree>
    <p:extLst>
      <p:ext uri="{BB962C8B-B14F-4D97-AF65-F5344CB8AC3E}">
        <p14:creationId xmlns:p14="http://schemas.microsoft.com/office/powerpoint/2010/main" val="255699589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658906" y="1496734"/>
            <a:ext cx="11053481" cy="4708981"/>
          </a:xfrm>
          <a:prstGeom prst="rect">
            <a:avLst/>
          </a:prstGeom>
        </p:spPr>
        <p:txBody>
          <a:bodyPr wrap="square">
            <a:spAutoFit/>
          </a:bodyPr>
          <a:lstStyle/>
          <a:p>
            <a:r>
              <a:rPr lang="it-IT" sz="2400" b="1" dirty="0"/>
              <a:t>Motore di calcolo della tariffa</a:t>
            </a:r>
          </a:p>
          <a:p>
            <a:endParaRPr lang="it-IT" sz="2400" b="1" dirty="0"/>
          </a:p>
          <a:p>
            <a:pPr algn="just"/>
            <a:r>
              <a:rPr lang="it-IT" dirty="0" smtClean="0"/>
              <a:t>E</a:t>
            </a:r>
            <a:r>
              <a:rPr lang="it-IT" dirty="0"/>
              <a:t>’ il sistema che raccoglie tutte le validazioni EMV e le organizza in un database al fine di riconoscere, </a:t>
            </a:r>
            <a:r>
              <a:rPr lang="it-IT" dirty="0" smtClean="0"/>
              <a:t>a partire </a:t>
            </a:r>
            <a:r>
              <a:rPr lang="it-IT" dirty="0"/>
              <a:t>dalla sequenza delle validazioni e dai dati ad esse legati (luogo, data/ora, veicolo), i singoli </a:t>
            </a:r>
            <a:r>
              <a:rPr lang="it-IT" dirty="0" smtClean="0"/>
              <a:t>viaggi effettuati </a:t>
            </a:r>
            <a:r>
              <a:rPr lang="it-IT" dirty="0"/>
              <a:t>dal cliente e quindi, in base alle regole di tariffazione vigenti, calcolare quanto imputare alla </a:t>
            </a:r>
            <a:r>
              <a:rPr lang="it-IT" dirty="0" smtClean="0"/>
              <a:t>carta bancaria</a:t>
            </a:r>
            <a:r>
              <a:rPr lang="it-IT" dirty="0"/>
              <a:t>.</a:t>
            </a:r>
          </a:p>
          <a:p>
            <a:pPr algn="just"/>
            <a:r>
              <a:rPr lang="it-IT" dirty="0"/>
              <a:t>Il calcolo potrà essere effettuato con la condizione di maggior favore per l’utenza in base al periodo </a:t>
            </a:r>
            <a:r>
              <a:rPr lang="it-IT" dirty="0" smtClean="0"/>
              <a:t>scelto come </a:t>
            </a:r>
            <a:r>
              <a:rPr lang="it-IT" dirty="0"/>
              <a:t>riferimento (giornata solare, settimana, ecc.).</a:t>
            </a:r>
          </a:p>
          <a:p>
            <a:pPr algn="just"/>
            <a:r>
              <a:rPr lang="it-IT" dirty="0"/>
              <a:t>Inoltre il Motore di Calcolo delle tariffe raccoglierà anche le letture EMV effettuate dai terminali di </a:t>
            </a:r>
            <a:r>
              <a:rPr lang="it-IT" dirty="0" smtClean="0"/>
              <a:t>controllo al </a:t>
            </a:r>
            <a:r>
              <a:rPr lang="it-IT" dirty="0"/>
              <a:t>fine di consentire l’eventuale controllo e </a:t>
            </a:r>
            <a:r>
              <a:rPr lang="it-IT" dirty="0" err="1"/>
              <a:t>sanzionamento</a:t>
            </a:r>
            <a:r>
              <a:rPr lang="it-IT" dirty="0"/>
              <a:t> a posteriori.</a:t>
            </a:r>
          </a:p>
          <a:p>
            <a:pPr algn="just"/>
            <a:endParaRPr lang="it-IT" dirty="0" smtClean="0"/>
          </a:p>
          <a:p>
            <a:pPr algn="just"/>
            <a:r>
              <a:rPr lang="it-IT" dirty="0" smtClean="0"/>
              <a:t>Il </a:t>
            </a:r>
            <a:r>
              <a:rPr lang="it-IT" dirty="0"/>
              <a:t>motore di calcolo della tariffa lavorerà esclusivamente con i </a:t>
            </a:r>
            <a:r>
              <a:rPr lang="it-IT" dirty="0" err="1"/>
              <a:t>Token</a:t>
            </a:r>
            <a:r>
              <a:rPr lang="it-IT" dirty="0"/>
              <a:t>, non avrà all’interno PAN, né </a:t>
            </a:r>
            <a:r>
              <a:rPr lang="it-IT" dirty="0" smtClean="0"/>
              <a:t>potrà eventualmente </a:t>
            </a:r>
            <a:r>
              <a:rPr lang="it-IT" dirty="0"/>
              <a:t>avere delle parti in base a specifici accordi operativi presi con il soggetto erogatore dei </a:t>
            </a:r>
            <a:r>
              <a:rPr lang="it-IT" dirty="0" smtClean="0"/>
              <a:t>servizi di </a:t>
            </a:r>
            <a:r>
              <a:rPr lang="it-IT" dirty="0"/>
              <a:t>Gestore Terminali e/o il soggetto </a:t>
            </a:r>
            <a:r>
              <a:rPr lang="it-IT" dirty="0" err="1"/>
              <a:t>Acquirer</a:t>
            </a:r>
            <a:r>
              <a:rPr lang="it-IT" dirty="0"/>
              <a:t>.</a:t>
            </a:r>
          </a:p>
          <a:p>
            <a:pPr algn="just"/>
            <a:endParaRPr lang="it-IT" dirty="0" smtClean="0"/>
          </a:p>
          <a:p>
            <a:pPr algn="just"/>
            <a:r>
              <a:rPr lang="it-IT" dirty="0" smtClean="0"/>
              <a:t>Il </a:t>
            </a:r>
            <a:r>
              <a:rPr lang="it-IT" dirty="0"/>
              <a:t>motore di calcolo della tariffa sarà configurato con tutte le regole tariffarie dell’Azienda di </a:t>
            </a:r>
            <a:r>
              <a:rPr lang="it-IT" dirty="0" smtClean="0"/>
              <a:t>Trasporto. Pertanto</a:t>
            </a:r>
            <a:r>
              <a:rPr lang="it-IT" dirty="0"/>
              <a:t>, tipicamente, una volta realizzato sarà gestito all’interno del perimetro aziendale.</a:t>
            </a:r>
            <a:endParaRPr lang="it-IT" dirty="0" smtClean="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SISTEMA DI PAGAMENTO CON CARTE BANCARIE (EMV)</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368255696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6" y="1496734"/>
            <a:ext cx="11416552" cy="4985980"/>
          </a:xfrm>
          <a:prstGeom prst="rect">
            <a:avLst/>
          </a:prstGeom>
        </p:spPr>
        <p:txBody>
          <a:bodyPr wrap="square">
            <a:spAutoFit/>
          </a:bodyPr>
          <a:lstStyle/>
          <a:p>
            <a:r>
              <a:rPr lang="it-IT" sz="2400" b="1" dirty="0"/>
              <a:t>Sistema di Controlleria</a:t>
            </a:r>
          </a:p>
          <a:p>
            <a:endParaRPr lang="it-IT" sz="2400" b="1" dirty="0"/>
          </a:p>
          <a:p>
            <a:pPr algn="just"/>
            <a:r>
              <a:rPr lang="it-IT" dirty="0" smtClean="0"/>
              <a:t>E</a:t>
            </a:r>
            <a:r>
              <a:rPr lang="it-IT" dirty="0"/>
              <a:t>’ il sistema costituito dai terminali di verifica. Considerato che la validazione non scrive niente sulla </a:t>
            </a:r>
            <a:r>
              <a:rPr lang="it-IT" dirty="0" smtClean="0"/>
              <a:t>carta (contrariamente </a:t>
            </a:r>
            <a:r>
              <a:rPr lang="it-IT" dirty="0"/>
              <a:t>alle </a:t>
            </a:r>
            <a:r>
              <a:rPr lang="it-IT" dirty="0" err="1" smtClean="0"/>
              <a:t>smart</a:t>
            </a:r>
            <a:r>
              <a:rPr lang="it-IT" dirty="0" smtClean="0"/>
              <a:t> card </a:t>
            </a:r>
            <a:r>
              <a:rPr lang="it-IT" dirty="0"/>
              <a:t>dei SBE tradizionali), la verifica della regolarità del viaggio non può </a:t>
            </a:r>
            <a:r>
              <a:rPr lang="it-IT" dirty="0" smtClean="0"/>
              <a:t>essere effettuata </a:t>
            </a:r>
            <a:r>
              <a:rPr lang="it-IT" dirty="0"/>
              <a:t>tramite lettura della carta, come normalmente accade nei sistemi di bigliettazione elettronica (</a:t>
            </a:r>
            <a:r>
              <a:rPr lang="it-IT" dirty="0" smtClean="0"/>
              <a:t>salvo che </a:t>
            </a:r>
            <a:r>
              <a:rPr lang="it-IT" dirty="0"/>
              <a:t>con la “</a:t>
            </a:r>
            <a:r>
              <a:rPr lang="it-IT" dirty="0" err="1"/>
              <a:t>tappatura</a:t>
            </a:r>
            <a:r>
              <a:rPr lang="it-IT" dirty="0"/>
              <a:t>” non vi sia anche l’emissione di scontrino da stampante più o meno incorporata).</a:t>
            </a:r>
          </a:p>
          <a:p>
            <a:pPr algn="just"/>
            <a:r>
              <a:rPr lang="it-IT" dirty="0"/>
              <a:t>Il terminale deve essere certificato EMV, in quanto deve leggere e trattare il PAN della carta. Si può </a:t>
            </a:r>
            <a:r>
              <a:rPr lang="it-IT" dirty="0" smtClean="0"/>
              <a:t>derogare alla </a:t>
            </a:r>
            <a:r>
              <a:rPr lang="it-IT" dirty="0"/>
              <a:t>certificazione EMV se anziché trattare l’intero PAN si decida di usare per il controllo solo le ultime </a:t>
            </a:r>
            <a:r>
              <a:rPr lang="it-IT" dirty="0" smtClean="0"/>
              <a:t>4 cifre</a:t>
            </a:r>
            <a:r>
              <a:rPr lang="it-IT" dirty="0"/>
              <a:t>, digitandole sul dispositivo e scaricando dal sistema di bordo un elenco costituito dalle ultime 4 cifre </a:t>
            </a:r>
            <a:r>
              <a:rPr lang="it-IT" dirty="0" smtClean="0"/>
              <a:t>delle carte </a:t>
            </a:r>
            <a:r>
              <a:rPr lang="it-IT" dirty="0"/>
              <a:t>lette presso i </a:t>
            </a:r>
            <a:r>
              <a:rPr lang="it-IT" dirty="0" err="1" smtClean="0"/>
              <a:t>validatori</a:t>
            </a:r>
            <a:r>
              <a:rPr lang="it-IT" dirty="0" smtClean="0"/>
              <a:t>. Se </a:t>
            </a:r>
            <a:r>
              <a:rPr lang="it-IT" dirty="0"/>
              <a:t>vengono trasferite le sole ultime 4 cifre del PAN, queste possono essere trattate fuori dal perimetro PCI, </a:t>
            </a:r>
            <a:r>
              <a:rPr lang="it-IT" dirty="0" smtClean="0"/>
              <a:t>e addirittura </a:t>
            </a:r>
            <a:r>
              <a:rPr lang="it-IT" dirty="0"/>
              <a:t>potrebbero essere inserite mediante digitazione da parte del controllore al fine di escludere la </a:t>
            </a:r>
            <a:r>
              <a:rPr lang="it-IT" dirty="0" smtClean="0"/>
              <a:t>lettura </a:t>
            </a:r>
            <a:r>
              <a:rPr lang="it-IT" dirty="0" err="1" smtClean="0"/>
              <a:t>contactless</a:t>
            </a:r>
            <a:r>
              <a:rPr lang="it-IT" dirty="0" smtClean="0"/>
              <a:t> </a:t>
            </a:r>
            <a:r>
              <a:rPr lang="it-IT" dirty="0"/>
              <a:t>della carta bancaria. Potrebbe pertanto essere utilizzato anche un terminale basato su </a:t>
            </a:r>
            <a:r>
              <a:rPr lang="it-IT" dirty="0" err="1" smtClean="0"/>
              <a:t>Android</a:t>
            </a:r>
            <a:r>
              <a:rPr lang="it-IT" dirty="0"/>
              <a:t> </a:t>
            </a:r>
            <a:r>
              <a:rPr lang="it-IT" dirty="0" smtClean="0"/>
              <a:t>(</a:t>
            </a:r>
            <a:r>
              <a:rPr lang="it-IT" dirty="0" err="1" smtClean="0"/>
              <a:t>tablet</a:t>
            </a:r>
            <a:r>
              <a:rPr lang="it-IT" dirty="0"/>
              <a:t>, </a:t>
            </a:r>
            <a:r>
              <a:rPr lang="it-IT" dirty="0" err="1"/>
              <a:t>smartphone</a:t>
            </a:r>
            <a:r>
              <a:rPr lang="it-IT" dirty="0"/>
              <a:t>).</a:t>
            </a:r>
          </a:p>
          <a:p>
            <a:pPr algn="just"/>
            <a:r>
              <a:rPr lang="it-IT" dirty="0"/>
              <a:t>Quest’ultima soluzione può essere adottata dalle Aziende che intendono concludere la verifica e la </a:t>
            </a:r>
            <a:r>
              <a:rPr lang="it-IT" dirty="0" smtClean="0"/>
              <a:t>sanzione sul </a:t>
            </a:r>
            <a:r>
              <a:rPr lang="it-IT" dirty="0"/>
              <a:t>veicolo senza l’esigenza di terminali certificati EMV/PCI.</a:t>
            </a:r>
          </a:p>
          <a:p>
            <a:pPr algn="just"/>
            <a:r>
              <a:rPr lang="it-IT" dirty="0"/>
              <a:t>Terminali non certificati EMV dovranno comunque essere compatibili/integrabili con il SBE adottato (</a:t>
            </a:r>
            <a:r>
              <a:rPr lang="it-IT" dirty="0" smtClean="0"/>
              <a:t>pertanto disporre</a:t>
            </a:r>
            <a:r>
              <a:rPr lang="it-IT" dirty="0"/>
              <a:t>, per esempio, di alloggiamenti per SAM nel caso in cui il SBE preesistente sia basato sull’utilizzo </a:t>
            </a:r>
            <a:r>
              <a:rPr lang="it-IT" dirty="0" smtClean="0"/>
              <a:t>di </a:t>
            </a:r>
            <a:r>
              <a:rPr lang="en-US" dirty="0" smtClean="0"/>
              <a:t>smartcard </a:t>
            </a:r>
            <a:r>
              <a:rPr lang="en-US" dirty="0"/>
              <a:t>contactless con standard CALYPSO).</a:t>
            </a:r>
            <a:endParaRPr lang="it-IT" dirty="0" smtClean="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SISTEMA DI PAGAMENTO CON CARTE BANCARIE (EMV)</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24032047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7817390" y="1313027"/>
            <a:ext cx="4042915" cy="5353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6" y="1496734"/>
            <a:ext cx="6750423" cy="4985980"/>
          </a:xfrm>
          <a:prstGeom prst="rect">
            <a:avLst/>
          </a:prstGeom>
        </p:spPr>
        <p:txBody>
          <a:bodyPr wrap="square">
            <a:spAutoFit/>
          </a:bodyPr>
          <a:lstStyle/>
          <a:p>
            <a:r>
              <a:rPr lang="it-IT" sz="2400" b="1" dirty="0"/>
              <a:t>Sistema di Controlleria</a:t>
            </a:r>
          </a:p>
          <a:p>
            <a:endParaRPr lang="it-IT" sz="2400" b="1" dirty="0"/>
          </a:p>
          <a:p>
            <a:pPr marL="342900" indent="-342900">
              <a:buFont typeface="+mj-lt"/>
              <a:buAutoNum type="arabicPeriod"/>
            </a:pPr>
            <a:r>
              <a:rPr lang="it-IT" dirty="0" smtClean="0"/>
              <a:t>apparati </a:t>
            </a:r>
            <a:r>
              <a:rPr lang="it-IT" dirty="0"/>
              <a:t>di validazione (a bordo mezzi, in fermata o stazione, tornelli metro</a:t>
            </a:r>
            <a:r>
              <a:rPr lang="it-IT" dirty="0" smtClean="0"/>
              <a:t>);</a:t>
            </a:r>
          </a:p>
          <a:p>
            <a:pPr marL="342900" indent="-342900">
              <a:buFont typeface="+mj-lt"/>
              <a:buAutoNum type="arabicPeriod"/>
            </a:pPr>
            <a:r>
              <a:rPr lang="it-IT" dirty="0" smtClean="0"/>
              <a:t>gestore terminali;</a:t>
            </a:r>
          </a:p>
          <a:p>
            <a:pPr marL="342900" indent="-342900">
              <a:buFont typeface="+mj-lt"/>
              <a:buAutoNum type="arabicPeriod"/>
            </a:pPr>
            <a:r>
              <a:rPr lang="it-IT" dirty="0" smtClean="0"/>
              <a:t>motore </a:t>
            </a:r>
            <a:r>
              <a:rPr lang="it-IT" dirty="0"/>
              <a:t>di calcolo della </a:t>
            </a:r>
            <a:r>
              <a:rPr lang="it-IT" dirty="0" smtClean="0"/>
              <a:t>tariffa;</a:t>
            </a:r>
          </a:p>
          <a:p>
            <a:pPr marL="342900" indent="-342900">
              <a:buFont typeface="+mj-lt"/>
              <a:buAutoNum type="arabicPeriod"/>
            </a:pPr>
            <a:r>
              <a:rPr lang="it-IT" dirty="0" smtClean="0"/>
              <a:t>sistema bancario;</a:t>
            </a:r>
          </a:p>
          <a:p>
            <a:pPr marL="342900" indent="-342900">
              <a:buFont typeface="+mj-lt"/>
              <a:buAutoNum type="arabicPeriod"/>
            </a:pPr>
            <a:r>
              <a:rPr lang="it-IT" dirty="0" smtClean="0"/>
              <a:t>Centro </a:t>
            </a:r>
            <a:r>
              <a:rPr lang="it-IT" dirty="0"/>
              <a:t>Controllo sistema bigliettazione Aziendale (CCA).</a:t>
            </a:r>
          </a:p>
          <a:p>
            <a:endParaRPr lang="it-IT" dirty="0" smtClean="0"/>
          </a:p>
          <a:p>
            <a:pPr algn="just"/>
            <a:r>
              <a:rPr lang="it-IT" dirty="0" smtClean="0"/>
              <a:t>In </a:t>
            </a:r>
            <a:r>
              <a:rPr lang="it-IT" dirty="0"/>
              <a:t>caso di terminali certificati EMV/PCI per la controlleria il cliente potrà far leggere la carta dal terminale </a:t>
            </a:r>
            <a:r>
              <a:rPr lang="it-IT" dirty="0" smtClean="0"/>
              <a:t>che si </a:t>
            </a:r>
            <a:r>
              <a:rPr lang="it-IT" dirty="0"/>
              <a:t>collegherà al sistema centrale dove sono memorizzate tutte le “</a:t>
            </a:r>
            <a:r>
              <a:rPr lang="it-IT" dirty="0" err="1"/>
              <a:t>tappature</a:t>
            </a:r>
            <a:r>
              <a:rPr lang="it-IT" dirty="0"/>
              <a:t>” per controllare che </a:t>
            </a:r>
            <a:r>
              <a:rPr lang="it-IT" dirty="0" smtClean="0"/>
              <a:t>effettivamente quella </a:t>
            </a:r>
            <a:r>
              <a:rPr lang="it-IT" dirty="0"/>
              <a:t>carta abbia fatto la validazione su quel mezzo e in quell’orario. Un’alternativa possibile, tra le tante, </a:t>
            </a:r>
            <a:r>
              <a:rPr lang="it-IT" dirty="0" smtClean="0"/>
              <a:t>è che </a:t>
            </a:r>
            <a:r>
              <a:rPr lang="it-IT" dirty="0"/>
              <a:t>il terminale del controllore per fare questa verifica si colleghi con il concentratore eventualmente </a:t>
            </a:r>
            <a:r>
              <a:rPr lang="it-IT" dirty="0" smtClean="0"/>
              <a:t>presente a </a:t>
            </a:r>
            <a:r>
              <a:rPr lang="it-IT" dirty="0"/>
              <a:t>bordo del mezzo che avrà memorizzato tutte le </a:t>
            </a:r>
            <a:r>
              <a:rPr lang="it-IT" dirty="0" err="1"/>
              <a:t>tappature</a:t>
            </a:r>
            <a:r>
              <a:rPr lang="it-IT" dirty="0"/>
              <a:t> effettuate sul mezzo</a:t>
            </a:r>
            <a:r>
              <a:rPr lang="it-IT" dirty="0" smtClean="0"/>
              <a:t>.</a:t>
            </a:r>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SISTEMA DI PAGAMENTO CON CARTE BANCARIE (EMV)</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76481219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6" y="1496734"/>
            <a:ext cx="11416552" cy="5262979"/>
          </a:xfrm>
          <a:prstGeom prst="rect">
            <a:avLst/>
          </a:prstGeom>
        </p:spPr>
        <p:txBody>
          <a:bodyPr wrap="square">
            <a:spAutoFit/>
          </a:bodyPr>
          <a:lstStyle/>
          <a:p>
            <a:r>
              <a:rPr lang="it-IT" sz="2400" b="1" dirty="0"/>
              <a:t>Sistema di Controlleria</a:t>
            </a:r>
          </a:p>
          <a:p>
            <a:endParaRPr lang="it-IT" sz="2400" b="1" dirty="0"/>
          </a:p>
          <a:p>
            <a:r>
              <a:rPr lang="it-IT" dirty="0"/>
              <a:t>I circuiti di pagamento VISA e MasterCard hanno dunque definito un modello di utilizzo delle carte </a:t>
            </a:r>
            <a:r>
              <a:rPr lang="it-IT" dirty="0" smtClean="0"/>
              <a:t>bancarie, detto </a:t>
            </a:r>
            <a:r>
              <a:rPr lang="it-IT" i="1" u="sng" dirty="0" err="1"/>
              <a:t>Transit</a:t>
            </a:r>
            <a:r>
              <a:rPr lang="it-IT" dirty="0"/>
              <a:t>, che prevede alcune eccezioni rispetto allo schema tradizionale </a:t>
            </a:r>
            <a:r>
              <a:rPr lang="it-IT" dirty="0" err="1"/>
              <a:t>contactless</a:t>
            </a:r>
            <a:r>
              <a:rPr lang="it-IT" dirty="0" smtClean="0"/>
              <a:t>:</a:t>
            </a:r>
          </a:p>
          <a:p>
            <a:endParaRPr lang="it-IT" dirty="0" smtClean="0"/>
          </a:p>
          <a:p>
            <a:pPr marL="285750" indent="-285750">
              <a:buFont typeface="Wingdings" panose="05000000000000000000" pitchFamily="2" charset="2"/>
              <a:buChar char="Ø"/>
            </a:pPr>
            <a:r>
              <a:rPr lang="it-IT" dirty="0"/>
              <a:t>campo del lettore sempre </a:t>
            </a:r>
            <a:r>
              <a:rPr lang="it-IT" dirty="0" smtClean="0"/>
              <a:t>attivo;</a:t>
            </a:r>
          </a:p>
          <a:p>
            <a:pPr marL="285750" indent="-285750">
              <a:buFont typeface="Wingdings" panose="05000000000000000000" pitchFamily="2" charset="2"/>
              <a:buChar char="Ø"/>
            </a:pPr>
            <a:r>
              <a:rPr lang="it-IT" dirty="0" smtClean="0"/>
              <a:t>nessuna </a:t>
            </a:r>
            <a:r>
              <a:rPr lang="it-IT" dirty="0"/>
              <a:t>necessità di inserire il PIN, neppure </a:t>
            </a:r>
            <a:r>
              <a:rPr lang="it-IT" dirty="0" smtClean="0"/>
              <a:t>saltuariamente;</a:t>
            </a:r>
          </a:p>
          <a:p>
            <a:pPr marL="285750" indent="-285750">
              <a:buFont typeface="Wingdings" panose="05000000000000000000" pitchFamily="2" charset="2"/>
              <a:buChar char="Ø"/>
            </a:pPr>
            <a:r>
              <a:rPr lang="it-IT" dirty="0" smtClean="0"/>
              <a:t>importo </a:t>
            </a:r>
            <a:r>
              <a:rPr lang="it-IT" dirty="0"/>
              <a:t>non predeterminato all’atto della presentazione della carta</a:t>
            </a:r>
            <a:r>
              <a:rPr lang="it-IT" dirty="0" smtClean="0"/>
              <a:t>.</a:t>
            </a:r>
          </a:p>
          <a:p>
            <a:pPr marL="285750" indent="-285750">
              <a:buFont typeface="Wingdings" panose="05000000000000000000" pitchFamily="2" charset="2"/>
              <a:buChar char="Ø"/>
            </a:pPr>
            <a:endParaRPr lang="it-IT" dirty="0"/>
          </a:p>
          <a:p>
            <a:pPr algn="just"/>
            <a:r>
              <a:rPr lang="it-IT" dirty="0"/>
              <a:t>Il terminale POS si connette ad un’entità del sistema chiamata </a:t>
            </a:r>
            <a:r>
              <a:rPr lang="it-IT" dirty="0" err="1"/>
              <a:t>Payment</a:t>
            </a:r>
            <a:r>
              <a:rPr lang="it-IT" dirty="0"/>
              <a:t> Service Provider (PSP) </a:t>
            </a:r>
            <a:r>
              <a:rPr lang="it-IT" dirty="0" smtClean="0"/>
              <a:t>che generalmente </a:t>
            </a:r>
            <a:r>
              <a:rPr lang="it-IT" dirty="0"/>
              <a:t>agisce da gestore terminali. In qualità di gestore terminali, tale entità espleta due </a:t>
            </a:r>
            <a:r>
              <a:rPr lang="it-IT" dirty="0" smtClean="0"/>
              <a:t>funzioni fondamentali:</a:t>
            </a:r>
          </a:p>
          <a:p>
            <a:pPr algn="just"/>
            <a:endParaRPr lang="it-IT" dirty="0"/>
          </a:p>
          <a:p>
            <a:pPr marL="285750" indent="-285750" algn="just">
              <a:buFont typeface="Wingdings" panose="05000000000000000000" pitchFamily="2" charset="2"/>
              <a:buChar char="Ø"/>
            </a:pPr>
            <a:r>
              <a:rPr lang="it-IT" dirty="0" smtClean="0"/>
              <a:t>conferisce </a:t>
            </a:r>
            <a:r>
              <a:rPr lang="it-IT" dirty="0"/>
              <a:t>delle chiavi di sicurezza segrete al terminale POS mediante le quali ogni </a:t>
            </a:r>
            <a:r>
              <a:rPr lang="it-IT" dirty="0" smtClean="0"/>
              <a:t>comunicazione con </a:t>
            </a:r>
            <a:r>
              <a:rPr lang="it-IT" dirty="0"/>
              <a:t>il terminale POS diventa criptata (cioè non decifrabile da chi non le possiede</a:t>
            </a:r>
            <a:r>
              <a:rPr lang="it-IT" dirty="0" smtClean="0"/>
              <a:t>);</a:t>
            </a:r>
          </a:p>
          <a:p>
            <a:pPr marL="285750" indent="-285750" algn="just">
              <a:buFont typeface="Wingdings" panose="05000000000000000000" pitchFamily="2" charset="2"/>
              <a:buChar char="Ø"/>
            </a:pPr>
            <a:r>
              <a:rPr lang="it-IT" dirty="0" smtClean="0"/>
              <a:t>riceve </a:t>
            </a:r>
            <a:r>
              <a:rPr lang="it-IT" dirty="0"/>
              <a:t>le transazioni che il terminale POS origina quando quest’ultimo legge una carta bancaria.</a:t>
            </a:r>
          </a:p>
          <a:p>
            <a:pPr algn="just"/>
            <a:endParaRPr lang="it-IT" dirty="0" smtClean="0"/>
          </a:p>
          <a:p>
            <a:pPr algn="just"/>
            <a:r>
              <a:rPr lang="it-IT" dirty="0" smtClean="0"/>
              <a:t>I </a:t>
            </a:r>
            <a:r>
              <a:rPr lang="it-IT" dirty="0"/>
              <a:t>canoni fissi ed i costi a transazione del PSP e dei servizi di </a:t>
            </a:r>
            <a:r>
              <a:rPr lang="it-IT" dirty="0" err="1"/>
              <a:t>Acquiring</a:t>
            </a:r>
            <a:r>
              <a:rPr lang="it-IT" dirty="0" smtClean="0"/>
              <a:t>, solitamente </a:t>
            </a:r>
            <a:r>
              <a:rPr lang="it-IT" dirty="0"/>
              <a:t>non </a:t>
            </a:r>
            <a:r>
              <a:rPr lang="it-IT" dirty="0" smtClean="0"/>
              <a:t>sono inclusi </a:t>
            </a:r>
            <a:r>
              <a:rPr lang="it-IT" dirty="0"/>
              <a:t>in offerta.</a:t>
            </a:r>
          </a:p>
          <a:p>
            <a:endParaRPr lang="it-IT" dirty="0" smtClean="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SISTEMA DI PAGAMENTO CON CARTE BANCARIE (EMV)</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37527797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a:solidFill>
                  <a:schemeClr val="accent1">
                    <a:lumMod val="50000"/>
                  </a:schemeClr>
                </a:solidFill>
                <a:latin typeface="+mn-lt"/>
              </a:rPr>
              <a:t>ESEMPIO DI FUNZIONAMENTO</a:t>
            </a:r>
          </a:p>
        </p:txBody>
      </p:sp>
      <p:sp>
        <p:nvSpPr>
          <p:cNvPr id="7" name="object 9"/>
          <p:cNvSpPr/>
          <p:nvPr/>
        </p:nvSpPr>
        <p:spPr>
          <a:xfrm>
            <a:off x="7337791" y="4131326"/>
            <a:ext cx="4154538" cy="2362203"/>
          </a:xfrm>
          <a:custGeom>
            <a:avLst/>
            <a:gdLst/>
            <a:ahLst/>
            <a:cxnLst/>
            <a:rect l="l" t="t" r="r" b="b"/>
            <a:pathLst>
              <a:path w="3857625" h="2682240">
                <a:moveTo>
                  <a:pt x="3543528" y="0"/>
                </a:moveTo>
                <a:lnTo>
                  <a:pt x="313715" y="0"/>
                </a:lnTo>
                <a:lnTo>
                  <a:pt x="267355" y="3401"/>
                </a:lnTo>
                <a:lnTo>
                  <a:pt x="223108" y="13282"/>
                </a:lnTo>
                <a:lnTo>
                  <a:pt x="181458" y="29158"/>
                </a:lnTo>
                <a:lnTo>
                  <a:pt x="142891" y="50543"/>
                </a:lnTo>
                <a:lnTo>
                  <a:pt x="107892" y="76951"/>
                </a:lnTo>
                <a:lnTo>
                  <a:pt x="76947" y="107897"/>
                </a:lnTo>
                <a:lnTo>
                  <a:pt x="50540" y="142897"/>
                </a:lnTo>
                <a:lnTo>
                  <a:pt x="29156" y="181463"/>
                </a:lnTo>
                <a:lnTo>
                  <a:pt x="13281" y="223112"/>
                </a:lnTo>
                <a:lnTo>
                  <a:pt x="3401" y="267358"/>
                </a:lnTo>
                <a:lnTo>
                  <a:pt x="0" y="313715"/>
                </a:lnTo>
                <a:lnTo>
                  <a:pt x="0" y="2368524"/>
                </a:lnTo>
                <a:lnTo>
                  <a:pt x="3401" y="2414884"/>
                </a:lnTo>
                <a:lnTo>
                  <a:pt x="13281" y="2459131"/>
                </a:lnTo>
                <a:lnTo>
                  <a:pt x="29156" y="2500781"/>
                </a:lnTo>
                <a:lnTo>
                  <a:pt x="50540" y="2539348"/>
                </a:lnTo>
                <a:lnTo>
                  <a:pt x="76947" y="2574347"/>
                </a:lnTo>
                <a:lnTo>
                  <a:pt x="107892" y="2605292"/>
                </a:lnTo>
                <a:lnTo>
                  <a:pt x="142891" y="2631699"/>
                </a:lnTo>
                <a:lnTo>
                  <a:pt x="181458" y="2653083"/>
                </a:lnTo>
                <a:lnTo>
                  <a:pt x="223108" y="2668958"/>
                </a:lnTo>
                <a:lnTo>
                  <a:pt x="267355" y="2678838"/>
                </a:lnTo>
                <a:lnTo>
                  <a:pt x="313715" y="2682240"/>
                </a:lnTo>
                <a:lnTo>
                  <a:pt x="3543528" y="2682240"/>
                </a:lnTo>
                <a:lnTo>
                  <a:pt x="3589888" y="2678838"/>
                </a:lnTo>
                <a:lnTo>
                  <a:pt x="3634135" y="2668958"/>
                </a:lnTo>
                <a:lnTo>
                  <a:pt x="3675785" y="2653083"/>
                </a:lnTo>
                <a:lnTo>
                  <a:pt x="3714352" y="2631699"/>
                </a:lnTo>
                <a:lnTo>
                  <a:pt x="3749351" y="2605292"/>
                </a:lnTo>
                <a:lnTo>
                  <a:pt x="3780296" y="2574347"/>
                </a:lnTo>
                <a:lnTo>
                  <a:pt x="3806703" y="2539348"/>
                </a:lnTo>
                <a:lnTo>
                  <a:pt x="3828087" y="2500781"/>
                </a:lnTo>
                <a:lnTo>
                  <a:pt x="3843962" y="2459131"/>
                </a:lnTo>
                <a:lnTo>
                  <a:pt x="3853842" y="2414884"/>
                </a:lnTo>
                <a:lnTo>
                  <a:pt x="3857244" y="2368524"/>
                </a:lnTo>
                <a:lnTo>
                  <a:pt x="3857244" y="313715"/>
                </a:lnTo>
                <a:lnTo>
                  <a:pt x="3853842" y="267358"/>
                </a:lnTo>
                <a:lnTo>
                  <a:pt x="3843962" y="223112"/>
                </a:lnTo>
                <a:lnTo>
                  <a:pt x="3828087" y="181463"/>
                </a:lnTo>
                <a:lnTo>
                  <a:pt x="3806703" y="142897"/>
                </a:lnTo>
                <a:lnTo>
                  <a:pt x="3780296" y="107897"/>
                </a:lnTo>
                <a:lnTo>
                  <a:pt x="3749351" y="76951"/>
                </a:lnTo>
                <a:lnTo>
                  <a:pt x="3714352" y="50543"/>
                </a:lnTo>
                <a:lnTo>
                  <a:pt x="3675785" y="29158"/>
                </a:lnTo>
                <a:lnTo>
                  <a:pt x="3634135" y="13282"/>
                </a:lnTo>
                <a:lnTo>
                  <a:pt x="3589888" y="3401"/>
                </a:lnTo>
                <a:lnTo>
                  <a:pt x="3543528" y="0"/>
                </a:lnTo>
                <a:close/>
              </a:path>
            </a:pathLst>
          </a:custGeom>
          <a:solidFill>
            <a:srgbClr val="65D6A0">
              <a:alpha val="50195"/>
            </a:srgbClr>
          </a:solidFill>
        </p:spPr>
        <p:txBody>
          <a:bodyPr wrap="square" lIns="0" tIns="0" rIns="0" bIns="0" rtlCol="0"/>
          <a:lstStyle/>
          <a:p>
            <a:endParaRPr/>
          </a:p>
        </p:txBody>
      </p:sp>
      <p:sp>
        <p:nvSpPr>
          <p:cNvPr id="8" name="object 10"/>
          <p:cNvSpPr/>
          <p:nvPr/>
        </p:nvSpPr>
        <p:spPr>
          <a:xfrm>
            <a:off x="3564369" y="5124977"/>
            <a:ext cx="1392000" cy="786440"/>
          </a:xfrm>
          <a:prstGeom prst="rect">
            <a:avLst/>
          </a:prstGeom>
          <a:blipFill>
            <a:blip r:embed="rId4" cstate="print"/>
            <a:stretch>
              <a:fillRect/>
            </a:stretch>
          </a:blipFill>
        </p:spPr>
        <p:txBody>
          <a:bodyPr wrap="square" lIns="0" tIns="0" rIns="0" bIns="0" rtlCol="0"/>
          <a:lstStyle/>
          <a:p>
            <a:endParaRPr/>
          </a:p>
        </p:txBody>
      </p:sp>
      <p:sp>
        <p:nvSpPr>
          <p:cNvPr id="10" name="object 11"/>
          <p:cNvSpPr/>
          <p:nvPr/>
        </p:nvSpPr>
        <p:spPr>
          <a:xfrm>
            <a:off x="3564367" y="5124976"/>
            <a:ext cx="1392120" cy="786662"/>
          </a:xfrm>
          <a:custGeom>
            <a:avLst/>
            <a:gdLst/>
            <a:ahLst/>
            <a:cxnLst/>
            <a:rect l="l" t="t" r="r" b="b"/>
            <a:pathLst>
              <a:path w="1489075" h="905510">
                <a:moveTo>
                  <a:pt x="242062" y="0"/>
                </a:moveTo>
                <a:lnTo>
                  <a:pt x="1488948" y="683260"/>
                </a:lnTo>
                <a:lnTo>
                  <a:pt x="1112405" y="905256"/>
                </a:lnTo>
                <a:lnTo>
                  <a:pt x="0" y="163169"/>
                </a:lnTo>
                <a:lnTo>
                  <a:pt x="242062" y="0"/>
                </a:lnTo>
                <a:close/>
              </a:path>
            </a:pathLst>
          </a:custGeom>
          <a:ln w="9144">
            <a:solidFill>
              <a:srgbClr val="E6C133"/>
            </a:solidFill>
          </a:ln>
        </p:spPr>
        <p:txBody>
          <a:bodyPr wrap="square" lIns="0" tIns="0" rIns="0" bIns="0" rtlCol="0"/>
          <a:lstStyle/>
          <a:p>
            <a:endParaRPr/>
          </a:p>
        </p:txBody>
      </p:sp>
      <p:sp>
        <p:nvSpPr>
          <p:cNvPr id="11" name="object 12"/>
          <p:cNvSpPr/>
          <p:nvPr/>
        </p:nvSpPr>
        <p:spPr>
          <a:xfrm>
            <a:off x="1586215" y="4375169"/>
            <a:ext cx="3154680" cy="2118360"/>
          </a:xfrm>
          <a:custGeom>
            <a:avLst/>
            <a:gdLst/>
            <a:ahLst/>
            <a:cxnLst/>
            <a:rect l="l" t="t" r="r" b="b"/>
            <a:pathLst>
              <a:path w="3374390" h="2438400">
                <a:moveTo>
                  <a:pt x="548538" y="0"/>
                </a:moveTo>
                <a:lnTo>
                  <a:pt x="0" y="439534"/>
                </a:lnTo>
                <a:lnTo>
                  <a:pt x="2520848" y="2438400"/>
                </a:lnTo>
                <a:lnTo>
                  <a:pt x="3374136" y="1840420"/>
                </a:lnTo>
                <a:lnTo>
                  <a:pt x="548538" y="0"/>
                </a:lnTo>
                <a:close/>
              </a:path>
            </a:pathLst>
          </a:custGeom>
          <a:solidFill>
            <a:srgbClr val="000000">
              <a:alpha val="50195"/>
            </a:srgbClr>
          </a:solidFill>
        </p:spPr>
        <p:txBody>
          <a:bodyPr wrap="square" lIns="0" tIns="0" rIns="0" bIns="0" rtlCol="0"/>
          <a:lstStyle/>
          <a:p>
            <a:endParaRPr/>
          </a:p>
        </p:txBody>
      </p:sp>
      <p:sp>
        <p:nvSpPr>
          <p:cNvPr id="12" name="object 13"/>
          <p:cNvSpPr/>
          <p:nvPr/>
        </p:nvSpPr>
        <p:spPr>
          <a:xfrm>
            <a:off x="1861299" y="4607579"/>
            <a:ext cx="2440514" cy="1634557"/>
          </a:xfrm>
          <a:custGeom>
            <a:avLst/>
            <a:gdLst/>
            <a:ahLst/>
            <a:cxnLst/>
            <a:rect l="l" t="t" r="r" b="b"/>
            <a:pathLst>
              <a:path w="2610485" h="1881504">
                <a:moveTo>
                  <a:pt x="0" y="0"/>
                </a:moveTo>
                <a:lnTo>
                  <a:pt x="2610383" y="1881098"/>
                </a:lnTo>
              </a:path>
            </a:pathLst>
          </a:custGeom>
          <a:ln w="38100">
            <a:solidFill>
              <a:srgbClr val="FFFFFF"/>
            </a:solidFill>
            <a:prstDash val="lgDash"/>
          </a:ln>
        </p:spPr>
        <p:txBody>
          <a:bodyPr wrap="square" lIns="0" tIns="0" rIns="0" bIns="0" rtlCol="0"/>
          <a:lstStyle/>
          <a:p>
            <a:endParaRPr/>
          </a:p>
        </p:txBody>
      </p:sp>
      <p:sp>
        <p:nvSpPr>
          <p:cNvPr id="13" name="object 16"/>
          <p:cNvSpPr/>
          <p:nvPr/>
        </p:nvSpPr>
        <p:spPr>
          <a:xfrm>
            <a:off x="1965692" y="2156228"/>
            <a:ext cx="2493645" cy="1323340"/>
          </a:xfrm>
          <a:custGeom>
            <a:avLst/>
            <a:gdLst/>
            <a:ahLst/>
            <a:cxnLst/>
            <a:rect l="l" t="t" r="r" b="b"/>
            <a:pathLst>
              <a:path w="2493645" h="1323339">
                <a:moveTo>
                  <a:pt x="2272792" y="0"/>
                </a:moveTo>
                <a:lnTo>
                  <a:pt x="220472" y="0"/>
                </a:lnTo>
                <a:lnTo>
                  <a:pt x="176037" y="4479"/>
                </a:lnTo>
                <a:lnTo>
                  <a:pt x="134652" y="17325"/>
                </a:lnTo>
                <a:lnTo>
                  <a:pt x="97202" y="37652"/>
                </a:lnTo>
                <a:lnTo>
                  <a:pt x="64573" y="64573"/>
                </a:lnTo>
                <a:lnTo>
                  <a:pt x="37652" y="97202"/>
                </a:lnTo>
                <a:lnTo>
                  <a:pt x="17325" y="134652"/>
                </a:lnTo>
                <a:lnTo>
                  <a:pt x="4479" y="176037"/>
                </a:lnTo>
                <a:lnTo>
                  <a:pt x="0" y="220472"/>
                </a:lnTo>
                <a:lnTo>
                  <a:pt x="0" y="1102347"/>
                </a:lnTo>
                <a:lnTo>
                  <a:pt x="4479" y="1146781"/>
                </a:lnTo>
                <a:lnTo>
                  <a:pt x="17325" y="1188168"/>
                </a:lnTo>
                <a:lnTo>
                  <a:pt x="37652" y="1225621"/>
                </a:lnTo>
                <a:lnTo>
                  <a:pt x="64573" y="1258252"/>
                </a:lnTo>
                <a:lnTo>
                  <a:pt x="97202" y="1285175"/>
                </a:lnTo>
                <a:lnTo>
                  <a:pt x="134652" y="1305504"/>
                </a:lnTo>
                <a:lnTo>
                  <a:pt x="176037" y="1318352"/>
                </a:lnTo>
                <a:lnTo>
                  <a:pt x="220472" y="1322832"/>
                </a:lnTo>
                <a:lnTo>
                  <a:pt x="2272792" y="1322832"/>
                </a:lnTo>
                <a:lnTo>
                  <a:pt x="2317226" y="1318352"/>
                </a:lnTo>
                <a:lnTo>
                  <a:pt x="2358611" y="1305504"/>
                </a:lnTo>
                <a:lnTo>
                  <a:pt x="2396061" y="1285175"/>
                </a:lnTo>
                <a:lnTo>
                  <a:pt x="2428690" y="1258252"/>
                </a:lnTo>
                <a:lnTo>
                  <a:pt x="2455611" y="1225621"/>
                </a:lnTo>
                <a:lnTo>
                  <a:pt x="2475938" y="1188168"/>
                </a:lnTo>
                <a:lnTo>
                  <a:pt x="2488784" y="1146781"/>
                </a:lnTo>
                <a:lnTo>
                  <a:pt x="2493264" y="1102347"/>
                </a:lnTo>
                <a:lnTo>
                  <a:pt x="2493264" y="220472"/>
                </a:lnTo>
                <a:lnTo>
                  <a:pt x="2488784" y="176037"/>
                </a:lnTo>
                <a:lnTo>
                  <a:pt x="2475938" y="134652"/>
                </a:lnTo>
                <a:lnTo>
                  <a:pt x="2455611" y="97202"/>
                </a:lnTo>
                <a:lnTo>
                  <a:pt x="2428690" y="64573"/>
                </a:lnTo>
                <a:lnTo>
                  <a:pt x="2396061" y="37652"/>
                </a:lnTo>
                <a:lnTo>
                  <a:pt x="2358611" y="17325"/>
                </a:lnTo>
                <a:lnTo>
                  <a:pt x="2317226" y="4479"/>
                </a:lnTo>
                <a:lnTo>
                  <a:pt x="2272792" y="0"/>
                </a:lnTo>
                <a:close/>
              </a:path>
            </a:pathLst>
          </a:custGeom>
          <a:solidFill>
            <a:srgbClr val="75CEEC">
              <a:alpha val="50195"/>
            </a:srgbClr>
          </a:solidFill>
        </p:spPr>
        <p:txBody>
          <a:bodyPr wrap="square" lIns="0" tIns="0" rIns="0" bIns="0" rtlCol="0"/>
          <a:lstStyle/>
          <a:p>
            <a:endParaRPr/>
          </a:p>
        </p:txBody>
      </p:sp>
      <p:sp>
        <p:nvSpPr>
          <p:cNvPr id="14" name="object 17"/>
          <p:cNvSpPr/>
          <p:nvPr/>
        </p:nvSpPr>
        <p:spPr>
          <a:xfrm>
            <a:off x="2485376" y="2221757"/>
            <a:ext cx="838199" cy="1007363"/>
          </a:xfrm>
          <a:prstGeom prst="rect">
            <a:avLst/>
          </a:prstGeom>
          <a:blipFill>
            <a:blip r:embed="rId5" cstate="print"/>
            <a:stretch>
              <a:fillRect/>
            </a:stretch>
          </a:blipFill>
        </p:spPr>
        <p:txBody>
          <a:bodyPr wrap="square" lIns="0" tIns="0" rIns="0" bIns="0" rtlCol="0"/>
          <a:lstStyle/>
          <a:p>
            <a:endParaRPr/>
          </a:p>
        </p:txBody>
      </p:sp>
      <p:sp>
        <p:nvSpPr>
          <p:cNvPr id="15" name="object 18"/>
          <p:cNvSpPr/>
          <p:nvPr/>
        </p:nvSpPr>
        <p:spPr>
          <a:xfrm>
            <a:off x="2381743" y="2413781"/>
            <a:ext cx="838199" cy="1008887"/>
          </a:xfrm>
          <a:prstGeom prst="rect">
            <a:avLst/>
          </a:prstGeom>
          <a:blipFill>
            <a:blip r:embed="rId5" cstate="print"/>
            <a:stretch>
              <a:fillRect/>
            </a:stretch>
          </a:blipFill>
        </p:spPr>
        <p:txBody>
          <a:bodyPr wrap="square" lIns="0" tIns="0" rIns="0" bIns="0" rtlCol="0"/>
          <a:lstStyle/>
          <a:p>
            <a:endParaRPr/>
          </a:p>
        </p:txBody>
      </p:sp>
      <p:sp>
        <p:nvSpPr>
          <p:cNvPr id="16" name="object 19"/>
          <p:cNvSpPr/>
          <p:nvPr/>
        </p:nvSpPr>
        <p:spPr>
          <a:xfrm>
            <a:off x="2011412" y="2723152"/>
            <a:ext cx="515111" cy="690371"/>
          </a:xfrm>
          <a:prstGeom prst="rect">
            <a:avLst/>
          </a:prstGeom>
          <a:blipFill>
            <a:blip r:embed="rId6" cstate="print"/>
            <a:stretch>
              <a:fillRect/>
            </a:stretch>
          </a:blipFill>
        </p:spPr>
        <p:txBody>
          <a:bodyPr wrap="square" lIns="0" tIns="0" rIns="0" bIns="0" rtlCol="0"/>
          <a:lstStyle/>
          <a:p>
            <a:endParaRPr/>
          </a:p>
        </p:txBody>
      </p:sp>
      <p:sp>
        <p:nvSpPr>
          <p:cNvPr id="17" name="object 20"/>
          <p:cNvSpPr/>
          <p:nvPr/>
        </p:nvSpPr>
        <p:spPr>
          <a:xfrm>
            <a:off x="6837919" y="2009915"/>
            <a:ext cx="2895600" cy="1536700"/>
          </a:xfrm>
          <a:custGeom>
            <a:avLst/>
            <a:gdLst/>
            <a:ahLst/>
            <a:cxnLst/>
            <a:rect l="l" t="t" r="r" b="b"/>
            <a:pathLst>
              <a:path w="2895600" h="1536700">
                <a:moveTo>
                  <a:pt x="2705569" y="0"/>
                </a:moveTo>
                <a:lnTo>
                  <a:pt x="190030" y="0"/>
                </a:lnTo>
                <a:lnTo>
                  <a:pt x="146457" y="5018"/>
                </a:lnTo>
                <a:lnTo>
                  <a:pt x="106458" y="19314"/>
                </a:lnTo>
                <a:lnTo>
                  <a:pt x="71175" y="41746"/>
                </a:lnTo>
                <a:lnTo>
                  <a:pt x="41746" y="71175"/>
                </a:lnTo>
                <a:lnTo>
                  <a:pt x="19314" y="106458"/>
                </a:lnTo>
                <a:lnTo>
                  <a:pt x="5018" y="146457"/>
                </a:lnTo>
                <a:lnTo>
                  <a:pt x="0" y="190030"/>
                </a:lnTo>
                <a:lnTo>
                  <a:pt x="0" y="1346174"/>
                </a:lnTo>
                <a:lnTo>
                  <a:pt x="5018" y="1389742"/>
                </a:lnTo>
                <a:lnTo>
                  <a:pt x="19314" y="1429737"/>
                </a:lnTo>
                <a:lnTo>
                  <a:pt x="41746" y="1465019"/>
                </a:lnTo>
                <a:lnTo>
                  <a:pt x="71175" y="1494446"/>
                </a:lnTo>
                <a:lnTo>
                  <a:pt x="106458" y="1516877"/>
                </a:lnTo>
                <a:lnTo>
                  <a:pt x="146457" y="1531173"/>
                </a:lnTo>
                <a:lnTo>
                  <a:pt x="190030" y="1536192"/>
                </a:lnTo>
                <a:lnTo>
                  <a:pt x="2705569" y="1536192"/>
                </a:lnTo>
                <a:lnTo>
                  <a:pt x="2749142" y="1531173"/>
                </a:lnTo>
                <a:lnTo>
                  <a:pt x="2789141" y="1516877"/>
                </a:lnTo>
                <a:lnTo>
                  <a:pt x="2824424" y="1494446"/>
                </a:lnTo>
                <a:lnTo>
                  <a:pt x="2853853" y="1465019"/>
                </a:lnTo>
                <a:lnTo>
                  <a:pt x="2876285" y="1429737"/>
                </a:lnTo>
                <a:lnTo>
                  <a:pt x="2890581" y="1389742"/>
                </a:lnTo>
                <a:lnTo>
                  <a:pt x="2895600" y="1346174"/>
                </a:lnTo>
                <a:lnTo>
                  <a:pt x="2895600" y="190030"/>
                </a:lnTo>
                <a:lnTo>
                  <a:pt x="2890581" y="146457"/>
                </a:lnTo>
                <a:lnTo>
                  <a:pt x="2876285" y="106458"/>
                </a:lnTo>
                <a:lnTo>
                  <a:pt x="2853853" y="71175"/>
                </a:lnTo>
                <a:lnTo>
                  <a:pt x="2824424" y="41746"/>
                </a:lnTo>
                <a:lnTo>
                  <a:pt x="2789141" y="19314"/>
                </a:lnTo>
                <a:lnTo>
                  <a:pt x="2749142" y="5018"/>
                </a:lnTo>
                <a:lnTo>
                  <a:pt x="2705569" y="0"/>
                </a:lnTo>
                <a:close/>
              </a:path>
            </a:pathLst>
          </a:custGeom>
          <a:solidFill>
            <a:srgbClr val="65D6A0">
              <a:alpha val="50195"/>
            </a:srgbClr>
          </a:solidFill>
        </p:spPr>
        <p:txBody>
          <a:bodyPr wrap="square" lIns="0" tIns="0" rIns="0" bIns="0" rtlCol="0"/>
          <a:lstStyle/>
          <a:p>
            <a:endParaRPr/>
          </a:p>
        </p:txBody>
      </p:sp>
      <p:sp>
        <p:nvSpPr>
          <p:cNvPr id="18" name="object 21"/>
          <p:cNvSpPr/>
          <p:nvPr/>
        </p:nvSpPr>
        <p:spPr>
          <a:xfrm>
            <a:off x="7034516" y="2159273"/>
            <a:ext cx="1141475" cy="1030223"/>
          </a:xfrm>
          <a:prstGeom prst="rect">
            <a:avLst/>
          </a:prstGeom>
          <a:blipFill>
            <a:blip r:embed="rId7" cstate="print"/>
            <a:stretch>
              <a:fillRect/>
            </a:stretch>
          </a:blipFill>
        </p:spPr>
        <p:txBody>
          <a:bodyPr wrap="square" lIns="0" tIns="0" rIns="0" bIns="0" rtlCol="0"/>
          <a:lstStyle/>
          <a:p>
            <a:endParaRPr/>
          </a:p>
        </p:txBody>
      </p:sp>
      <p:sp>
        <p:nvSpPr>
          <p:cNvPr id="19" name="object 22"/>
          <p:cNvSpPr/>
          <p:nvPr/>
        </p:nvSpPr>
        <p:spPr>
          <a:xfrm>
            <a:off x="7755367" y="2160796"/>
            <a:ext cx="1141475" cy="1030223"/>
          </a:xfrm>
          <a:prstGeom prst="rect">
            <a:avLst/>
          </a:prstGeom>
          <a:blipFill>
            <a:blip r:embed="rId7" cstate="print"/>
            <a:stretch>
              <a:fillRect/>
            </a:stretch>
          </a:blipFill>
        </p:spPr>
        <p:txBody>
          <a:bodyPr wrap="square" lIns="0" tIns="0" rIns="0" bIns="0" rtlCol="0"/>
          <a:lstStyle/>
          <a:p>
            <a:endParaRPr/>
          </a:p>
        </p:txBody>
      </p:sp>
      <p:sp>
        <p:nvSpPr>
          <p:cNvPr id="20" name="object 23"/>
          <p:cNvSpPr/>
          <p:nvPr/>
        </p:nvSpPr>
        <p:spPr>
          <a:xfrm>
            <a:off x="8506700" y="2157749"/>
            <a:ext cx="1139951" cy="1030223"/>
          </a:xfrm>
          <a:prstGeom prst="rect">
            <a:avLst/>
          </a:prstGeom>
          <a:blipFill>
            <a:blip r:embed="rId7" cstate="print"/>
            <a:stretch>
              <a:fillRect/>
            </a:stretch>
          </a:blipFill>
        </p:spPr>
        <p:txBody>
          <a:bodyPr wrap="square" lIns="0" tIns="0" rIns="0" bIns="0" rtlCol="0"/>
          <a:lstStyle/>
          <a:p>
            <a:endParaRPr/>
          </a:p>
        </p:txBody>
      </p:sp>
      <p:sp>
        <p:nvSpPr>
          <p:cNvPr id="21" name="object 24"/>
          <p:cNvSpPr/>
          <p:nvPr/>
        </p:nvSpPr>
        <p:spPr>
          <a:xfrm>
            <a:off x="9070580" y="2284240"/>
            <a:ext cx="126491" cy="132587"/>
          </a:xfrm>
          <a:prstGeom prst="rect">
            <a:avLst/>
          </a:prstGeom>
          <a:blipFill>
            <a:blip r:embed="rId8" cstate="print"/>
            <a:stretch>
              <a:fillRect/>
            </a:stretch>
          </a:blipFill>
        </p:spPr>
        <p:txBody>
          <a:bodyPr wrap="square" lIns="0" tIns="0" rIns="0" bIns="0" rtlCol="0"/>
          <a:lstStyle/>
          <a:p>
            <a:endParaRPr/>
          </a:p>
        </p:txBody>
      </p:sp>
      <p:sp>
        <p:nvSpPr>
          <p:cNvPr id="22" name="object 25"/>
          <p:cNvSpPr/>
          <p:nvPr/>
        </p:nvSpPr>
        <p:spPr>
          <a:xfrm>
            <a:off x="8307056" y="2313196"/>
            <a:ext cx="126491" cy="132587"/>
          </a:xfrm>
          <a:prstGeom prst="rect">
            <a:avLst/>
          </a:prstGeom>
          <a:blipFill>
            <a:blip r:embed="rId8" cstate="print"/>
            <a:stretch>
              <a:fillRect/>
            </a:stretch>
          </a:blipFill>
        </p:spPr>
        <p:txBody>
          <a:bodyPr wrap="square" lIns="0" tIns="0" rIns="0" bIns="0" rtlCol="0"/>
          <a:lstStyle/>
          <a:p>
            <a:endParaRPr/>
          </a:p>
        </p:txBody>
      </p:sp>
      <p:sp>
        <p:nvSpPr>
          <p:cNvPr id="23" name="object 26"/>
          <p:cNvSpPr/>
          <p:nvPr/>
        </p:nvSpPr>
        <p:spPr>
          <a:xfrm>
            <a:off x="7566392" y="2334533"/>
            <a:ext cx="126491" cy="132587"/>
          </a:xfrm>
          <a:prstGeom prst="rect">
            <a:avLst/>
          </a:prstGeom>
          <a:blipFill>
            <a:blip r:embed="rId8" cstate="print"/>
            <a:stretch>
              <a:fillRect/>
            </a:stretch>
          </a:blipFill>
        </p:spPr>
        <p:txBody>
          <a:bodyPr wrap="square" lIns="0" tIns="0" rIns="0" bIns="0" rtlCol="0"/>
          <a:lstStyle/>
          <a:p>
            <a:endParaRPr/>
          </a:p>
        </p:txBody>
      </p:sp>
      <p:sp>
        <p:nvSpPr>
          <p:cNvPr id="24" name="object 27"/>
          <p:cNvSpPr/>
          <p:nvPr/>
        </p:nvSpPr>
        <p:spPr>
          <a:xfrm>
            <a:off x="4675364" y="2375680"/>
            <a:ext cx="2004059" cy="790955"/>
          </a:xfrm>
          <a:prstGeom prst="rect">
            <a:avLst/>
          </a:prstGeom>
          <a:blipFill>
            <a:blip r:embed="rId9" cstate="print"/>
            <a:stretch>
              <a:fillRect/>
            </a:stretch>
          </a:blipFill>
        </p:spPr>
        <p:txBody>
          <a:bodyPr wrap="square" lIns="0" tIns="0" rIns="0" bIns="0" rtlCol="0"/>
          <a:lstStyle/>
          <a:p>
            <a:endParaRPr/>
          </a:p>
        </p:txBody>
      </p:sp>
      <p:sp>
        <p:nvSpPr>
          <p:cNvPr id="25" name="object 28"/>
          <p:cNvSpPr/>
          <p:nvPr/>
        </p:nvSpPr>
        <p:spPr>
          <a:xfrm>
            <a:off x="4740895" y="2441212"/>
            <a:ext cx="1872995" cy="659891"/>
          </a:xfrm>
          <a:prstGeom prst="rect">
            <a:avLst/>
          </a:prstGeom>
          <a:blipFill>
            <a:blip r:embed="rId10" cstate="print"/>
            <a:stretch>
              <a:fillRect/>
            </a:stretch>
          </a:blipFill>
        </p:spPr>
        <p:txBody>
          <a:bodyPr wrap="square" lIns="0" tIns="0" rIns="0" bIns="0" rtlCol="0"/>
          <a:lstStyle/>
          <a:p>
            <a:endParaRPr/>
          </a:p>
        </p:txBody>
      </p:sp>
      <p:sp>
        <p:nvSpPr>
          <p:cNvPr id="26" name="object 29"/>
          <p:cNvSpPr/>
          <p:nvPr/>
        </p:nvSpPr>
        <p:spPr>
          <a:xfrm>
            <a:off x="2175318" y="4560500"/>
            <a:ext cx="1116913" cy="946719"/>
          </a:xfrm>
          <a:prstGeom prst="rect">
            <a:avLst/>
          </a:prstGeom>
          <a:blipFill>
            <a:blip r:embed="rId11" cstate="print"/>
            <a:stretch>
              <a:fillRect/>
            </a:stretch>
          </a:blipFill>
        </p:spPr>
        <p:txBody>
          <a:bodyPr wrap="square" lIns="0" tIns="0" rIns="0" bIns="0" rtlCol="0"/>
          <a:lstStyle/>
          <a:p>
            <a:endParaRPr/>
          </a:p>
        </p:txBody>
      </p:sp>
      <p:sp>
        <p:nvSpPr>
          <p:cNvPr id="27" name="object 30"/>
          <p:cNvSpPr/>
          <p:nvPr/>
        </p:nvSpPr>
        <p:spPr>
          <a:xfrm>
            <a:off x="4219689" y="5435874"/>
            <a:ext cx="101158" cy="267442"/>
          </a:xfrm>
          <a:prstGeom prst="rect">
            <a:avLst/>
          </a:prstGeom>
          <a:blipFill>
            <a:blip r:embed="rId12" cstate="print"/>
            <a:stretch>
              <a:fillRect/>
            </a:stretch>
          </a:blipFill>
        </p:spPr>
        <p:txBody>
          <a:bodyPr wrap="square" lIns="0" tIns="0" rIns="0" bIns="0" rtlCol="0"/>
          <a:lstStyle/>
          <a:p>
            <a:endParaRPr/>
          </a:p>
        </p:txBody>
      </p:sp>
      <p:sp>
        <p:nvSpPr>
          <p:cNvPr id="28" name="object 31"/>
          <p:cNvSpPr/>
          <p:nvPr/>
        </p:nvSpPr>
        <p:spPr>
          <a:xfrm>
            <a:off x="4273788" y="5464068"/>
            <a:ext cx="45719" cy="173772"/>
          </a:xfrm>
          <a:custGeom>
            <a:avLst/>
            <a:gdLst/>
            <a:ahLst/>
            <a:cxnLst/>
            <a:rect l="l" t="t" r="r" b="b"/>
            <a:pathLst>
              <a:path h="200025">
                <a:moveTo>
                  <a:pt x="0" y="0"/>
                </a:moveTo>
                <a:lnTo>
                  <a:pt x="0" y="199923"/>
                </a:lnTo>
              </a:path>
            </a:pathLst>
          </a:custGeom>
          <a:ln w="28956">
            <a:solidFill>
              <a:srgbClr val="000000"/>
            </a:solidFill>
          </a:ln>
        </p:spPr>
        <p:txBody>
          <a:bodyPr wrap="square" lIns="0" tIns="0" rIns="0" bIns="0" rtlCol="0"/>
          <a:lstStyle/>
          <a:p>
            <a:endParaRPr/>
          </a:p>
        </p:txBody>
      </p:sp>
      <p:sp>
        <p:nvSpPr>
          <p:cNvPr id="29" name="object 32"/>
          <p:cNvSpPr/>
          <p:nvPr/>
        </p:nvSpPr>
        <p:spPr>
          <a:xfrm>
            <a:off x="4146537" y="4942096"/>
            <a:ext cx="235086" cy="452799"/>
          </a:xfrm>
          <a:prstGeom prst="rect">
            <a:avLst/>
          </a:prstGeom>
          <a:blipFill>
            <a:blip r:embed="rId13" cstate="print"/>
            <a:stretch>
              <a:fillRect/>
            </a:stretch>
          </a:blipFill>
        </p:spPr>
        <p:txBody>
          <a:bodyPr wrap="square" lIns="0" tIns="0" rIns="0" bIns="0" rtlCol="0"/>
          <a:lstStyle/>
          <a:p>
            <a:endParaRPr/>
          </a:p>
        </p:txBody>
      </p:sp>
      <p:sp>
        <p:nvSpPr>
          <p:cNvPr id="30" name="object 33"/>
          <p:cNvSpPr txBox="1"/>
          <p:nvPr/>
        </p:nvSpPr>
        <p:spPr>
          <a:xfrm>
            <a:off x="1750428" y="5345468"/>
            <a:ext cx="423550" cy="258404"/>
          </a:xfrm>
          <a:prstGeom prst="rect">
            <a:avLst/>
          </a:prstGeom>
        </p:spPr>
        <p:txBody>
          <a:bodyPr vert="horz" wrap="square" lIns="0" tIns="12065" rIns="0" bIns="0" rtlCol="0">
            <a:spAutoFit/>
          </a:bodyPr>
          <a:lstStyle/>
          <a:p>
            <a:pPr marL="12700">
              <a:lnSpc>
                <a:spcPct val="100000"/>
              </a:lnSpc>
              <a:spcBef>
                <a:spcPts val="95"/>
              </a:spcBef>
            </a:pPr>
            <a:r>
              <a:rPr sz="1600" b="1" dirty="0">
                <a:latin typeface="Calibri"/>
                <a:cs typeface="Calibri"/>
              </a:rPr>
              <a:t>B</a:t>
            </a:r>
            <a:r>
              <a:rPr sz="1600" b="1" spc="-5" dirty="0">
                <a:latin typeface="Calibri"/>
                <a:cs typeface="Calibri"/>
              </a:rPr>
              <a:t>US</a:t>
            </a:r>
            <a:endParaRPr sz="1600" dirty="0">
              <a:latin typeface="Calibri"/>
              <a:cs typeface="Calibri"/>
            </a:endParaRPr>
          </a:p>
        </p:txBody>
      </p:sp>
      <p:sp>
        <p:nvSpPr>
          <p:cNvPr id="31" name="object 34"/>
          <p:cNvSpPr txBox="1"/>
          <p:nvPr/>
        </p:nvSpPr>
        <p:spPr>
          <a:xfrm>
            <a:off x="4607169" y="5145613"/>
            <a:ext cx="82550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a:cs typeface="Calibri"/>
              </a:rPr>
              <a:t>F</a:t>
            </a:r>
            <a:r>
              <a:rPr sz="1600" b="1" spc="-5" dirty="0">
                <a:latin typeface="Calibri"/>
                <a:cs typeface="Calibri"/>
              </a:rPr>
              <a:t>ER</a:t>
            </a:r>
            <a:r>
              <a:rPr sz="1600" b="1" spc="-10" dirty="0">
                <a:latin typeface="Calibri"/>
                <a:cs typeface="Calibri"/>
              </a:rPr>
              <a:t>M</a:t>
            </a:r>
            <a:r>
              <a:rPr sz="1600" b="1" spc="-125" dirty="0">
                <a:latin typeface="Calibri"/>
                <a:cs typeface="Calibri"/>
              </a:rPr>
              <a:t>AT</a:t>
            </a:r>
            <a:r>
              <a:rPr sz="1600" b="1" spc="-5" dirty="0">
                <a:latin typeface="Calibri"/>
                <a:cs typeface="Calibri"/>
              </a:rPr>
              <a:t>A</a:t>
            </a:r>
            <a:endParaRPr sz="1600" dirty="0">
              <a:latin typeface="Calibri"/>
              <a:cs typeface="Calibri"/>
            </a:endParaRPr>
          </a:p>
        </p:txBody>
      </p:sp>
      <p:sp>
        <p:nvSpPr>
          <p:cNvPr id="32" name="object 35"/>
          <p:cNvSpPr/>
          <p:nvPr/>
        </p:nvSpPr>
        <p:spPr>
          <a:xfrm>
            <a:off x="7438376" y="4233438"/>
            <a:ext cx="2430305" cy="2260092"/>
          </a:xfrm>
          <a:prstGeom prst="rect">
            <a:avLst/>
          </a:prstGeom>
          <a:blipFill>
            <a:blip r:embed="rId14" cstate="print"/>
            <a:stretch>
              <a:fillRect/>
            </a:stretch>
          </a:blipFill>
        </p:spPr>
        <p:txBody>
          <a:bodyPr wrap="square" lIns="0" tIns="0" rIns="0" bIns="0" rtlCol="0"/>
          <a:lstStyle/>
          <a:p>
            <a:endParaRPr/>
          </a:p>
        </p:txBody>
      </p:sp>
      <p:sp>
        <p:nvSpPr>
          <p:cNvPr id="33" name="object 36"/>
          <p:cNvSpPr txBox="1"/>
          <p:nvPr/>
        </p:nvSpPr>
        <p:spPr>
          <a:xfrm>
            <a:off x="443655" y="1469839"/>
            <a:ext cx="11198860" cy="3601627"/>
          </a:xfrm>
          <a:prstGeom prst="rect">
            <a:avLst/>
          </a:prstGeom>
        </p:spPr>
        <p:txBody>
          <a:bodyPr vert="horz" wrap="square" lIns="0" tIns="13335" rIns="0" bIns="0" rtlCol="0">
            <a:spAutoFit/>
          </a:bodyPr>
          <a:lstStyle/>
          <a:p>
            <a:pPr marL="355600" marR="250825" indent="-342900">
              <a:lnSpc>
                <a:spcPct val="100000"/>
              </a:lnSpc>
              <a:spcBef>
                <a:spcPts val="105"/>
              </a:spcBef>
              <a:buFont typeface="Wingdings" panose="05000000000000000000" pitchFamily="2" charset="2"/>
              <a:buChar char="Ø"/>
              <a:tabLst>
                <a:tab pos="354965" algn="l"/>
              </a:tabLst>
            </a:pPr>
            <a:r>
              <a:rPr sz="2000" spc="-5" dirty="0" smtClean="0">
                <a:latin typeface="Calibri"/>
                <a:cs typeface="Calibri"/>
              </a:rPr>
              <a:t>Il </a:t>
            </a:r>
            <a:r>
              <a:rPr sz="2000" spc="-10" dirty="0">
                <a:latin typeface="Calibri"/>
                <a:cs typeface="Calibri"/>
              </a:rPr>
              <a:t>sistema </a:t>
            </a:r>
            <a:r>
              <a:rPr sz="2000" dirty="0">
                <a:latin typeface="Calibri"/>
                <a:cs typeface="Calibri"/>
              </a:rPr>
              <a:t>è </a:t>
            </a:r>
            <a:r>
              <a:rPr sz="2000" spc="-10" dirty="0">
                <a:latin typeface="Calibri"/>
                <a:cs typeface="Calibri"/>
              </a:rPr>
              <a:t>basato sull’interazione </a:t>
            </a:r>
            <a:r>
              <a:rPr sz="2000" dirty="0">
                <a:latin typeface="Calibri"/>
                <a:cs typeface="Calibri"/>
              </a:rPr>
              <a:t>del </a:t>
            </a:r>
            <a:r>
              <a:rPr sz="2000" spc="-10" dirty="0">
                <a:latin typeface="Calibri"/>
                <a:cs typeface="Calibri"/>
              </a:rPr>
              <a:t>software </a:t>
            </a:r>
            <a:r>
              <a:rPr sz="2000" spc="-5" dirty="0">
                <a:latin typeface="Calibri"/>
                <a:cs typeface="Calibri"/>
              </a:rPr>
              <a:t>della </a:t>
            </a:r>
            <a:r>
              <a:rPr sz="2000" spc="-10" dirty="0">
                <a:latin typeface="Calibri"/>
                <a:cs typeface="Calibri"/>
              </a:rPr>
              <a:t>centrale </a:t>
            </a:r>
            <a:r>
              <a:rPr sz="2000" spc="-15" dirty="0">
                <a:latin typeface="Calibri"/>
                <a:cs typeface="Calibri"/>
              </a:rPr>
              <a:t>operativa </a:t>
            </a:r>
            <a:r>
              <a:rPr sz="2000" spc="-5" dirty="0">
                <a:latin typeface="Calibri"/>
                <a:cs typeface="Calibri"/>
              </a:rPr>
              <a:t>con il </a:t>
            </a:r>
            <a:r>
              <a:rPr sz="2000" spc="-10" dirty="0">
                <a:latin typeface="Calibri"/>
                <a:cs typeface="Calibri"/>
              </a:rPr>
              <a:t>software </a:t>
            </a:r>
            <a:r>
              <a:rPr sz="2000" dirty="0">
                <a:latin typeface="Calibri"/>
                <a:cs typeface="Calibri"/>
              </a:rPr>
              <a:t>dei </a:t>
            </a:r>
            <a:r>
              <a:rPr sz="2000" spc="-5" dirty="0">
                <a:latin typeface="Calibri"/>
                <a:cs typeface="Calibri"/>
              </a:rPr>
              <a:t>dispositivi </a:t>
            </a:r>
            <a:r>
              <a:rPr sz="2000" dirty="0">
                <a:latin typeface="Calibri"/>
                <a:cs typeface="Calibri"/>
              </a:rPr>
              <a:t>a  </a:t>
            </a:r>
            <a:r>
              <a:rPr sz="2000" spc="-5" dirty="0">
                <a:latin typeface="Calibri"/>
                <a:cs typeface="Calibri"/>
              </a:rPr>
              <a:t>bordo degli</a:t>
            </a:r>
            <a:r>
              <a:rPr sz="2000" spc="-40" dirty="0">
                <a:latin typeface="Calibri"/>
                <a:cs typeface="Calibri"/>
              </a:rPr>
              <a:t> </a:t>
            </a:r>
            <a:r>
              <a:rPr sz="2000" spc="-5" dirty="0">
                <a:latin typeface="Calibri"/>
                <a:cs typeface="Calibri"/>
              </a:rPr>
              <a:t>autobus.</a:t>
            </a:r>
            <a:endParaRPr sz="2000" dirty="0">
              <a:latin typeface="Calibri"/>
              <a:cs typeface="Calibri"/>
            </a:endParaRPr>
          </a:p>
          <a:p>
            <a:pPr>
              <a:lnSpc>
                <a:spcPct val="100000"/>
              </a:lnSpc>
              <a:spcBef>
                <a:spcPts val="10"/>
              </a:spcBef>
            </a:pPr>
            <a:endParaRPr sz="2600" dirty="0">
              <a:latin typeface="Times New Roman"/>
              <a:cs typeface="Times New Roman"/>
            </a:endParaRPr>
          </a:p>
          <a:p>
            <a:pPr marL="2897505" marR="7339330" indent="45720">
              <a:lnSpc>
                <a:spcPct val="100000"/>
              </a:lnSpc>
            </a:pPr>
            <a:r>
              <a:rPr sz="1600" b="1" spc="-5" dirty="0">
                <a:latin typeface="Calibri"/>
                <a:cs typeface="Calibri"/>
              </a:rPr>
              <a:t>CENTRALE  OPER</a:t>
            </a:r>
            <a:r>
              <a:rPr sz="1600" b="1" spc="-120" dirty="0">
                <a:latin typeface="Calibri"/>
                <a:cs typeface="Calibri"/>
              </a:rPr>
              <a:t>A</a:t>
            </a:r>
            <a:r>
              <a:rPr sz="1600" b="1" spc="-5" dirty="0">
                <a:latin typeface="Calibri"/>
                <a:cs typeface="Calibri"/>
              </a:rPr>
              <a:t>T</a:t>
            </a:r>
            <a:r>
              <a:rPr sz="1600" b="1" spc="-15" dirty="0">
                <a:latin typeface="Calibri"/>
                <a:cs typeface="Calibri"/>
              </a:rPr>
              <a:t>I</a:t>
            </a:r>
            <a:r>
              <a:rPr sz="1600" b="1" spc="-85" dirty="0">
                <a:latin typeface="Calibri"/>
                <a:cs typeface="Calibri"/>
              </a:rPr>
              <a:t>V</a:t>
            </a:r>
            <a:r>
              <a:rPr sz="1600" b="1" spc="-5" dirty="0">
                <a:latin typeface="Calibri"/>
                <a:cs typeface="Calibri"/>
              </a:rPr>
              <a:t>A</a:t>
            </a:r>
            <a:endParaRPr sz="1600" dirty="0">
              <a:latin typeface="Calibri"/>
              <a:cs typeface="Calibri"/>
            </a:endParaRPr>
          </a:p>
          <a:p>
            <a:pPr>
              <a:lnSpc>
                <a:spcPct val="100000"/>
              </a:lnSpc>
              <a:spcBef>
                <a:spcPts val="15"/>
              </a:spcBef>
            </a:pPr>
            <a:endParaRPr sz="1900" dirty="0">
              <a:latin typeface="Times New Roman"/>
              <a:cs typeface="Times New Roman"/>
            </a:endParaRPr>
          </a:p>
          <a:p>
            <a:pPr marL="7377430">
              <a:lnSpc>
                <a:spcPct val="100000"/>
              </a:lnSpc>
            </a:pPr>
            <a:r>
              <a:rPr sz="1600" b="1" spc="-35" dirty="0">
                <a:latin typeface="Calibri"/>
                <a:cs typeface="Calibri"/>
              </a:rPr>
              <a:t>FLOTTA</a:t>
            </a:r>
            <a:r>
              <a:rPr sz="1600" b="1" spc="-5" dirty="0">
                <a:latin typeface="Calibri"/>
                <a:cs typeface="Calibri"/>
              </a:rPr>
              <a:t> BUS</a:t>
            </a:r>
            <a:endParaRPr sz="1600" dirty="0">
              <a:latin typeface="Calibri"/>
              <a:cs typeface="Calibri"/>
            </a:endParaRPr>
          </a:p>
          <a:p>
            <a:pPr marL="355600" marR="5080" indent="-342900">
              <a:lnSpc>
                <a:spcPct val="100000"/>
              </a:lnSpc>
              <a:spcBef>
                <a:spcPts val="1360"/>
              </a:spcBef>
              <a:buFont typeface="Wingdings" panose="05000000000000000000" pitchFamily="2" charset="2"/>
              <a:buChar char="Ø"/>
              <a:tabLst>
                <a:tab pos="354965" algn="l"/>
              </a:tabLst>
            </a:pPr>
            <a:r>
              <a:rPr sz="2000" dirty="0" smtClean="0">
                <a:latin typeface="Calibri"/>
                <a:cs typeface="Calibri"/>
              </a:rPr>
              <a:t>Su </a:t>
            </a:r>
            <a:r>
              <a:rPr sz="2000" dirty="0">
                <a:latin typeface="Calibri"/>
                <a:cs typeface="Calibri"/>
              </a:rPr>
              <a:t>ogni </a:t>
            </a:r>
            <a:r>
              <a:rPr sz="2000" spc="-5" dirty="0">
                <a:latin typeface="Calibri"/>
                <a:cs typeface="Calibri"/>
              </a:rPr>
              <a:t>autobus </a:t>
            </a:r>
            <a:r>
              <a:rPr sz="2000" dirty="0">
                <a:latin typeface="Calibri"/>
                <a:cs typeface="Calibri"/>
              </a:rPr>
              <a:t>un </a:t>
            </a:r>
            <a:r>
              <a:rPr sz="2000" spc="-5" dirty="0">
                <a:latin typeface="Calibri"/>
                <a:cs typeface="Calibri"/>
              </a:rPr>
              <a:t>dispositivo </a:t>
            </a:r>
            <a:r>
              <a:rPr sz="2000" spc="-10" dirty="0">
                <a:latin typeface="Calibri"/>
                <a:cs typeface="Calibri"/>
              </a:rPr>
              <a:t>memorizza </a:t>
            </a:r>
            <a:r>
              <a:rPr sz="2000" spc="-5" dirty="0">
                <a:latin typeface="Calibri"/>
                <a:cs typeface="Calibri"/>
              </a:rPr>
              <a:t>la tabella </a:t>
            </a:r>
            <a:r>
              <a:rPr sz="2000" dirty="0">
                <a:latin typeface="Calibri"/>
                <a:cs typeface="Calibri"/>
              </a:rPr>
              <a:t>di </a:t>
            </a:r>
            <a:r>
              <a:rPr sz="2000" spc="-5" dirty="0">
                <a:latin typeface="Calibri"/>
                <a:cs typeface="Calibri"/>
              </a:rPr>
              <a:t>marcia </a:t>
            </a:r>
            <a:r>
              <a:rPr sz="2000" spc="-15" dirty="0">
                <a:latin typeface="Calibri"/>
                <a:cs typeface="Calibri"/>
              </a:rPr>
              <a:t>dell’autobus </a:t>
            </a:r>
            <a:r>
              <a:rPr sz="2000" spc="-10" dirty="0">
                <a:latin typeface="Calibri"/>
                <a:cs typeface="Calibri"/>
              </a:rPr>
              <a:t>stesso </a:t>
            </a:r>
            <a:r>
              <a:rPr sz="2000" dirty="0">
                <a:latin typeface="Calibri"/>
                <a:cs typeface="Calibri"/>
              </a:rPr>
              <a:t>e quindi </a:t>
            </a:r>
            <a:r>
              <a:rPr sz="2000" spc="-5" dirty="0">
                <a:latin typeface="Calibri"/>
                <a:cs typeface="Calibri"/>
              </a:rPr>
              <a:t>tutti gli </a:t>
            </a:r>
            <a:r>
              <a:rPr sz="2000" spc="-10" dirty="0">
                <a:latin typeface="Calibri"/>
                <a:cs typeface="Calibri"/>
              </a:rPr>
              <a:t>orari </a:t>
            </a:r>
            <a:r>
              <a:rPr sz="2000" dirty="0">
                <a:latin typeface="Calibri"/>
                <a:cs typeface="Calibri"/>
              </a:rPr>
              <a:t>di  passaggio ai </a:t>
            </a:r>
            <a:r>
              <a:rPr sz="2000" spc="-5" dirty="0">
                <a:latin typeface="Calibri"/>
                <a:cs typeface="Calibri"/>
              </a:rPr>
              <a:t>capolinea ed alle</a:t>
            </a:r>
            <a:r>
              <a:rPr sz="2000" dirty="0">
                <a:latin typeface="Calibri"/>
                <a:cs typeface="Calibri"/>
              </a:rPr>
              <a:t> </a:t>
            </a:r>
            <a:r>
              <a:rPr sz="2000" spc="-15" dirty="0">
                <a:latin typeface="Calibri"/>
                <a:cs typeface="Calibri"/>
              </a:rPr>
              <a:t>fermate.</a:t>
            </a:r>
            <a:endParaRPr sz="2000" dirty="0">
              <a:latin typeface="Calibri"/>
              <a:cs typeface="Calibri"/>
            </a:endParaRPr>
          </a:p>
          <a:p>
            <a:pPr>
              <a:lnSpc>
                <a:spcPct val="100000"/>
              </a:lnSpc>
            </a:pPr>
            <a:endParaRPr sz="2000" dirty="0">
              <a:latin typeface="Times New Roman"/>
              <a:cs typeface="Times New Roman"/>
            </a:endParaRPr>
          </a:p>
          <a:p>
            <a:pPr marL="7451725">
              <a:lnSpc>
                <a:spcPct val="100000"/>
              </a:lnSpc>
              <a:spcBef>
                <a:spcPts val="1530"/>
              </a:spcBef>
            </a:pPr>
            <a:r>
              <a:rPr sz="1600" b="1" spc="-10" dirty="0">
                <a:latin typeface="Calibri"/>
                <a:cs typeface="Calibri"/>
              </a:rPr>
              <a:t>Orario </a:t>
            </a:r>
            <a:r>
              <a:rPr sz="1600" b="1" spc="-5" dirty="0">
                <a:latin typeface="Calibri"/>
                <a:cs typeface="Calibri"/>
              </a:rPr>
              <a:t>di</a:t>
            </a:r>
            <a:r>
              <a:rPr sz="1600" b="1" spc="30" dirty="0">
                <a:latin typeface="Calibri"/>
                <a:cs typeface="Calibri"/>
              </a:rPr>
              <a:t> </a:t>
            </a:r>
            <a:r>
              <a:rPr sz="1600" b="1" spc="-5" dirty="0">
                <a:latin typeface="Calibri"/>
                <a:cs typeface="Calibri"/>
              </a:rPr>
              <a:t>passaggio</a:t>
            </a:r>
            <a:endParaRPr sz="1600" dirty="0">
              <a:latin typeface="Calibri"/>
              <a:cs typeface="Calibri"/>
            </a:endParaRPr>
          </a:p>
        </p:txBody>
      </p:sp>
      <p:sp>
        <p:nvSpPr>
          <p:cNvPr id="34" name="object 37"/>
          <p:cNvSpPr txBox="1"/>
          <p:nvPr/>
        </p:nvSpPr>
        <p:spPr>
          <a:xfrm>
            <a:off x="8396409" y="5087382"/>
            <a:ext cx="659256" cy="320601"/>
          </a:xfrm>
          <a:prstGeom prst="rect">
            <a:avLst/>
          </a:prstGeom>
        </p:spPr>
        <p:txBody>
          <a:bodyPr vert="horz" wrap="square" lIns="0" tIns="12700" rIns="0" bIns="0" rtlCol="0">
            <a:spAutoFit/>
          </a:bodyPr>
          <a:lstStyle/>
          <a:p>
            <a:pPr marL="12700">
              <a:lnSpc>
                <a:spcPct val="100000"/>
              </a:lnSpc>
              <a:spcBef>
                <a:spcPts val="100"/>
              </a:spcBef>
            </a:pPr>
            <a:r>
              <a:rPr sz="2000" i="1" dirty="0">
                <a:latin typeface="Calibri"/>
                <a:cs typeface="Calibri"/>
              </a:rPr>
              <a:t>10:58</a:t>
            </a:r>
            <a:endParaRPr sz="2000">
              <a:latin typeface="Calibri"/>
              <a:cs typeface="Calibri"/>
            </a:endParaRPr>
          </a:p>
        </p:txBody>
      </p:sp>
      <p:sp>
        <p:nvSpPr>
          <p:cNvPr id="35" name="object 38"/>
          <p:cNvSpPr/>
          <p:nvPr/>
        </p:nvSpPr>
        <p:spPr>
          <a:xfrm>
            <a:off x="5670536" y="5173744"/>
            <a:ext cx="1473707" cy="783335"/>
          </a:xfrm>
          <a:prstGeom prst="rect">
            <a:avLst/>
          </a:prstGeom>
          <a:blipFill>
            <a:blip r:embed="rId15" cstate="print"/>
            <a:stretch>
              <a:fillRect/>
            </a:stretch>
          </a:blipFill>
        </p:spPr>
        <p:txBody>
          <a:bodyPr wrap="square" lIns="0" tIns="0" rIns="0" bIns="0" rtlCol="0"/>
          <a:lstStyle/>
          <a:p>
            <a:endParaRPr/>
          </a:p>
        </p:txBody>
      </p:sp>
      <p:sp>
        <p:nvSpPr>
          <p:cNvPr id="36" name="object 39"/>
          <p:cNvSpPr txBox="1"/>
          <p:nvPr/>
        </p:nvSpPr>
        <p:spPr>
          <a:xfrm>
            <a:off x="10062229" y="5666343"/>
            <a:ext cx="1076419" cy="504625"/>
          </a:xfrm>
          <a:prstGeom prst="rect">
            <a:avLst/>
          </a:prstGeom>
        </p:spPr>
        <p:txBody>
          <a:bodyPr vert="horz" wrap="square" lIns="0" tIns="12065" rIns="0" bIns="0" rtlCol="0">
            <a:spAutoFit/>
          </a:bodyPr>
          <a:lstStyle/>
          <a:p>
            <a:pPr marL="94615" marR="5080" indent="-82550">
              <a:lnSpc>
                <a:spcPct val="100000"/>
              </a:lnSpc>
              <a:spcBef>
                <a:spcPts val="95"/>
              </a:spcBef>
            </a:pPr>
            <a:r>
              <a:rPr sz="1600" b="1" spc="-25" dirty="0">
                <a:latin typeface="Calibri"/>
                <a:cs typeface="Calibri"/>
              </a:rPr>
              <a:t>C</a:t>
            </a:r>
            <a:r>
              <a:rPr sz="1600" b="1" spc="-5" dirty="0">
                <a:latin typeface="Calibri"/>
                <a:cs typeface="Calibri"/>
              </a:rPr>
              <a:t>O</a:t>
            </a:r>
            <a:r>
              <a:rPr sz="1600" b="1" spc="-10" dirty="0">
                <a:latin typeface="Calibri"/>
                <a:cs typeface="Calibri"/>
              </a:rPr>
              <a:t>M</a:t>
            </a:r>
            <a:r>
              <a:rPr sz="1600" b="1" spc="-5" dirty="0">
                <a:latin typeface="Calibri"/>
                <a:cs typeface="Calibri"/>
              </a:rPr>
              <a:t>PUTER  DI</a:t>
            </a:r>
            <a:r>
              <a:rPr sz="1600" b="1" spc="-45" dirty="0">
                <a:latin typeface="Calibri"/>
                <a:cs typeface="Calibri"/>
              </a:rPr>
              <a:t> </a:t>
            </a:r>
            <a:r>
              <a:rPr sz="1600" b="1" spc="-5" dirty="0">
                <a:latin typeface="Calibri"/>
                <a:cs typeface="Calibri"/>
              </a:rPr>
              <a:t>BORDO</a:t>
            </a:r>
            <a:endParaRPr sz="1600">
              <a:latin typeface="Calibri"/>
              <a:cs typeface="Calibri"/>
            </a:endParaRPr>
          </a:p>
        </p:txBody>
      </p:sp>
      <p:sp>
        <p:nvSpPr>
          <p:cNvPr id="37" name="object 40"/>
          <p:cNvSpPr/>
          <p:nvPr/>
        </p:nvSpPr>
        <p:spPr>
          <a:xfrm>
            <a:off x="2758172" y="4861325"/>
            <a:ext cx="118255" cy="115185"/>
          </a:xfrm>
          <a:prstGeom prst="rect">
            <a:avLst/>
          </a:prstGeom>
          <a:blipFill>
            <a:blip r:embed="rId1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9094986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5" y="1496734"/>
            <a:ext cx="11692335" cy="5262979"/>
          </a:xfrm>
          <a:prstGeom prst="rect">
            <a:avLst/>
          </a:prstGeom>
        </p:spPr>
        <p:txBody>
          <a:bodyPr wrap="square">
            <a:spAutoFit/>
          </a:bodyPr>
          <a:lstStyle/>
          <a:p>
            <a:r>
              <a:rPr lang="it-IT" sz="2400" b="1" dirty="0"/>
              <a:t>Sistema di Controlleria</a:t>
            </a:r>
          </a:p>
          <a:p>
            <a:endParaRPr lang="it-IT" sz="2400" b="1" dirty="0"/>
          </a:p>
          <a:p>
            <a:pPr algn="just"/>
            <a:r>
              <a:rPr lang="it-IT" dirty="0"/>
              <a:t>Quando la transazione originata dal terminale POS arriva al PSP, quest’ultimo si deve occupare di reindirizzarla </a:t>
            </a:r>
            <a:r>
              <a:rPr lang="it-IT" dirty="0" smtClean="0"/>
              <a:t>all’</a:t>
            </a:r>
            <a:r>
              <a:rPr lang="it-IT" dirty="0" err="1" smtClean="0"/>
              <a:t>Acquirer</a:t>
            </a:r>
            <a:r>
              <a:rPr lang="it-IT" dirty="0"/>
              <a:t>, che a sua volta espleta due funzioni molto importanti</a:t>
            </a:r>
            <a:r>
              <a:rPr lang="it-IT" dirty="0" smtClean="0"/>
              <a:t>:</a:t>
            </a:r>
          </a:p>
          <a:p>
            <a:pPr algn="just"/>
            <a:endParaRPr lang="it-IT" dirty="0"/>
          </a:p>
          <a:p>
            <a:pPr marL="285750" indent="-285750" algn="just">
              <a:buFont typeface="Wingdings" panose="05000000000000000000" pitchFamily="2" charset="2"/>
              <a:buChar char="Ø"/>
            </a:pPr>
            <a:r>
              <a:rPr lang="it-IT" dirty="0" smtClean="0"/>
              <a:t>controlla </a:t>
            </a:r>
            <a:r>
              <a:rPr lang="it-IT" dirty="0"/>
              <a:t>la validità della carta bancaria con il circuito che la ha emessa (ad es. VISA </a:t>
            </a:r>
            <a:r>
              <a:rPr lang="it-IT" dirty="0" smtClean="0"/>
              <a:t>oppure MasterCard);</a:t>
            </a:r>
          </a:p>
          <a:p>
            <a:pPr marL="285750" indent="-285750" algn="just">
              <a:buFont typeface="Wingdings" panose="05000000000000000000" pitchFamily="2" charset="2"/>
              <a:buChar char="Ø"/>
            </a:pPr>
            <a:r>
              <a:rPr lang="it-IT" dirty="0" smtClean="0"/>
              <a:t>preleva </a:t>
            </a:r>
            <a:r>
              <a:rPr lang="it-IT" dirty="0"/>
              <a:t>i fondi da un conto corrente legato alla carta bancaria e li trasferisce al conto corrente </a:t>
            </a:r>
            <a:r>
              <a:rPr lang="it-IT" dirty="0" smtClean="0"/>
              <a:t>del negoziante </a:t>
            </a:r>
            <a:r>
              <a:rPr lang="it-IT" dirty="0"/>
              <a:t>che dispone del POS</a:t>
            </a:r>
            <a:r>
              <a:rPr lang="it-IT" dirty="0" smtClean="0"/>
              <a:t>.</a:t>
            </a:r>
          </a:p>
          <a:p>
            <a:pPr marL="285750" indent="-285750" algn="just">
              <a:buFont typeface="Wingdings" panose="05000000000000000000" pitchFamily="2" charset="2"/>
              <a:buChar char="Ø"/>
            </a:pPr>
            <a:endParaRPr lang="it-IT" dirty="0"/>
          </a:p>
          <a:p>
            <a:pPr algn="just"/>
            <a:r>
              <a:rPr lang="it-IT" dirty="0"/>
              <a:t>Per evitare che si verifichino delle frodi, come ad esempio la clonazione delle carte, il furto del codice </a:t>
            </a:r>
            <a:r>
              <a:rPr lang="it-IT" dirty="0" smtClean="0"/>
              <a:t>PIN oppure </a:t>
            </a:r>
            <a:r>
              <a:rPr lang="it-IT" dirty="0"/>
              <a:t>l’accesso ai dati sensibili della carta (PAN, data di scadenza, nome del possessore, etc.), tutte </a:t>
            </a:r>
            <a:r>
              <a:rPr lang="it-IT" dirty="0" smtClean="0"/>
              <a:t>le comunicazioni </a:t>
            </a:r>
            <a:r>
              <a:rPr lang="it-IT" dirty="0"/>
              <a:t>tra i vari soggetti sono criptate secondo specifiche regole che rendono l’architettura generale </a:t>
            </a:r>
            <a:r>
              <a:rPr lang="it-IT" dirty="0" smtClean="0"/>
              <a:t>di sistema </a:t>
            </a:r>
            <a:r>
              <a:rPr lang="it-IT" dirty="0"/>
              <a:t>molto rigida e scarsamente flessibile per essere modificata. In un’architettura di </a:t>
            </a:r>
            <a:r>
              <a:rPr lang="it-IT" dirty="0" smtClean="0"/>
              <a:t>pagamento tradizionale</a:t>
            </a:r>
            <a:r>
              <a:rPr lang="it-IT" dirty="0"/>
              <a:t>, ciascun processo di pagamento si comporta in maniera totalmente indipendente e non ha </a:t>
            </a:r>
            <a:r>
              <a:rPr lang="it-IT" dirty="0" smtClean="0"/>
              <a:t>nessun tipo </a:t>
            </a:r>
            <a:r>
              <a:rPr lang="it-IT" dirty="0"/>
              <a:t>di relazione con altri processi. In un sistema di bigliettazione EMV, invece, ciascun processo di </a:t>
            </a:r>
            <a:r>
              <a:rPr lang="it-IT" dirty="0" smtClean="0"/>
              <a:t>pagamento è </a:t>
            </a:r>
            <a:r>
              <a:rPr lang="it-IT" dirty="0"/>
              <a:t>costituito dall’interazione del viaggiatore con una o più validatrici nell’arco di un periodo </a:t>
            </a:r>
            <a:r>
              <a:rPr lang="it-IT" dirty="0" smtClean="0"/>
              <a:t>temporale prestabilito</a:t>
            </a:r>
            <a:r>
              <a:rPr lang="it-IT" dirty="0"/>
              <a:t>. Pertanto, le varie letture della carta bancaria di ogni singolo passeggero devono essere raccolte </a:t>
            </a:r>
            <a:r>
              <a:rPr lang="it-IT" dirty="0" smtClean="0"/>
              <a:t>e conteggiate </a:t>
            </a:r>
            <a:r>
              <a:rPr lang="it-IT" dirty="0"/>
              <a:t>in maniera puntuale, prima di essere trasformate in conseguenti operazioni autorizzative e/o </a:t>
            </a:r>
            <a:r>
              <a:rPr lang="it-IT" dirty="0" smtClean="0"/>
              <a:t>di addebito </a:t>
            </a:r>
            <a:r>
              <a:rPr lang="it-IT" dirty="0"/>
              <a:t>e trasferite verso il mondo bancario</a:t>
            </a:r>
            <a:r>
              <a:rPr lang="it-IT" dirty="0" smtClean="0"/>
              <a:t>.</a:t>
            </a:r>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SISTEMA DI PAGAMENTO CON CARTE BANCARIE (EMV)</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275324416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5" y="1496734"/>
            <a:ext cx="11692335" cy="5355312"/>
          </a:xfrm>
          <a:prstGeom prst="rect">
            <a:avLst/>
          </a:prstGeom>
        </p:spPr>
        <p:txBody>
          <a:bodyPr wrap="square">
            <a:spAutoFit/>
          </a:bodyPr>
          <a:lstStyle/>
          <a:p>
            <a:pPr marL="285750" indent="-285750" algn="just">
              <a:buFont typeface="Wingdings" panose="05000000000000000000" pitchFamily="2" charset="2"/>
              <a:buChar char="Ø"/>
            </a:pPr>
            <a:r>
              <a:rPr lang="it-IT" b="1" dirty="0" smtClean="0"/>
              <a:t>MULTIOPERATORE</a:t>
            </a:r>
            <a:r>
              <a:rPr lang="it-IT" dirty="0" smtClean="0"/>
              <a:t> </a:t>
            </a:r>
            <a:r>
              <a:rPr lang="it-IT" dirty="0"/>
              <a:t>- in grado di soddisfare le esigenze dei diversi attori di trasporto, in </a:t>
            </a:r>
            <a:r>
              <a:rPr lang="it-IT" dirty="0" smtClean="0"/>
              <a:t>differenti scenari </a:t>
            </a:r>
            <a:r>
              <a:rPr lang="it-IT" dirty="0"/>
              <a:t>di mobilità, sempre </a:t>
            </a:r>
            <a:r>
              <a:rPr lang="it-IT" dirty="0" smtClean="0"/>
              <a:t>più spesso competitivi </a:t>
            </a:r>
            <a:r>
              <a:rPr lang="it-IT" dirty="0"/>
              <a:t>e in rapido cambiamento, in termini di adattabilità </a:t>
            </a:r>
            <a:r>
              <a:rPr lang="it-IT" dirty="0" smtClean="0"/>
              <a:t>e gestione </a:t>
            </a:r>
            <a:r>
              <a:rPr lang="it-IT" dirty="0"/>
              <a:t>di differenti politiche, strutture e regole </a:t>
            </a:r>
            <a:r>
              <a:rPr lang="it-IT" dirty="0" smtClean="0"/>
              <a:t>tariffarie.</a:t>
            </a:r>
          </a:p>
          <a:p>
            <a:pPr marL="285750" indent="-285750" algn="just">
              <a:buFont typeface="Wingdings" panose="05000000000000000000" pitchFamily="2" charset="2"/>
              <a:buChar char="Ø"/>
            </a:pPr>
            <a:r>
              <a:rPr lang="it-IT" b="1" dirty="0" smtClean="0"/>
              <a:t>MULTIMODALE </a:t>
            </a:r>
            <a:r>
              <a:rPr lang="it-IT" b="1" dirty="0"/>
              <a:t>e MULTISERVIZIO </a:t>
            </a:r>
            <a:r>
              <a:rPr lang="it-IT" dirty="0"/>
              <a:t>- capace di gestire:</a:t>
            </a:r>
          </a:p>
          <a:p>
            <a:pPr marL="538163" indent="-285750" algn="just">
              <a:buFont typeface="Courier New" panose="02070309020205020404" pitchFamily="49" charset="0"/>
              <a:buChar char="o"/>
            </a:pPr>
            <a:r>
              <a:rPr lang="it-IT" dirty="0" smtClean="0"/>
              <a:t>servizi </a:t>
            </a:r>
            <a:r>
              <a:rPr lang="it-IT" dirty="0"/>
              <a:t>di mobilità collettiva pubblica e privata (TPL gomma e ferro, car </a:t>
            </a:r>
            <a:r>
              <a:rPr lang="it-IT" dirty="0" err="1"/>
              <a:t>sharing</a:t>
            </a:r>
            <a:r>
              <a:rPr lang="it-IT" dirty="0"/>
              <a:t>, bike </a:t>
            </a:r>
            <a:r>
              <a:rPr lang="it-IT" dirty="0" err="1" smtClean="0"/>
              <a:t>sharing</a:t>
            </a:r>
            <a:r>
              <a:rPr lang="it-IT" dirty="0" smtClean="0"/>
              <a:t>, car </a:t>
            </a:r>
            <a:r>
              <a:rPr lang="it-IT" dirty="0" err="1"/>
              <a:t>pooling</a:t>
            </a:r>
            <a:r>
              <a:rPr lang="it-IT" dirty="0"/>
              <a:t>, ecc</a:t>
            </a:r>
            <a:r>
              <a:rPr lang="it-IT" dirty="0" smtClean="0"/>
              <a:t>..);</a:t>
            </a:r>
          </a:p>
          <a:p>
            <a:pPr marL="538163" indent="-285750" algn="just">
              <a:buFont typeface="Courier New" panose="02070309020205020404" pitchFamily="49" charset="0"/>
              <a:buChar char="o"/>
            </a:pPr>
            <a:r>
              <a:rPr lang="it-IT" dirty="0" smtClean="0"/>
              <a:t>servizi </a:t>
            </a:r>
            <a:r>
              <a:rPr lang="it-IT" dirty="0"/>
              <a:t>e prodotti complementari di altra natura (gadget, ristoranti, hotel, </a:t>
            </a:r>
            <a:r>
              <a:rPr lang="it-IT" dirty="0" err="1"/>
              <a:t>parcking</a:t>
            </a:r>
            <a:r>
              <a:rPr lang="it-IT" dirty="0"/>
              <a:t>, </a:t>
            </a:r>
            <a:r>
              <a:rPr lang="it-IT" dirty="0" smtClean="0"/>
              <a:t>pacchetti viaggio</a:t>
            </a:r>
            <a:r>
              <a:rPr lang="it-IT" dirty="0"/>
              <a:t>, </a:t>
            </a:r>
            <a:r>
              <a:rPr lang="it-IT" dirty="0" err="1"/>
              <a:t>ecc</a:t>
            </a:r>
            <a:r>
              <a:rPr lang="it-IT" dirty="0" smtClean="0"/>
              <a:t>…).</a:t>
            </a:r>
            <a:endParaRPr lang="it-IT" dirty="0"/>
          </a:p>
          <a:p>
            <a:pPr marL="285750" indent="-285750" algn="just">
              <a:buFont typeface="Wingdings" panose="05000000000000000000" pitchFamily="2" charset="2"/>
              <a:buChar char="Ø"/>
            </a:pPr>
            <a:r>
              <a:rPr lang="it-IT" b="1" dirty="0" smtClean="0"/>
              <a:t>MULTICANALE</a:t>
            </a:r>
            <a:r>
              <a:rPr lang="it-IT" dirty="0" smtClean="0"/>
              <a:t> </a:t>
            </a:r>
            <a:r>
              <a:rPr lang="it-IT" dirty="0"/>
              <a:t>- capace di integrarsi:</a:t>
            </a:r>
          </a:p>
          <a:p>
            <a:pPr marL="538163" indent="-285750" algn="just">
              <a:buFont typeface="Courier New" panose="02070309020205020404" pitchFamily="49" charset="0"/>
              <a:buChar char="o"/>
            </a:pPr>
            <a:r>
              <a:rPr lang="it-IT" dirty="0" smtClean="0"/>
              <a:t>con </a:t>
            </a:r>
            <a:r>
              <a:rPr lang="it-IT" dirty="0"/>
              <a:t>tutti i canali di vendita, validazione e controllo a terra e a bordo (attraverso servizi </a:t>
            </a:r>
            <a:r>
              <a:rPr lang="it-IT" dirty="0" smtClean="0"/>
              <a:t>interattivi, di </a:t>
            </a:r>
            <a:r>
              <a:rPr lang="it-IT" dirty="0"/>
              <a:t>fornitura e raccolta dati</a:t>
            </a:r>
            <a:r>
              <a:rPr lang="it-IT" dirty="0" smtClean="0"/>
              <a:t>);</a:t>
            </a:r>
          </a:p>
          <a:p>
            <a:pPr marL="538163" indent="-285750" algn="just">
              <a:buFont typeface="Courier New" panose="02070309020205020404" pitchFamily="49" charset="0"/>
              <a:buChar char="o"/>
            </a:pPr>
            <a:r>
              <a:rPr lang="it-IT" dirty="0" smtClean="0"/>
              <a:t>con </a:t>
            </a:r>
            <a:r>
              <a:rPr lang="it-IT" dirty="0"/>
              <a:t>sistemi di vendita esterni per soluzioni di bigliettazione più complesse (tipica del long </a:t>
            </a:r>
            <a:r>
              <a:rPr lang="it-IT" dirty="0" err="1" smtClean="0"/>
              <a:t>haul</a:t>
            </a:r>
            <a:r>
              <a:rPr lang="it-IT" dirty="0" smtClean="0"/>
              <a:t>) che </a:t>
            </a:r>
            <a:r>
              <a:rPr lang="it-IT" dirty="0"/>
              <a:t>richiedono la gestione di prenotazione o secondi contatti.</a:t>
            </a:r>
          </a:p>
          <a:p>
            <a:pPr marL="285750" indent="-285750" algn="just">
              <a:buFont typeface="Wingdings" panose="05000000000000000000" pitchFamily="2" charset="2"/>
              <a:buChar char="Ø"/>
            </a:pPr>
            <a:r>
              <a:rPr lang="it-IT" b="1" dirty="0" smtClean="0"/>
              <a:t>INNOVATIVA</a:t>
            </a:r>
            <a:r>
              <a:rPr lang="it-IT" b="1" dirty="0"/>
              <a:t>, AFFIDABILE E CUSTOMER ORIENTED </a:t>
            </a:r>
            <a:r>
              <a:rPr lang="it-IT" dirty="0"/>
              <a:t>- capace di:</a:t>
            </a:r>
          </a:p>
          <a:p>
            <a:pPr marL="538163" indent="-269875" algn="just">
              <a:buFont typeface="Courier New" panose="02070309020205020404" pitchFamily="49" charset="0"/>
              <a:buChar char="o"/>
            </a:pPr>
            <a:r>
              <a:rPr lang="it-IT" dirty="0" smtClean="0"/>
              <a:t>utilizzare/integrare </a:t>
            </a:r>
            <a:r>
              <a:rPr lang="it-IT" dirty="0"/>
              <a:t>tecnologie innovative relative alle modalità di pagamento e </a:t>
            </a:r>
            <a:r>
              <a:rPr lang="it-IT" dirty="0" smtClean="0"/>
              <a:t>di riconoscimento </a:t>
            </a:r>
            <a:r>
              <a:rPr lang="it-IT" dirty="0"/>
              <a:t>del passeggero come quelle dell’EMV </a:t>
            </a:r>
            <a:r>
              <a:rPr lang="it-IT" dirty="0" err="1"/>
              <a:t>contact</a:t>
            </a:r>
            <a:r>
              <a:rPr lang="it-IT" dirty="0"/>
              <a:t> </a:t>
            </a:r>
            <a:r>
              <a:rPr lang="it-IT" dirty="0" err="1"/>
              <a:t>less</a:t>
            </a:r>
            <a:r>
              <a:rPr lang="it-IT" dirty="0"/>
              <a:t>; HCE; </a:t>
            </a:r>
            <a:r>
              <a:rPr lang="it-IT" dirty="0" err="1"/>
              <a:t>Block</a:t>
            </a:r>
            <a:r>
              <a:rPr lang="it-IT" dirty="0"/>
              <a:t> Chain </a:t>
            </a:r>
            <a:r>
              <a:rPr lang="it-IT" dirty="0" smtClean="0"/>
              <a:t>e Account </a:t>
            </a:r>
            <a:r>
              <a:rPr lang="it-IT" dirty="0" err="1"/>
              <a:t>Based</a:t>
            </a:r>
            <a:r>
              <a:rPr lang="it-IT" dirty="0"/>
              <a:t> </a:t>
            </a:r>
            <a:r>
              <a:rPr lang="it-IT" dirty="0" err="1" smtClean="0"/>
              <a:t>Ticketing</a:t>
            </a:r>
            <a:r>
              <a:rPr lang="it-IT" dirty="0" smtClean="0"/>
              <a:t>;</a:t>
            </a:r>
          </a:p>
          <a:p>
            <a:pPr marL="538163" indent="-269875" algn="just">
              <a:buFont typeface="Courier New" panose="02070309020205020404" pitchFamily="49" charset="0"/>
              <a:buChar char="o"/>
            </a:pPr>
            <a:r>
              <a:rPr lang="it-IT" dirty="0" smtClean="0"/>
              <a:t>garantire </a:t>
            </a:r>
            <a:r>
              <a:rPr lang="it-IT" dirty="0"/>
              <a:t>alti livelli di </a:t>
            </a:r>
            <a:r>
              <a:rPr lang="it-IT" dirty="0" err="1"/>
              <a:t>customer</a:t>
            </a:r>
            <a:r>
              <a:rPr lang="it-IT" dirty="0"/>
              <a:t> </a:t>
            </a:r>
            <a:r>
              <a:rPr lang="it-IT" dirty="0" err="1"/>
              <a:t>experience</a:t>
            </a:r>
            <a:r>
              <a:rPr lang="it-IT" dirty="0"/>
              <a:t> in termini di velocità, semplicità e sicurezza </a:t>
            </a:r>
            <a:r>
              <a:rPr lang="it-IT" dirty="0" smtClean="0"/>
              <a:t>delle</a:t>
            </a:r>
            <a:r>
              <a:rPr lang="it-IT" dirty="0"/>
              <a:t> </a:t>
            </a:r>
            <a:r>
              <a:rPr lang="it-IT" dirty="0" smtClean="0"/>
              <a:t>operazioni </a:t>
            </a:r>
            <a:r>
              <a:rPr lang="it-IT" dirty="0"/>
              <a:t>di acquisto e </a:t>
            </a:r>
            <a:r>
              <a:rPr lang="it-IT" dirty="0" smtClean="0"/>
              <a:t>validazione;</a:t>
            </a:r>
          </a:p>
          <a:p>
            <a:pPr marL="538163" indent="-269875" algn="just">
              <a:buFont typeface="Courier New" panose="02070309020205020404" pitchFamily="49" charset="0"/>
              <a:buChar char="o"/>
            </a:pPr>
            <a:r>
              <a:rPr lang="it-IT" dirty="0" smtClean="0"/>
              <a:t>ridurre </a:t>
            </a:r>
            <a:r>
              <a:rPr lang="it-IT" dirty="0"/>
              <a:t>al minimo le frodi e gli abusi ai danni degli operatori di trasporto</a:t>
            </a:r>
            <a:r>
              <a:rPr lang="it-IT" dirty="0" smtClean="0"/>
              <a:t>.</a:t>
            </a:r>
          </a:p>
          <a:p>
            <a:pPr marL="285750" indent="-285750" algn="just">
              <a:buFont typeface="Wingdings" panose="05000000000000000000" pitchFamily="2" charset="2"/>
              <a:buChar char="Ø"/>
            </a:pPr>
            <a:r>
              <a:rPr lang="it-IT" b="1" dirty="0"/>
              <a:t>MODULARE</a:t>
            </a:r>
            <a:r>
              <a:rPr lang="it-IT" dirty="0"/>
              <a:t> permette di costruire una soluzione verticale per ciascun Cliente, selezionando (</a:t>
            </a:r>
            <a:r>
              <a:rPr lang="it-IT" dirty="0" smtClean="0"/>
              <a:t>ed eventualmente </a:t>
            </a:r>
            <a:r>
              <a:rPr lang="it-IT" dirty="0"/>
              <a:t>estendendo) l’insieme di servizi che soddisfano le esigenze specifiche.</a:t>
            </a:r>
            <a:endParaRPr lang="it-IT" dirty="0" smtClean="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NUOVE PIATTAFORME DIGITALI DI TICKETING</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179688292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5" y="1496734"/>
            <a:ext cx="11692335" cy="5355312"/>
          </a:xfrm>
          <a:prstGeom prst="rect">
            <a:avLst/>
          </a:prstGeom>
        </p:spPr>
        <p:txBody>
          <a:bodyPr wrap="square">
            <a:spAutoFit/>
          </a:bodyPr>
          <a:lstStyle/>
          <a:p>
            <a:pPr algn="just"/>
            <a:r>
              <a:rPr lang="it-IT" dirty="0"/>
              <a:t>La soluzione deve supportare i processi di vendita di servizi di trasporto e complementari, processi </a:t>
            </a:r>
            <a:r>
              <a:rPr lang="it-IT" dirty="0" smtClean="0"/>
              <a:t>di validazione </a:t>
            </a:r>
            <a:r>
              <a:rPr lang="it-IT" dirty="0"/>
              <a:t>e di controllo dei titoli di viaggio e/o dei diritti di accesso del </a:t>
            </a:r>
            <a:r>
              <a:rPr lang="it-IT" dirty="0" smtClean="0"/>
              <a:t>passeggero. In </a:t>
            </a:r>
            <a:r>
              <a:rPr lang="it-IT" dirty="0"/>
              <a:t>dettaglio:</a:t>
            </a:r>
          </a:p>
          <a:p>
            <a:pPr marL="285750" indent="-285750" algn="just">
              <a:buFont typeface="Wingdings" panose="05000000000000000000" pitchFamily="2" charset="2"/>
              <a:buChar char="Ø"/>
            </a:pPr>
            <a:r>
              <a:rPr lang="it-IT" b="1" dirty="0" smtClean="0"/>
              <a:t>OFFERING </a:t>
            </a:r>
            <a:r>
              <a:rPr lang="it-IT" b="1" dirty="0"/>
              <a:t>MANAGEMENT</a:t>
            </a:r>
            <a:r>
              <a:rPr lang="it-IT" dirty="0"/>
              <a:t>: configurazione dei parametri tariffari e definizione </a:t>
            </a:r>
            <a:r>
              <a:rPr lang="it-IT" dirty="0" smtClean="0"/>
              <a:t>dell’Offerta </a:t>
            </a:r>
            <a:r>
              <a:rPr lang="it-IT" dirty="0" err="1" smtClean="0"/>
              <a:t>Comerciale</a:t>
            </a:r>
            <a:r>
              <a:rPr lang="it-IT" dirty="0" smtClean="0"/>
              <a:t>;</a:t>
            </a:r>
          </a:p>
          <a:p>
            <a:pPr marL="285750" indent="-285750" algn="just">
              <a:buFont typeface="Wingdings" panose="05000000000000000000" pitchFamily="2" charset="2"/>
              <a:buChar char="Ø"/>
            </a:pPr>
            <a:r>
              <a:rPr lang="it-IT" b="1" dirty="0" smtClean="0"/>
              <a:t>DEVICE </a:t>
            </a:r>
            <a:r>
              <a:rPr lang="it-IT" b="1" dirty="0"/>
              <a:t>MANAGEMENT</a:t>
            </a:r>
            <a:r>
              <a:rPr lang="it-IT" dirty="0"/>
              <a:t>: definizione e distribuzione della configurazione di tutti i dispositivi </a:t>
            </a:r>
            <a:r>
              <a:rPr lang="it-IT" dirty="0" smtClean="0"/>
              <a:t>a supporto </a:t>
            </a:r>
            <a:r>
              <a:rPr lang="it-IT" dirty="0"/>
              <a:t>dei canali di vendita, validazione e controllo. Monitoraggio dello stato di </a:t>
            </a:r>
            <a:r>
              <a:rPr lang="it-IT" dirty="0" smtClean="0"/>
              <a:t>funzionamento;</a:t>
            </a:r>
          </a:p>
          <a:p>
            <a:pPr marL="285750" indent="-285750" algn="just">
              <a:buFont typeface="Wingdings" panose="05000000000000000000" pitchFamily="2" charset="2"/>
              <a:buChar char="Ø"/>
            </a:pPr>
            <a:r>
              <a:rPr lang="it-IT" b="1" dirty="0" smtClean="0"/>
              <a:t>MEDIA </a:t>
            </a:r>
            <a:r>
              <a:rPr lang="it-IT" b="1" dirty="0"/>
              <a:t>&amp; TRAVEL DOCUMENT MANAGEMENT</a:t>
            </a:r>
            <a:r>
              <a:rPr lang="it-IT" dirty="0"/>
              <a:t>: gestione del magazzino e degli ordini relativi </a:t>
            </a:r>
            <a:r>
              <a:rPr lang="it-IT" dirty="0" smtClean="0"/>
              <a:t>ai supporti </a:t>
            </a:r>
            <a:r>
              <a:rPr lang="it-IT" dirty="0"/>
              <a:t>sui quali caricare i titoli di viaggio. Gestione del ciclo di vita dei titoli di viaggio e dei </a:t>
            </a:r>
            <a:r>
              <a:rPr lang="it-IT" dirty="0" smtClean="0"/>
              <a:t>supporti, distribuzione </a:t>
            </a:r>
            <a:r>
              <a:rPr lang="it-IT" dirty="0"/>
              <a:t>delle relative </a:t>
            </a:r>
            <a:r>
              <a:rPr lang="it-IT" dirty="0" err="1"/>
              <a:t>black</a:t>
            </a:r>
            <a:r>
              <a:rPr lang="it-IT" dirty="0"/>
              <a:t>/</a:t>
            </a:r>
            <a:r>
              <a:rPr lang="it-IT" dirty="0" err="1"/>
              <a:t>white</a:t>
            </a:r>
            <a:r>
              <a:rPr lang="it-IT" dirty="0"/>
              <a:t>/</a:t>
            </a:r>
            <a:r>
              <a:rPr lang="it-IT" dirty="0" err="1"/>
              <a:t>grey</a:t>
            </a:r>
            <a:r>
              <a:rPr lang="it-IT" dirty="0"/>
              <a:t> </a:t>
            </a:r>
            <a:r>
              <a:rPr lang="it-IT" dirty="0" smtClean="0"/>
              <a:t>list;</a:t>
            </a:r>
          </a:p>
          <a:p>
            <a:pPr marL="285750" indent="-285750" algn="just">
              <a:buFont typeface="Wingdings" panose="05000000000000000000" pitchFamily="2" charset="2"/>
              <a:buChar char="Ø"/>
            </a:pPr>
            <a:r>
              <a:rPr lang="it-IT" b="1" dirty="0" smtClean="0"/>
              <a:t>ACCOUNT </a:t>
            </a:r>
            <a:r>
              <a:rPr lang="it-IT" b="1" dirty="0"/>
              <a:t>BASED TICKETING MANAGEMENT</a:t>
            </a:r>
            <a:r>
              <a:rPr lang="it-IT" dirty="0"/>
              <a:t>: Registrazione dei diritti di trasporto e </a:t>
            </a:r>
            <a:r>
              <a:rPr lang="it-IT" dirty="0" smtClean="0"/>
              <a:t>delle transazioni </a:t>
            </a:r>
            <a:r>
              <a:rPr lang="it-IT" dirty="0"/>
              <a:t>di check-in e </a:t>
            </a:r>
            <a:r>
              <a:rPr lang="it-IT" dirty="0" err="1"/>
              <a:t>check</a:t>
            </a:r>
            <a:r>
              <a:rPr lang="it-IT" dirty="0"/>
              <a:t> out in un account centrale; calcolo a livello di back office della tariffa </a:t>
            </a:r>
            <a:r>
              <a:rPr lang="it-IT" dirty="0" smtClean="0"/>
              <a:t>e miglior </a:t>
            </a:r>
            <a:r>
              <a:rPr lang="it-IT" dirty="0"/>
              <a:t>tariffa da addebitare al </a:t>
            </a:r>
            <a:r>
              <a:rPr lang="it-IT" dirty="0" smtClean="0"/>
              <a:t>passeggero;</a:t>
            </a:r>
          </a:p>
          <a:p>
            <a:pPr marL="285750" indent="-285750" algn="just">
              <a:buFont typeface="Wingdings" panose="05000000000000000000" pitchFamily="2" charset="2"/>
              <a:buChar char="Ø"/>
            </a:pPr>
            <a:r>
              <a:rPr lang="it-IT" b="1" dirty="0" smtClean="0"/>
              <a:t>CLEARING </a:t>
            </a:r>
            <a:r>
              <a:rPr lang="it-IT" b="1" dirty="0"/>
              <a:t>MANAGEMENT</a:t>
            </a:r>
            <a:r>
              <a:rPr lang="it-IT" dirty="0"/>
              <a:t>: definizione delle regole di clearing per la vendita dei servizi integrati </a:t>
            </a:r>
            <a:r>
              <a:rPr lang="it-IT" dirty="0" smtClean="0"/>
              <a:t>e distribuzione </a:t>
            </a:r>
            <a:r>
              <a:rPr lang="it-IT" dirty="0"/>
              <a:t>dei ricavi tra i diversi </a:t>
            </a:r>
            <a:r>
              <a:rPr lang="it-IT" dirty="0" smtClean="0"/>
              <a:t>operatori;</a:t>
            </a:r>
          </a:p>
          <a:p>
            <a:pPr marL="285750" indent="-285750" algn="just">
              <a:buFont typeface="Wingdings" panose="05000000000000000000" pitchFamily="2" charset="2"/>
              <a:buChar char="Ø"/>
            </a:pPr>
            <a:r>
              <a:rPr lang="it-IT" b="1" dirty="0" smtClean="0"/>
              <a:t>ANALYSIS </a:t>
            </a:r>
            <a:r>
              <a:rPr lang="it-IT" b="1" dirty="0"/>
              <a:t>&amp; REPORTING</a:t>
            </a:r>
            <a:r>
              <a:rPr lang="it-IT" dirty="0"/>
              <a:t>: Monitoraggio dei livelli di servizio. Elaborazione report evoluti sui dati </a:t>
            </a:r>
            <a:r>
              <a:rPr lang="it-IT" dirty="0" smtClean="0"/>
              <a:t>del venduto</a:t>
            </a:r>
            <a:r>
              <a:rPr lang="it-IT" dirty="0"/>
              <a:t>, validato, viaggiato, controllato e sul </a:t>
            </a:r>
            <a:r>
              <a:rPr lang="it-IT" dirty="0" smtClean="0"/>
              <a:t>clearing;</a:t>
            </a:r>
          </a:p>
          <a:p>
            <a:pPr marL="285750" indent="-285750" algn="just">
              <a:buFont typeface="Wingdings" panose="05000000000000000000" pitchFamily="2" charset="2"/>
              <a:buChar char="Ø"/>
            </a:pPr>
            <a:r>
              <a:rPr lang="it-IT" b="1" dirty="0" smtClean="0"/>
              <a:t>SALE </a:t>
            </a:r>
            <a:r>
              <a:rPr lang="it-IT" b="1" dirty="0"/>
              <a:t>EXECUTION</a:t>
            </a:r>
            <a:r>
              <a:rPr lang="it-IT" dirty="0"/>
              <a:t>: Gestione delle transazioni di vendita con il passeggero. Gestione del turno e </a:t>
            </a:r>
            <a:r>
              <a:rPr lang="it-IT" dirty="0" smtClean="0"/>
              <a:t>della cassa </a:t>
            </a:r>
            <a:r>
              <a:rPr lang="it-IT" dirty="0"/>
              <a:t>e garanzia dell’allineamento con la </a:t>
            </a:r>
            <a:r>
              <a:rPr lang="it-IT" dirty="0" smtClean="0"/>
              <a:t>rendicontazione;</a:t>
            </a:r>
          </a:p>
          <a:p>
            <a:pPr marL="285750" indent="-285750" algn="just">
              <a:buFont typeface="Wingdings" panose="05000000000000000000" pitchFamily="2" charset="2"/>
              <a:buChar char="Ø"/>
            </a:pPr>
            <a:r>
              <a:rPr lang="it-IT" b="1" dirty="0" smtClean="0"/>
              <a:t>VALIDATION </a:t>
            </a:r>
            <a:r>
              <a:rPr lang="it-IT" b="1" dirty="0"/>
              <a:t>EXECUTION</a:t>
            </a:r>
            <a:r>
              <a:rPr lang="it-IT" dirty="0"/>
              <a:t>: Gestione e Distribuzione delle transazioni di </a:t>
            </a:r>
            <a:r>
              <a:rPr lang="it-IT" dirty="0" err="1"/>
              <a:t>chek</a:t>
            </a:r>
            <a:r>
              <a:rPr lang="it-IT" dirty="0"/>
              <a:t> in – </a:t>
            </a:r>
            <a:r>
              <a:rPr lang="it-IT" dirty="0" err="1"/>
              <a:t>check</a:t>
            </a:r>
            <a:r>
              <a:rPr lang="it-IT" dirty="0"/>
              <a:t> out </a:t>
            </a:r>
            <a:r>
              <a:rPr lang="it-IT" dirty="0" smtClean="0"/>
              <a:t>del passeggero;</a:t>
            </a:r>
          </a:p>
          <a:p>
            <a:pPr marL="285750" indent="-285750" algn="just">
              <a:buFont typeface="Wingdings" panose="05000000000000000000" pitchFamily="2" charset="2"/>
              <a:buChar char="Ø"/>
            </a:pPr>
            <a:r>
              <a:rPr lang="it-IT" b="1" dirty="0" smtClean="0"/>
              <a:t>CONTROL </a:t>
            </a:r>
            <a:r>
              <a:rPr lang="it-IT" b="1" dirty="0"/>
              <a:t>EXECUTION</a:t>
            </a:r>
            <a:r>
              <a:rPr lang="it-IT" dirty="0"/>
              <a:t>: Gestione delle transazioni di controllo, validità del titolo di viaggio o diritti </a:t>
            </a:r>
            <a:r>
              <a:rPr lang="it-IT" dirty="0" smtClean="0"/>
              <a:t>di accesso </a:t>
            </a:r>
            <a:r>
              <a:rPr lang="it-IT" dirty="0"/>
              <a:t>del passeggero e applicazione multe.</a:t>
            </a:r>
            <a:endParaRPr lang="it-IT" dirty="0" smtClean="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NUOVE PIATTAFORME DIGITALI DI TICKETING</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409275165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5" y="1496734"/>
            <a:ext cx="11692335" cy="5078313"/>
          </a:xfrm>
          <a:prstGeom prst="rect">
            <a:avLst/>
          </a:prstGeom>
        </p:spPr>
        <p:txBody>
          <a:bodyPr wrap="square">
            <a:spAutoFit/>
          </a:bodyPr>
          <a:lstStyle/>
          <a:p>
            <a:pPr algn="just"/>
            <a:r>
              <a:rPr lang="it-IT" dirty="0"/>
              <a:t>Le principali limitazioni riguardano</a:t>
            </a:r>
            <a:r>
              <a:rPr lang="it-IT" dirty="0" smtClean="0"/>
              <a:t>:</a:t>
            </a:r>
          </a:p>
          <a:p>
            <a:pPr algn="just"/>
            <a:endParaRPr lang="it-IT" dirty="0"/>
          </a:p>
          <a:p>
            <a:pPr marL="285750" indent="-285750" algn="just">
              <a:buFont typeface="Wingdings" panose="05000000000000000000" pitchFamily="2" charset="2"/>
              <a:buChar char="Ø"/>
            </a:pPr>
            <a:r>
              <a:rPr lang="it-IT" dirty="0" smtClean="0"/>
              <a:t>la </a:t>
            </a:r>
            <a:r>
              <a:rPr lang="it-IT" dirty="0"/>
              <a:t>difficoltà nel realizzare ogni </a:t>
            </a:r>
            <a:r>
              <a:rPr lang="it-IT" dirty="0" err="1"/>
              <a:t>step</a:t>
            </a:r>
            <a:r>
              <a:rPr lang="it-IT" dirty="0"/>
              <a:t> di interoperabilità con sistemi di altri Vettori/Bacini, perché:</a:t>
            </a:r>
          </a:p>
          <a:p>
            <a:pPr marL="712788" indent="-349250" algn="just">
              <a:buFont typeface="Courier New" panose="02070309020205020404" pitchFamily="49" charset="0"/>
              <a:buChar char="o"/>
            </a:pPr>
            <a:r>
              <a:rPr lang="it-IT" dirty="0" smtClean="0"/>
              <a:t>il </a:t>
            </a:r>
            <a:r>
              <a:rPr lang="it-IT" dirty="0"/>
              <a:t>sistema terzo utilizza altre tipologie di carte </a:t>
            </a:r>
            <a:r>
              <a:rPr lang="it-IT" dirty="0" err="1"/>
              <a:t>contactless</a:t>
            </a:r>
            <a:r>
              <a:rPr lang="it-IT" dirty="0"/>
              <a:t>/data card model (salvo DCM </a:t>
            </a:r>
            <a:r>
              <a:rPr lang="it-IT" dirty="0" smtClean="0"/>
              <a:t>definiti dalla Regione);</a:t>
            </a:r>
            <a:endParaRPr lang="it-IT" dirty="0"/>
          </a:p>
          <a:p>
            <a:pPr marL="712788" indent="-349250" algn="just">
              <a:buFont typeface="Courier New" panose="02070309020205020404" pitchFamily="49" charset="0"/>
              <a:buChar char="o"/>
            </a:pPr>
            <a:r>
              <a:rPr lang="it-IT" dirty="0" smtClean="0"/>
              <a:t>l’adozione </a:t>
            </a:r>
            <a:r>
              <a:rPr lang="it-IT" dirty="0"/>
              <a:t>di SAM (fisiche o remote) incrementa la sicurezza di un sistema card </a:t>
            </a:r>
            <a:r>
              <a:rPr lang="it-IT" dirty="0" err="1"/>
              <a:t>centric</a:t>
            </a:r>
            <a:r>
              <a:rPr lang="it-IT" dirty="0"/>
              <a:t>, </a:t>
            </a:r>
            <a:r>
              <a:rPr lang="it-IT" dirty="0" smtClean="0"/>
              <a:t>ma ne </a:t>
            </a:r>
            <a:r>
              <a:rPr lang="it-IT" dirty="0"/>
              <a:t>complica la </a:t>
            </a:r>
            <a:r>
              <a:rPr lang="it-IT" dirty="0" smtClean="0"/>
              <a:t>gestione;</a:t>
            </a:r>
          </a:p>
          <a:p>
            <a:pPr marL="712788" indent="-349250" algn="just">
              <a:buFont typeface="Courier New" panose="02070309020205020404" pitchFamily="49" charset="0"/>
              <a:buChar char="o"/>
            </a:pPr>
            <a:r>
              <a:rPr lang="it-IT" dirty="0" smtClean="0"/>
              <a:t>occorre </a:t>
            </a:r>
            <a:r>
              <a:rPr lang="it-IT" dirty="0"/>
              <a:t>definire una semantica comune dei dati topologici (linee, fermate, ecc</a:t>
            </a:r>
            <a:r>
              <a:rPr lang="it-IT" dirty="0" smtClean="0"/>
              <a:t>.);</a:t>
            </a:r>
          </a:p>
          <a:p>
            <a:pPr marL="712788" indent="-349250" algn="just">
              <a:buFont typeface="Courier New" panose="02070309020205020404" pitchFamily="49" charset="0"/>
              <a:buChar char="o"/>
            </a:pPr>
            <a:r>
              <a:rPr lang="it-IT" dirty="0" smtClean="0"/>
              <a:t>occorre </a:t>
            </a:r>
            <a:r>
              <a:rPr lang="it-IT" dirty="0"/>
              <a:t>definire una semantica dei dati tariffari relativi ai titoli </a:t>
            </a:r>
            <a:r>
              <a:rPr lang="it-IT" dirty="0" smtClean="0"/>
              <a:t>interoperabili;</a:t>
            </a:r>
          </a:p>
          <a:p>
            <a:pPr marL="712788" indent="-349250" algn="just">
              <a:buFont typeface="Courier New" panose="02070309020205020404" pitchFamily="49" charset="0"/>
              <a:buChar char="o"/>
            </a:pPr>
            <a:r>
              <a:rPr lang="it-IT" dirty="0" smtClean="0"/>
              <a:t>occorre </a:t>
            </a:r>
            <a:r>
              <a:rPr lang="it-IT" dirty="0"/>
              <a:t>definire dei flussi che permettono il governo di tali dati;</a:t>
            </a:r>
          </a:p>
          <a:p>
            <a:pPr marL="285750" indent="-285750" algn="just">
              <a:buFont typeface="Wingdings" panose="05000000000000000000" pitchFamily="2" charset="2"/>
              <a:buChar char="Ø"/>
            </a:pPr>
            <a:r>
              <a:rPr lang="it-IT" dirty="0" smtClean="0"/>
              <a:t>la </a:t>
            </a:r>
            <a:r>
              <a:rPr lang="it-IT" dirty="0"/>
              <a:t>necessità di sviluppare software applicativo complesso su ogni singolo dispositivo (</a:t>
            </a:r>
            <a:r>
              <a:rPr lang="it-IT" dirty="0" err="1"/>
              <a:t>validatori</a:t>
            </a:r>
            <a:r>
              <a:rPr lang="it-IT" dirty="0"/>
              <a:t>, </a:t>
            </a:r>
            <a:r>
              <a:rPr lang="it-IT" dirty="0" err="1"/>
              <a:t>ecc</a:t>
            </a:r>
            <a:r>
              <a:rPr lang="it-IT" dirty="0" smtClean="0"/>
              <a:t>), di </a:t>
            </a:r>
            <a:r>
              <a:rPr lang="it-IT" dirty="0"/>
              <a:t>effettuare il </a:t>
            </a:r>
            <a:r>
              <a:rPr lang="it-IT" dirty="0" err="1"/>
              <a:t>porting</a:t>
            </a:r>
            <a:r>
              <a:rPr lang="it-IT" dirty="0"/>
              <a:t> ad ogni cambio di hardware, di implementare personalizzazioni </a:t>
            </a:r>
            <a:r>
              <a:rPr lang="it-IT" dirty="0" smtClean="0"/>
              <a:t>significative per </a:t>
            </a:r>
            <a:r>
              <a:rPr lang="it-IT" dirty="0"/>
              <a:t>ogni nuova </a:t>
            </a:r>
            <a:r>
              <a:rPr lang="it-IT" dirty="0" err="1"/>
              <a:t>smart</a:t>
            </a:r>
            <a:r>
              <a:rPr lang="it-IT" dirty="0"/>
              <a:t> card da gestire (propria o di bacini limitrofi</a:t>
            </a:r>
            <a:r>
              <a:rPr lang="it-IT" dirty="0" smtClean="0"/>
              <a:t>);</a:t>
            </a:r>
          </a:p>
          <a:p>
            <a:pPr marL="285750" indent="-285750" algn="just">
              <a:buFont typeface="Wingdings" panose="05000000000000000000" pitchFamily="2" charset="2"/>
              <a:buChar char="Ø"/>
            </a:pPr>
            <a:r>
              <a:rPr lang="it-IT" dirty="0" smtClean="0"/>
              <a:t>l’adozione </a:t>
            </a:r>
            <a:r>
              <a:rPr lang="it-IT" dirty="0"/>
              <a:t>di logiche tariffe nuove ed evolute (promozioni, voucher, schemi di fidelizzazione, </a:t>
            </a:r>
            <a:r>
              <a:rPr lang="it-IT" dirty="0" err="1" smtClean="0"/>
              <a:t>ecc</a:t>
            </a:r>
            <a:r>
              <a:rPr lang="it-IT" dirty="0" smtClean="0"/>
              <a:t>) spesso </a:t>
            </a:r>
            <a:r>
              <a:rPr lang="it-IT" dirty="0"/>
              <a:t>richiede modifiche al software applicativo degli apparati; se questa richiede un cambio del </a:t>
            </a:r>
            <a:r>
              <a:rPr lang="it-IT" dirty="0" smtClean="0"/>
              <a:t>card data </a:t>
            </a:r>
            <a:r>
              <a:rPr lang="it-IT" dirty="0"/>
              <a:t>model l’impatto dell’intervento di manutenzione evolutiva è molto </a:t>
            </a:r>
            <a:r>
              <a:rPr lang="it-IT" dirty="0" smtClean="0"/>
              <a:t>rilevante;</a:t>
            </a:r>
          </a:p>
          <a:p>
            <a:pPr marL="285750" indent="-285750" algn="just">
              <a:buFont typeface="Wingdings" panose="05000000000000000000" pitchFamily="2" charset="2"/>
              <a:buChar char="Ø"/>
            </a:pPr>
            <a:r>
              <a:rPr lang="it-IT" dirty="0" smtClean="0"/>
              <a:t>più </a:t>
            </a:r>
            <a:r>
              <a:rPr lang="it-IT" dirty="0"/>
              <a:t>in generale queste piattaforme sono pensate sulla base delle esigenze del Vettore, non </a:t>
            </a:r>
            <a:r>
              <a:rPr lang="it-IT" dirty="0" smtClean="0"/>
              <a:t>dell’utente. Spesso </a:t>
            </a:r>
            <a:r>
              <a:rPr lang="it-IT" dirty="0"/>
              <a:t>le informazioni sono frammentate: ogni Vettore ha proprie applicazioni, con uno scarso </a:t>
            </a:r>
            <a:r>
              <a:rPr lang="it-IT" dirty="0" smtClean="0"/>
              <a:t>livello di </a:t>
            </a:r>
            <a:r>
              <a:rPr lang="it-IT" dirty="0"/>
              <a:t>integrazione, e l’utente ha difficoltà nel reperire informazioni e nell’utilizzare strumenti di </a:t>
            </a:r>
            <a:r>
              <a:rPr lang="it-IT" dirty="0" smtClean="0"/>
              <a:t>fruizione del </a:t>
            </a:r>
            <a:r>
              <a:rPr lang="it-IT" dirty="0"/>
              <a:t>servizio eterogenei (ricerca orari, anticipi/ritardi, acquisto biglietti, gestione pagamenti, </a:t>
            </a:r>
            <a:r>
              <a:rPr lang="it-IT" dirty="0" err="1"/>
              <a:t>ecc</a:t>
            </a:r>
            <a:r>
              <a:rPr lang="it-IT" dirty="0" smtClean="0"/>
              <a:t>).</a:t>
            </a:r>
            <a:endParaRPr lang="it-IT" dirty="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LIMITI DELLE PIATTAFORME TRADIZIONALI DI BIGLIETTAZIONE ELETTRONICA</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81167129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5" y="1496734"/>
            <a:ext cx="11692335" cy="5355312"/>
          </a:xfrm>
          <a:prstGeom prst="rect">
            <a:avLst/>
          </a:prstGeom>
        </p:spPr>
        <p:txBody>
          <a:bodyPr wrap="square">
            <a:spAutoFit/>
          </a:bodyPr>
          <a:lstStyle/>
          <a:p>
            <a:pPr algn="just"/>
            <a:r>
              <a:rPr lang="it-IT" dirty="0"/>
              <a:t>Le piattaforme digitali innovative rimuovono i vincoli dei sistemi </a:t>
            </a:r>
            <a:r>
              <a:rPr lang="it-IT" dirty="0" smtClean="0"/>
              <a:t>card-centrici </a:t>
            </a:r>
            <a:r>
              <a:rPr lang="it-IT" dirty="0"/>
              <a:t>agendo su più </a:t>
            </a:r>
            <a:r>
              <a:rPr lang="it-IT" dirty="0" smtClean="0"/>
              <a:t>fronti:</a:t>
            </a:r>
          </a:p>
          <a:p>
            <a:pPr marL="285750" indent="-285750" algn="just">
              <a:buFont typeface="Wingdings" panose="05000000000000000000" pitchFamily="2" charset="2"/>
              <a:buChar char="Ø"/>
            </a:pPr>
            <a:r>
              <a:rPr lang="it-IT" dirty="0" smtClean="0"/>
              <a:t>Mobile </a:t>
            </a:r>
            <a:r>
              <a:rPr lang="it-IT" dirty="0" err="1" smtClean="0"/>
              <a:t>ticketing</a:t>
            </a:r>
            <a:r>
              <a:rPr lang="it-IT" dirty="0" smtClean="0"/>
              <a:t>;</a:t>
            </a:r>
            <a:endParaRPr lang="it-IT" dirty="0"/>
          </a:p>
          <a:p>
            <a:pPr marL="285750" indent="-285750" algn="just">
              <a:buFont typeface="Wingdings" panose="05000000000000000000" pitchFamily="2" charset="2"/>
              <a:buChar char="Ø"/>
            </a:pPr>
            <a:r>
              <a:rPr lang="it-IT" dirty="0" smtClean="0"/>
              <a:t>Spostare </a:t>
            </a:r>
            <a:r>
              <a:rPr lang="it-IT" dirty="0"/>
              <a:t>la complessità dal supporto al centro – è l’essenza </a:t>
            </a:r>
            <a:r>
              <a:rPr lang="it-IT" dirty="0" smtClean="0"/>
              <a:t>dell’account-</a:t>
            </a:r>
            <a:r>
              <a:rPr lang="it-IT" dirty="0" err="1" smtClean="0"/>
              <a:t>based</a:t>
            </a:r>
            <a:r>
              <a:rPr lang="it-IT" dirty="0"/>
              <a:t>, nel quale il </a:t>
            </a:r>
            <a:r>
              <a:rPr lang="it-IT" dirty="0" smtClean="0"/>
              <a:t>supporto in </a:t>
            </a:r>
            <a:r>
              <a:rPr lang="it-IT" dirty="0"/>
              <a:t>mano all’utente non contiene alcun titolo di viaggio, ma funge solo da identificativo dell’utente </a:t>
            </a:r>
            <a:r>
              <a:rPr lang="it-IT" dirty="0" smtClean="0"/>
              <a:t>/ contratto;</a:t>
            </a:r>
          </a:p>
          <a:p>
            <a:pPr marL="285750" indent="-285750" algn="just">
              <a:buFont typeface="Wingdings" panose="05000000000000000000" pitchFamily="2" charset="2"/>
              <a:buChar char="Ø"/>
            </a:pPr>
            <a:r>
              <a:rPr lang="it-IT" dirty="0" smtClean="0"/>
              <a:t>architettura </a:t>
            </a:r>
            <a:r>
              <a:rPr lang="it-IT" dirty="0"/>
              <a:t>a servizi </a:t>
            </a:r>
            <a:r>
              <a:rPr lang="it-IT" dirty="0" err="1"/>
              <a:t>MaaS</a:t>
            </a:r>
            <a:r>
              <a:rPr lang="it-IT" dirty="0"/>
              <a:t> – si tratta di un nuovo modo di intendere la mobilità, intesa </a:t>
            </a:r>
            <a:r>
              <a:rPr lang="it-IT" dirty="0" smtClean="0"/>
              <a:t>come aggregazione </a:t>
            </a:r>
            <a:r>
              <a:rPr lang="it-IT" dirty="0"/>
              <a:t>di una serie di servizi di promozione dell’offerta, vendita, </a:t>
            </a:r>
            <a:r>
              <a:rPr lang="it-IT" dirty="0" err="1"/>
              <a:t>infomobilità</a:t>
            </a:r>
            <a:r>
              <a:rPr lang="it-IT" dirty="0"/>
              <a:t> e back office, </a:t>
            </a:r>
            <a:r>
              <a:rPr lang="it-IT" dirty="0" smtClean="0"/>
              <a:t>in un </a:t>
            </a:r>
            <a:r>
              <a:rPr lang="it-IT" dirty="0"/>
              <a:t>ambito interoperabile.</a:t>
            </a:r>
          </a:p>
          <a:p>
            <a:pPr algn="just"/>
            <a:endParaRPr lang="it-IT" dirty="0" smtClean="0"/>
          </a:p>
          <a:p>
            <a:pPr algn="just"/>
            <a:r>
              <a:rPr lang="it-IT" dirty="0" smtClean="0"/>
              <a:t>Questa </a:t>
            </a:r>
            <a:r>
              <a:rPr lang="it-IT" dirty="0"/>
              <a:t>nuova generazione di piattaforme digitali presenta degli aspetti comuni:</a:t>
            </a:r>
          </a:p>
          <a:p>
            <a:pPr marL="285750" indent="-285750" algn="just">
              <a:buFont typeface="Wingdings" panose="05000000000000000000" pitchFamily="2" charset="2"/>
              <a:buChar char="Ø"/>
            </a:pPr>
            <a:r>
              <a:rPr lang="it-IT" dirty="0" smtClean="0"/>
              <a:t>tutti </a:t>
            </a:r>
            <a:r>
              <a:rPr lang="it-IT" dirty="0"/>
              <a:t>vanno verso una dematerializzazione del titolo, dal momento che la sua presenza “fisica” </a:t>
            </a:r>
            <a:r>
              <a:rPr lang="it-IT" dirty="0" smtClean="0"/>
              <a:t>sul supporto </a:t>
            </a:r>
            <a:r>
              <a:rPr lang="it-IT" dirty="0"/>
              <a:t>comporta notevoli costi di distribuzione e funge da ostacolo </a:t>
            </a:r>
            <a:r>
              <a:rPr lang="it-IT" dirty="0" smtClean="0"/>
              <a:t>all’interoperabilità;</a:t>
            </a:r>
            <a:endParaRPr lang="it-IT" dirty="0"/>
          </a:p>
          <a:p>
            <a:pPr marL="285750" indent="-285750" algn="just">
              <a:buFont typeface="Wingdings" panose="05000000000000000000" pitchFamily="2" charset="2"/>
              <a:buChar char="Ø"/>
            </a:pPr>
            <a:r>
              <a:rPr lang="it-IT" dirty="0" smtClean="0"/>
              <a:t>la </a:t>
            </a:r>
            <a:r>
              <a:rPr lang="it-IT" dirty="0"/>
              <a:t>classica distinzione architetturale fra sottosistema centrale, di emissione, di validazione, </a:t>
            </a:r>
            <a:r>
              <a:rPr lang="it-IT" dirty="0" smtClean="0"/>
              <a:t>di controllo </a:t>
            </a:r>
            <a:r>
              <a:rPr lang="it-IT" dirty="0"/>
              <a:t>e di </a:t>
            </a:r>
            <a:r>
              <a:rPr lang="it-IT" dirty="0" err="1"/>
              <a:t>infomobilità</a:t>
            </a:r>
            <a:r>
              <a:rPr lang="it-IT" dirty="0"/>
              <a:t> sta diventando più </a:t>
            </a:r>
            <a:r>
              <a:rPr lang="it-IT" dirty="0" smtClean="0"/>
              <a:t>indefinito;</a:t>
            </a:r>
            <a:endParaRPr lang="it-IT" dirty="0"/>
          </a:p>
          <a:p>
            <a:pPr marL="285750" indent="-285750" algn="just">
              <a:buFont typeface="Wingdings" panose="05000000000000000000" pitchFamily="2" charset="2"/>
              <a:buChar char="Ø"/>
            </a:pPr>
            <a:r>
              <a:rPr lang="it-IT" dirty="0" smtClean="0"/>
              <a:t>tutti </a:t>
            </a:r>
            <a:r>
              <a:rPr lang="it-IT" dirty="0"/>
              <a:t>vanno da una architettura prevalentemente disconnessa (tipica dei sistemi card </a:t>
            </a:r>
            <a:r>
              <a:rPr lang="it-IT" dirty="0" err="1"/>
              <a:t>centric</a:t>
            </a:r>
            <a:r>
              <a:rPr lang="it-IT" dirty="0"/>
              <a:t>) ad </a:t>
            </a:r>
            <a:r>
              <a:rPr lang="it-IT" dirty="0" smtClean="0"/>
              <a:t>un sistema </a:t>
            </a:r>
            <a:r>
              <a:rPr lang="it-IT" dirty="0"/>
              <a:t>prevalentemente on line. La massima interoperabilità e sicurezza si raggiunge on l’on </a:t>
            </a:r>
            <a:r>
              <a:rPr lang="it-IT" dirty="0" smtClean="0"/>
              <a:t>line, ma </a:t>
            </a:r>
            <a:r>
              <a:rPr lang="it-IT" dirty="0"/>
              <a:t>occorre fare i conti con le attuali performance della connettività mobile. Pertanto in attesa </a:t>
            </a:r>
            <a:r>
              <a:rPr lang="it-IT" dirty="0" smtClean="0"/>
              <a:t>della disponibilità </a:t>
            </a:r>
            <a:r>
              <a:rPr lang="it-IT" dirty="0"/>
              <a:t>delle reti di nuova generazione (5G) è possibile implementare:</a:t>
            </a:r>
          </a:p>
          <a:p>
            <a:pPr marL="712788" indent="-349250" algn="just">
              <a:buFont typeface="Courier New" panose="02070309020205020404" pitchFamily="49" charset="0"/>
              <a:buChar char="o"/>
            </a:pPr>
            <a:r>
              <a:rPr lang="it-IT" dirty="0" smtClean="0"/>
              <a:t>soluzioni </a:t>
            </a:r>
            <a:r>
              <a:rPr lang="it-IT" dirty="0"/>
              <a:t>miste (es. l’on line riguarda solo alcune funzionalità, tipicamente l’emissione</a:t>
            </a:r>
            <a:r>
              <a:rPr lang="it-IT" dirty="0" smtClean="0"/>
              <a:t>);</a:t>
            </a:r>
            <a:endParaRPr lang="it-IT" dirty="0"/>
          </a:p>
          <a:p>
            <a:pPr marL="712788" indent="-349250" algn="just">
              <a:buFont typeface="Courier New" panose="02070309020205020404" pitchFamily="49" charset="0"/>
              <a:buChar char="o"/>
            </a:pPr>
            <a:r>
              <a:rPr lang="it-IT" dirty="0" smtClean="0"/>
              <a:t>funzionalità </a:t>
            </a:r>
            <a:r>
              <a:rPr lang="it-IT" dirty="0" err="1"/>
              <a:t>near</a:t>
            </a:r>
            <a:r>
              <a:rPr lang="it-IT" dirty="0"/>
              <a:t> on line, cioè funzionalità che hanno luogo localmente, con </a:t>
            </a:r>
            <a:r>
              <a:rPr lang="it-IT" dirty="0" smtClean="0"/>
              <a:t>un riallineamento </a:t>
            </a:r>
            <a:r>
              <a:rPr lang="it-IT" dirty="0"/>
              <a:t>della centrale entro pochi secondi.</a:t>
            </a:r>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VANTAGGI DELLE NUOVE PIATTAFORME DIGITALI</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344560600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5" y="1496734"/>
            <a:ext cx="11692335" cy="5078313"/>
          </a:xfrm>
          <a:prstGeom prst="rect">
            <a:avLst/>
          </a:prstGeom>
        </p:spPr>
        <p:txBody>
          <a:bodyPr wrap="square">
            <a:spAutoFit/>
          </a:bodyPr>
          <a:lstStyle/>
          <a:p>
            <a:pPr algn="just"/>
            <a:r>
              <a:rPr lang="it-IT" dirty="0"/>
              <a:t>Il sistema supporta l’utente durante tutto il processo</a:t>
            </a:r>
            <a:r>
              <a:rPr lang="it-IT" dirty="0" smtClean="0"/>
              <a:t>:</a:t>
            </a:r>
          </a:p>
          <a:p>
            <a:pPr marL="285750" indent="-285750" algn="just">
              <a:buFont typeface="Wingdings" panose="05000000000000000000" pitchFamily="2" charset="2"/>
              <a:buChar char="Ø"/>
            </a:pPr>
            <a:r>
              <a:rPr lang="it-IT" dirty="0" smtClean="0"/>
              <a:t>pianificazione </a:t>
            </a:r>
            <a:r>
              <a:rPr lang="it-IT" dirty="0"/>
              <a:t>del viaggio tramite la ricerca orari e/o il </a:t>
            </a:r>
            <a:r>
              <a:rPr lang="it-IT" dirty="0" err="1"/>
              <a:t>travel</a:t>
            </a:r>
            <a:r>
              <a:rPr lang="it-IT" dirty="0"/>
              <a:t> planning </a:t>
            </a:r>
            <a:r>
              <a:rPr lang="it-IT" dirty="0" err="1"/>
              <a:t>multivettore</a:t>
            </a:r>
            <a:r>
              <a:rPr lang="it-IT" dirty="0"/>
              <a:t> e </a:t>
            </a:r>
            <a:r>
              <a:rPr lang="it-IT" dirty="0" smtClean="0"/>
              <a:t>multimodale;</a:t>
            </a:r>
          </a:p>
          <a:p>
            <a:pPr marL="285750" indent="-285750" algn="just">
              <a:buFont typeface="Wingdings" panose="05000000000000000000" pitchFamily="2" charset="2"/>
              <a:buChar char="Ø"/>
            </a:pPr>
            <a:r>
              <a:rPr lang="it-IT" dirty="0" smtClean="0"/>
              <a:t>acquisto </a:t>
            </a:r>
            <a:r>
              <a:rPr lang="it-IT" dirty="0"/>
              <a:t>di un biglietto a percorso (cioè a partire da una partenza/destinazione) o a prezzo </a:t>
            </a:r>
            <a:r>
              <a:rPr lang="it-IT" dirty="0" smtClean="0"/>
              <a:t>fisso;</a:t>
            </a:r>
          </a:p>
          <a:p>
            <a:pPr marL="285750" indent="-285750" algn="just">
              <a:buFont typeface="Wingdings" panose="05000000000000000000" pitchFamily="2" charset="2"/>
              <a:buChar char="Ø"/>
            </a:pPr>
            <a:r>
              <a:rPr lang="it-IT" dirty="0" smtClean="0"/>
              <a:t>acquisto </a:t>
            </a:r>
            <a:r>
              <a:rPr lang="it-IT" dirty="0"/>
              <a:t>di un abbonamento </a:t>
            </a:r>
            <a:r>
              <a:rPr lang="it-IT" dirty="0" smtClean="0"/>
              <a:t>personale;</a:t>
            </a:r>
          </a:p>
          <a:p>
            <a:pPr marL="285750" indent="-285750" algn="just">
              <a:buFont typeface="Wingdings" panose="05000000000000000000" pitchFamily="2" charset="2"/>
              <a:buChar char="Ø"/>
            </a:pPr>
            <a:r>
              <a:rPr lang="it-IT" dirty="0" smtClean="0"/>
              <a:t>gestione </a:t>
            </a:r>
            <a:r>
              <a:rPr lang="it-IT" dirty="0"/>
              <a:t>del </a:t>
            </a:r>
            <a:r>
              <a:rPr lang="it-IT" dirty="0" smtClean="0"/>
              <a:t>pagamento;</a:t>
            </a:r>
          </a:p>
          <a:p>
            <a:pPr marL="285750" indent="-285750" algn="just">
              <a:buFont typeface="Wingdings" panose="05000000000000000000" pitchFamily="2" charset="2"/>
              <a:buChar char="Ø"/>
            </a:pPr>
            <a:r>
              <a:rPr lang="it-IT" dirty="0" smtClean="0"/>
              <a:t>visualizzazione </a:t>
            </a:r>
            <a:r>
              <a:rPr lang="it-IT" dirty="0"/>
              <a:t>degli anticipi/ritardi del mezzo prescelto in tempo </a:t>
            </a:r>
            <a:r>
              <a:rPr lang="it-IT" dirty="0" smtClean="0"/>
              <a:t>reale;</a:t>
            </a:r>
          </a:p>
          <a:p>
            <a:pPr marL="285750" indent="-285750" algn="just">
              <a:buFont typeface="Wingdings" panose="05000000000000000000" pitchFamily="2" charset="2"/>
              <a:buChar char="Ø"/>
            </a:pPr>
            <a:r>
              <a:rPr lang="it-IT" dirty="0" smtClean="0"/>
              <a:t>materializzazione </a:t>
            </a:r>
            <a:r>
              <a:rPr lang="it-IT" dirty="0"/>
              <a:t>in sicurezza del mobile ticket da </a:t>
            </a:r>
            <a:r>
              <a:rPr lang="it-IT" dirty="0" err="1" smtClean="0"/>
              <a:t>App</a:t>
            </a:r>
            <a:r>
              <a:rPr lang="it-IT" dirty="0" smtClean="0"/>
              <a:t>;</a:t>
            </a:r>
          </a:p>
          <a:p>
            <a:pPr marL="285750" indent="-285750" algn="just">
              <a:buFont typeface="Wingdings" panose="05000000000000000000" pitchFamily="2" charset="2"/>
              <a:buChar char="Ø"/>
            </a:pPr>
            <a:r>
              <a:rPr lang="it-IT" dirty="0" smtClean="0"/>
              <a:t>attivazione </a:t>
            </a:r>
            <a:r>
              <a:rPr lang="it-IT" dirty="0"/>
              <a:t>/ validazione dello </a:t>
            </a:r>
            <a:r>
              <a:rPr lang="it-IT" dirty="0" smtClean="0"/>
              <a:t>stesso;</a:t>
            </a:r>
          </a:p>
          <a:p>
            <a:pPr marL="285750" indent="-285750" algn="just">
              <a:buFont typeface="Wingdings" panose="05000000000000000000" pitchFamily="2" charset="2"/>
              <a:buChar char="Ø"/>
            </a:pPr>
            <a:r>
              <a:rPr lang="it-IT" dirty="0" smtClean="0"/>
              <a:t>visualizzazione </a:t>
            </a:r>
            <a:r>
              <a:rPr lang="it-IT" dirty="0"/>
              <a:t>della transazione nello storico delle operazioni effettuate</a:t>
            </a:r>
            <a:r>
              <a:rPr lang="it-IT" dirty="0" smtClean="0"/>
              <a:t>.</a:t>
            </a:r>
          </a:p>
          <a:p>
            <a:pPr marL="285750" indent="-285750" algn="just">
              <a:buFont typeface="Wingdings" panose="05000000000000000000" pitchFamily="2" charset="2"/>
              <a:buChar char="Ø"/>
            </a:pPr>
            <a:endParaRPr lang="it-IT" dirty="0"/>
          </a:p>
          <a:p>
            <a:pPr algn="just"/>
            <a:r>
              <a:rPr lang="it-IT" dirty="0"/>
              <a:t>La materializzazione del titolo può avvenire in varie modalità:</a:t>
            </a:r>
          </a:p>
          <a:p>
            <a:pPr marL="285750" indent="-285750" algn="just">
              <a:buFont typeface="Wingdings" panose="05000000000000000000" pitchFamily="2" charset="2"/>
              <a:buChar char="Ø"/>
            </a:pPr>
            <a:r>
              <a:rPr lang="it-IT" dirty="0" smtClean="0"/>
              <a:t>in </a:t>
            </a:r>
            <a:r>
              <a:rPr lang="it-IT" dirty="0"/>
              <a:t>forma di mobile ticket all’interno della </a:t>
            </a:r>
            <a:r>
              <a:rPr lang="it-IT" dirty="0" err="1"/>
              <a:t>App</a:t>
            </a:r>
            <a:r>
              <a:rPr lang="it-IT" dirty="0"/>
              <a:t>, grazie ad una libreria collocata al suo interno; il </a:t>
            </a:r>
            <a:r>
              <a:rPr lang="it-IT" dirty="0" smtClean="0"/>
              <a:t>mobile ticket </a:t>
            </a:r>
            <a:r>
              <a:rPr lang="it-IT" dirty="0"/>
              <a:t>contiene un </a:t>
            </a:r>
            <a:r>
              <a:rPr lang="it-IT" dirty="0" err="1"/>
              <a:t>QRcode</a:t>
            </a:r>
            <a:r>
              <a:rPr lang="it-IT" dirty="0"/>
              <a:t> aggiornato automaticamente dal sistema; in caso di controllo il </a:t>
            </a:r>
            <a:r>
              <a:rPr lang="it-IT" dirty="0" smtClean="0"/>
              <a:t>palmare verificatore </a:t>
            </a:r>
            <a:r>
              <a:rPr lang="it-IT" dirty="0"/>
              <a:t>legge il codice a barre e lo </a:t>
            </a:r>
            <a:r>
              <a:rPr lang="it-IT" dirty="0" smtClean="0"/>
              <a:t>verifica.</a:t>
            </a:r>
          </a:p>
          <a:p>
            <a:pPr marL="285750" indent="-285750" algn="just">
              <a:buFont typeface="Wingdings" panose="05000000000000000000" pitchFamily="2" charset="2"/>
              <a:buChar char="Ø"/>
            </a:pPr>
            <a:r>
              <a:rPr lang="it-IT" dirty="0" smtClean="0"/>
              <a:t>NFC</a:t>
            </a:r>
            <a:r>
              <a:rPr lang="it-IT" dirty="0"/>
              <a:t>, tramite Host Card </a:t>
            </a:r>
            <a:r>
              <a:rPr lang="it-IT" dirty="0" err="1"/>
              <a:t>Emulation</a:t>
            </a:r>
            <a:r>
              <a:rPr lang="it-IT" dirty="0"/>
              <a:t> – lo </a:t>
            </a:r>
            <a:r>
              <a:rPr lang="it-IT" dirty="0" err="1"/>
              <a:t>smart</a:t>
            </a:r>
            <a:r>
              <a:rPr lang="it-IT" dirty="0"/>
              <a:t> </a:t>
            </a:r>
            <a:r>
              <a:rPr lang="it-IT" dirty="0" err="1"/>
              <a:t>phone</a:t>
            </a:r>
            <a:r>
              <a:rPr lang="it-IT" dirty="0"/>
              <a:t> emula una </a:t>
            </a:r>
            <a:r>
              <a:rPr lang="it-IT" dirty="0" err="1"/>
              <a:t>smart</a:t>
            </a:r>
            <a:r>
              <a:rPr lang="it-IT" dirty="0"/>
              <a:t> card </a:t>
            </a:r>
            <a:r>
              <a:rPr lang="it-IT" dirty="0" err="1"/>
              <a:t>contactless</a:t>
            </a:r>
            <a:r>
              <a:rPr lang="it-IT" dirty="0"/>
              <a:t> (il </a:t>
            </a:r>
            <a:r>
              <a:rPr lang="it-IT" dirty="0" err="1" smtClean="0"/>
              <a:t>validatore</a:t>
            </a:r>
            <a:r>
              <a:rPr lang="it-IT" dirty="0"/>
              <a:t> </a:t>
            </a:r>
            <a:r>
              <a:rPr lang="it-IT" dirty="0" smtClean="0"/>
              <a:t>non lo distingue da una </a:t>
            </a:r>
            <a:r>
              <a:rPr lang="it-IT" dirty="0" err="1" smtClean="0"/>
              <a:t>smart</a:t>
            </a:r>
            <a:r>
              <a:rPr lang="it-IT" dirty="0" smtClean="0"/>
              <a:t> card “vera”). Al momento l’NFC è supportato unicamente da </a:t>
            </a:r>
            <a:r>
              <a:rPr lang="it-IT" dirty="0" err="1" smtClean="0"/>
              <a:t>Android</a:t>
            </a:r>
            <a:r>
              <a:rPr lang="it-IT" dirty="0" smtClean="0"/>
              <a:t>, non </a:t>
            </a:r>
            <a:r>
              <a:rPr lang="it-IT" dirty="0"/>
              <a:t>da </a:t>
            </a:r>
            <a:r>
              <a:rPr lang="it-IT" dirty="0" err="1" smtClean="0"/>
              <a:t>iOS</a:t>
            </a:r>
            <a:r>
              <a:rPr lang="it-IT" dirty="0" smtClean="0"/>
              <a:t>;</a:t>
            </a:r>
          </a:p>
          <a:p>
            <a:pPr marL="285750" indent="-285750" algn="just">
              <a:buFont typeface="Wingdings" panose="05000000000000000000" pitchFamily="2" charset="2"/>
              <a:buChar char="Ø"/>
            </a:pPr>
            <a:r>
              <a:rPr lang="it-IT" dirty="0" smtClean="0"/>
              <a:t>NFC</a:t>
            </a:r>
            <a:r>
              <a:rPr lang="it-IT" dirty="0"/>
              <a:t>, con </a:t>
            </a:r>
            <a:r>
              <a:rPr lang="it-IT" dirty="0" err="1"/>
              <a:t>smartphone</a:t>
            </a:r>
            <a:r>
              <a:rPr lang="it-IT" dirty="0"/>
              <a:t> che codifica il titolo nella </a:t>
            </a:r>
            <a:r>
              <a:rPr lang="it-IT" dirty="0" err="1"/>
              <a:t>smart</a:t>
            </a:r>
            <a:r>
              <a:rPr lang="it-IT" dirty="0"/>
              <a:t> card - l’</a:t>
            </a:r>
            <a:r>
              <a:rPr lang="it-IT" dirty="0" err="1"/>
              <a:t>App</a:t>
            </a:r>
            <a:r>
              <a:rPr lang="it-IT" dirty="0"/>
              <a:t> consente di selezionare </a:t>
            </a:r>
            <a:r>
              <a:rPr lang="it-IT" dirty="0" smtClean="0"/>
              <a:t>il prodotto </a:t>
            </a:r>
            <a:r>
              <a:rPr lang="it-IT" dirty="0"/>
              <a:t>tariffario desiderato e pagare; al termine l’utente avvicina la propria </a:t>
            </a:r>
            <a:r>
              <a:rPr lang="it-IT" dirty="0" err="1"/>
              <a:t>smart</a:t>
            </a:r>
            <a:r>
              <a:rPr lang="it-IT" dirty="0"/>
              <a:t> card </a:t>
            </a:r>
            <a:r>
              <a:rPr lang="it-IT" dirty="0" smtClean="0"/>
              <a:t>allo </a:t>
            </a:r>
            <a:r>
              <a:rPr lang="it-IT" dirty="0" err="1" smtClean="0"/>
              <a:t>smartphone</a:t>
            </a:r>
            <a:r>
              <a:rPr lang="it-IT" dirty="0"/>
              <a:t>, che codifica il titolo in tessera.</a:t>
            </a:r>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MOBILE TICKETING</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398822799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5" y="1496734"/>
            <a:ext cx="6938683" cy="5078313"/>
          </a:xfrm>
          <a:prstGeom prst="rect">
            <a:avLst/>
          </a:prstGeom>
        </p:spPr>
        <p:txBody>
          <a:bodyPr wrap="square">
            <a:spAutoFit/>
          </a:bodyPr>
          <a:lstStyle/>
          <a:p>
            <a:pPr algn="just"/>
            <a:r>
              <a:rPr lang="it-IT" dirty="0"/>
              <a:t>Il vettore può decidere per ciascun articolo se la validazione di un biglietto acquistato via </a:t>
            </a:r>
            <a:r>
              <a:rPr lang="it-IT" dirty="0" err="1"/>
              <a:t>smart</a:t>
            </a:r>
            <a:r>
              <a:rPr lang="it-IT" dirty="0"/>
              <a:t> </a:t>
            </a:r>
            <a:r>
              <a:rPr lang="it-IT" dirty="0" err="1" smtClean="0"/>
              <a:t>phone</a:t>
            </a:r>
            <a:r>
              <a:rPr lang="it-IT" dirty="0" smtClean="0"/>
              <a:t>:</a:t>
            </a:r>
          </a:p>
          <a:p>
            <a:pPr marL="285750" indent="-285750" algn="just">
              <a:buFont typeface="Wingdings" panose="05000000000000000000" pitchFamily="2" charset="2"/>
              <a:buChar char="Ø"/>
            </a:pPr>
            <a:r>
              <a:rPr lang="it-IT" dirty="0" smtClean="0"/>
              <a:t>avviene </a:t>
            </a:r>
            <a:r>
              <a:rPr lang="it-IT" dirty="0"/>
              <a:t>in modo automatico, contestualmente alla vendita (la validità temporale del titolo è </a:t>
            </a:r>
            <a:r>
              <a:rPr lang="it-IT" dirty="0" smtClean="0"/>
              <a:t>definita all’acquisto)</a:t>
            </a:r>
          </a:p>
          <a:p>
            <a:pPr marL="285750" indent="-285750" algn="just">
              <a:buFont typeface="Wingdings" panose="05000000000000000000" pitchFamily="2" charset="2"/>
              <a:buChar char="Ø"/>
            </a:pPr>
            <a:r>
              <a:rPr lang="it-IT" dirty="0" smtClean="0"/>
              <a:t>oppure </a:t>
            </a:r>
            <a:r>
              <a:rPr lang="it-IT" dirty="0"/>
              <a:t>è gestita come evento separato. L’utente può acquistare in anticipo un biglietto o un carnet, </a:t>
            </a:r>
            <a:r>
              <a:rPr lang="it-IT" dirty="0" smtClean="0"/>
              <a:t>e validarlo </a:t>
            </a:r>
            <a:r>
              <a:rPr lang="it-IT" dirty="0"/>
              <a:t>al momento dell’utilizzo:</a:t>
            </a:r>
          </a:p>
          <a:p>
            <a:pPr marL="712788" indent="-349250" algn="just">
              <a:buFont typeface="Courier New" panose="02070309020205020404" pitchFamily="49" charset="0"/>
              <a:buChar char="o"/>
            </a:pPr>
            <a:r>
              <a:rPr lang="it-IT" dirty="0" smtClean="0"/>
              <a:t>tramite APP;</a:t>
            </a:r>
          </a:p>
          <a:p>
            <a:pPr marL="712788" indent="-349250" algn="just">
              <a:buFont typeface="Courier New" panose="02070309020205020404" pitchFamily="49" charset="0"/>
              <a:buChar char="o"/>
            </a:pPr>
            <a:r>
              <a:rPr lang="it-IT" dirty="0" smtClean="0"/>
              <a:t>inquadrando </a:t>
            </a:r>
            <a:r>
              <a:rPr lang="it-IT" dirty="0"/>
              <a:t>un codice </a:t>
            </a:r>
            <a:r>
              <a:rPr lang="it-IT" dirty="0" err="1"/>
              <a:t>QRcode</a:t>
            </a:r>
            <a:r>
              <a:rPr lang="it-IT" dirty="0"/>
              <a:t> presente sul bus o sulla palina. il titolo viene validato </a:t>
            </a:r>
            <a:r>
              <a:rPr lang="it-IT" dirty="0" smtClean="0"/>
              <a:t>su richiesta </a:t>
            </a:r>
            <a:r>
              <a:rPr lang="it-IT" dirty="0"/>
              <a:t>dell’utente sfruttando la fotocamera dello </a:t>
            </a:r>
            <a:r>
              <a:rPr lang="it-IT" dirty="0" err="1"/>
              <a:t>smart</a:t>
            </a:r>
            <a:r>
              <a:rPr lang="it-IT" dirty="0"/>
              <a:t> </a:t>
            </a:r>
            <a:r>
              <a:rPr lang="it-IT" dirty="0" err="1" smtClean="0"/>
              <a:t>phone</a:t>
            </a:r>
            <a:r>
              <a:rPr lang="it-IT" dirty="0" smtClean="0"/>
              <a:t>;</a:t>
            </a:r>
          </a:p>
          <a:p>
            <a:pPr marL="712788" indent="-349250" algn="just">
              <a:buFont typeface="Courier New" panose="02070309020205020404" pitchFamily="49" charset="0"/>
              <a:buChar char="o"/>
            </a:pPr>
            <a:r>
              <a:rPr lang="it-IT" dirty="0" smtClean="0"/>
              <a:t>validando </a:t>
            </a:r>
            <a:r>
              <a:rPr lang="it-IT" dirty="0"/>
              <a:t>il </a:t>
            </a:r>
            <a:r>
              <a:rPr lang="it-IT" dirty="0" err="1"/>
              <a:t>QRcode</a:t>
            </a:r>
            <a:r>
              <a:rPr lang="it-IT" dirty="0"/>
              <a:t> sul lettore ottico del </a:t>
            </a:r>
            <a:r>
              <a:rPr lang="it-IT" dirty="0" err="1"/>
              <a:t>validatore</a:t>
            </a:r>
            <a:r>
              <a:rPr lang="it-IT" dirty="0"/>
              <a:t>, se </a:t>
            </a:r>
            <a:r>
              <a:rPr lang="it-IT" dirty="0" smtClean="0"/>
              <a:t>presente;</a:t>
            </a:r>
          </a:p>
          <a:p>
            <a:pPr marL="712788" indent="-349250" algn="just">
              <a:buFont typeface="Courier New" panose="02070309020205020404" pitchFamily="49" charset="0"/>
              <a:buChar char="o"/>
            </a:pPr>
            <a:r>
              <a:rPr lang="it-IT" dirty="0" smtClean="0"/>
              <a:t>validando </a:t>
            </a:r>
            <a:r>
              <a:rPr lang="it-IT" dirty="0"/>
              <a:t>lo </a:t>
            </a:r>
            <a:r>
              <a:rPr lang="it-IT" dirty="0" err="1"/>
              <a:t>smart</a:t>
            </a:r>
            <a:r>
              <a:rPr lang="it-IT" dirty="0"/>
              <a:t> </a:t>
            </a:r>
            <a:r>
              <a:rPr lang="it-IT" dirty="0" err="1"/>
              <a:t>phone</a:t>
            </a:r>
            <a:r>
              <a:rPr lang="it-IT" dirty="0"/>
              <a:t> NFC su </a:t>
            </a:r>
            <a:r>
              <a:rPr lang="it-IT" dirty="0" err="1"/>
              <a:t>validatore</a:t>
            </a:r>
            <a:r>
              <a:rPr lang="it-IT" dirty="0"/>
              <a:t> in grado di trattare l’NFC, se presente.</a:t>
            </a:r>
          </a:p>
          <a:p>
            <a:pPr algn="just"/>
            <a:endParaRPr lang="it-IT" dirty="0" smtClean="0"/>
          </a:p>
          <a:p>
            <a:pPr algn="just"/>
            <a:r>
              <a:rPr lang="it-IT" dirty="0" smtClean="0"/>
              <a:t>Se </a:t>
            </a:r>
            <a:r>
              <a:rPr lang="it-IT" dirty="0"/>
              <a:t>vi è un CCA SBE, allora il sistema di mobile </a:t>
            </a:r>
            <a:r>
              <a:rPr lang="it-IT" dirty="0" err="1"/>
              <a:t>ticketing</a:t>
            </a:r>
            <a:r>
              <a:rPr lang="it-IT" dirty="0"/>
              <a:t> si connette ad essa tramite una integrazione </a:t>
            </a:r>
            <a:r>
              <a:rPr lang="it-IT" dirty="0" smtClean="0"/>
              <a:t>server to </a:t>
            </a:r>
            <a:r>
              <a:rPr lang="it-IT" dirty="0"/>
              <a:t>server, per garantire la massima sicurezza. Per i titoli personali, da </a:t>
            </a:r>
            <a:r>
              <a:rPr lang="it-IT" dirty="0" err="1"/>
              <a:t>App</a:t>
            </a:r>
            <a:r>
              <a:rPr lang="it-IT" dirty="0"/>
              <a:t> l’utente può associare il </a:t>
            </a:r>
            <a:r>
              <a:rPr lang="it-IT" dirty="0" smtClean="0"/>
              <a:t>proprio account </a:t>
            </a:r>
            <a:r>
              <a:rPr lang="it-IT" dirty="0"/>
              <a:t>ad una o più tessere trasporto, quindi ad uno o più CCA.</a:t>
            </a:r>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MOBILE TICKETING</a:t>
            </a:r>
            <a:endParaRPr lang="it-IT" sz="2800" b="1" dirty="0">
              <a:solidFill>
                <a:schemeClr val="accent1">
                  <a:lumMod val="50000"/>
                </a:schemeClr>
              </a:solidFill>
              <a:latin typeface="+mn-lt"/>
            </a:endParaRPr>
          </a:p>
        </p:txBody>
      </p:sp>
      <p:pic>
        <p:nvPicPr>
          <p:cNvPr id="3074" name="Picture 2" descr="Risultati immagini per MOBILE TICKE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0774" y="2381902"/>
            <a:ext cx="4410635" cy="330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61557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5" y="1496734"/>
            <a:ext cx="7516906" cy="5355312"/>
          </a:xfrm>
          <a:prstGeom prst="rect">
            <a:avLst/>
          </a:prstGeom>
        </p:spPr>
        <p:txBody>
          <a:bodyPr wrap="square">
            <a:spAutoFit/>
          </a:bodyPr>
          <a:lstStyle/>
          <a:p>
            <a:pPr algn="just"/>
            <a:r>
              <a:rPr lang="it-IT" dirty="0" smtClean="0"/>
              <a:t>Nell’account-</a:t>
            </a:r>
            <a:r>
              <a:rPr lang="it-IT" dirty="0" err="1" smtClean="0"/>
              <a:t>based</a:t>
            </a:r>
            <a:r>
              <a:rPr lang="it-IT" dirty="0" smtClean="0"/>
              <a:t> </a:t>
            </a:r>
            <a:r>
              <a:rPr lang="it-IT" dirty="0"/>
              <a:t>il titolo di viaggio non è ospitato nel supporto in mano all’utente: è il sistema centrale </a:t>
            </a:r>
            <a:r>
              <a:rPr lang="it-IT" dirty="0" smtClean="0"/>
              <a:t>che elabora </a:t>
            </a:r>
            <a:r>
              <a:rPr lang="it-IT" dirty="0"/>
              <a:t>e registra tutte le operazioni di emissione, validazione e controllo associate al supporto. Il </a:t>
            </a:r>
            <a:r>
              <a:rPr lang="it-IT" dirty="0" err="1" smtClean="0"/>
              <a:t>Portable</a:t>
            </a:r>
            <a:r>
              <a:rPr lang="it-IT" dirty="0" smtClean="0"/>
              <a:t> Object </a:t>
            </a:r>
            <a:r>
              <a:rPr lang="it-IT" dirty="0"/>
              <a:t>funge solo da identificativo, e può essere costituito da:</a:t>
            </a:r>
          </a:p>
          <a:p>
            <a:pPr marL="285750" indent="-285750" algn="just">
              <a:buFont typeface="Wingdings" panose="05000000000000000000" pitchFamily="2" charset="2"/>
              <a:buChar char="Ø"/>
            </a:pPr>
            <a:r>
              <a:rPr lang="it-IT" dirty="0" smtClean="0"/>
              <a:t>una </a:t>
            </a:r>
            <a:r>
              <a:rPr lang="it-IT" dirty="0" err="1"/>
              <a:t>smart</a:t>
            </a:r>
            <a:r>
              <a:rPr lang="it-IT" dirty="0"/>
              <a:t> card </a:t>
            </a:r>
            <a:r>
              <a:rPr lang="it-IT" dirty="0" err="1"/>
              <a:t>contactless</a:t>
            </a:r>
            <a:r>
              <a:rPr lang="it-IT" dirty="0"/>
              <a:t> emessa dal </a:t>
            </a:r>
            <a:r>
              <a:rPr lang="it-IT" dirty="0" smtClean="0"/>
              <a:t>vettore;</a:t>
            </a:r>
          </a:p>
          <a:p>
            <a:pPr marL="285750" indent="-285750" algn="just">
              <a:buFont typeface="Wingdings" panose="05000000000000000000" pitchFamily="2" charset="2"/>
              <a:buChar char="Ø"/>
            </a:pPr>
            <a:r>
              <a:rPr lang="it-IT" dirty="0" smtClean="0"/>
              <a:t>un </a:t>
            </a:r>
            <a:r>
              <a:rPr lang="it-IT" dirty="0"/>
              <a:t>supporto PVC con </a:t>
            </a:r>
            <a:r>
              <a:rPr lang="it-IT" dirty="0" err="1"/>
              <a:t>QRcode</a:t>
            </a:r>
            <a:r>
              <a:rPr lang="it-IT" dirty="0"/>
              <a:t> emesso dal </a:t>
            </a:r>
            <a:r>
              <a:rPr lang="it-IT" dirty="0" smtClean="0"/>
              <a:t>vettore;</a:t>
            </a:r>
          </a:p>
          <a:p>
            <a:pPr marL="285750" indent="-285750" algn="just">
              <a:buFont typeface="Wingdings" panose="05000000000000000000" pitchFamily="2" charset="2"/>
              <a:buChar char="Ø"/>
            </a:pPr>
            <a:r>
              <a:rPr lang="it-IT" dirty="0" smtClean="0"/>
              <a:t>una </a:t>
            </a:r>
            <a:r>
              <a:rPr lang="it-IT" dirty="0"/>
              <a:t>Carta di credito </a:t>
            </a:r>
            <a:r>
              <a:rPr lang="it-IT" dirty="0" err="1"/>
              <a:t>contactless</a:t>
            </a:r>
            <a:r>
              <a:rPr lang="it-IT" dirty="0"/>
              <a:t> rilasciato da un istituto di </a:t>
            </a:r>
            <a:r>
              <a:rPr lang="it-IT" dirty="0" smtClean="0"/>
              <a:t>credito;</a:t>
            </a:r>
          </a:p>
          <a:p>
            <a:pPr marL="285750" indent="-285750" algn="just">
              <a:buFont typeface="Wingdings" panose="05000000000000000000" pitchFamily="2" charset="2"/>
              <a:buChar char="Ø"/>
            </a:pPr>
            <a:r>
              <a:rPr lang="it-IT" dirty="0" smtClean="0"/>
              <a:t>supporti </a:t>
            </a:r>
            <a:r>
              <a:rPr lang="it-IT" dirty="0" err="1"/>
              <a:t>cless</a:t>
            </a:r>
            <a:r>
              <a:rPr lang="it-IT" dirty="0"/>
              <a:t> / </a:t>
            </a:r>
            <a:r>
              <a:rPr lang="it-IT" dirty="0" err="1"/>
              <a:t>QRcode</a:t>
            </a:r>
            <a:r>
              <a:rPr lang="it-IT" dirty="0"/>
              <a:t> emessi da vettori, authority o altri soggetti terzi.</a:t>
            </a:r>
          </a:p>
          <a:p>
            <a:pPr algn="just"/>
            <a:endParaRPr lang="it-IT" dirty="0" smtClean="0"/>
          </a:p>
          <a:p>
            <a:pPr algn="just"/>
            <a:r>
              <a:rPr lang="it-IT" dirty="0" smtClean="0"/>
              <a:t>Le </a:t>
            </a:r>
            <a:r>
              <a:rPr lang="it-IT" dirty="0"/>
              <a:t>elaborazioni legate alla validazioni possono avvenire con modalità </a:t>
            </a:r>
            <a:r>
              <a:rPr lang="it-IT" dirty="0" smtClean="0"/>
              <a:t>diverse:</a:t>
            </a:r>
          </a:p>
          <a:p>
            <a:pPr marL="285750" indent="-285750" algn="just">
              <a:buFont typeface="Wingdings" panose="05000000000000000000" pitchFamily="2" charset="2"/>
              <a:buChar char="Ø"/>
            </a:pPr>
            <a:r>
              <a:rPr lang="it-IT" dirty="0" smtClean="0"/>
              <a:t>on </a:t>
            </a:r>
            <a:r>
              <a:rPr lang="it-IT" dirty="0"/>
              <a:t>line – l’apparato di validazione in tempo reale trasmette l’evento alla centrale; questa effettua </a:t>
            </a:r>
            <a:r>
              <a:rPr lang="it-IT" dirty="0" smtClean="0"/>
              <a:t>le elaborazioni </a:t>
            </a:r>
            <a:r>
              <a:rPr lang="it-IT" dirty="0"/>
              <a:t>del caso, traccia l’evento e ritorna al </a:t>
            </a:r>
            <a:r>
              <a:rPr lang="it-IT" dirty="0" err="1"/>
              <a:t>validatore</a:t>
            </a:r>
            <a:r>
              <a:rPr lang="it-IT" dirty="0"/>
              <a:t> l’esito dell’operazione; richiede </a:t>
            </a:r>
            <a:r>
              <a:rPr lang="it-IT" dirty="0" smtClean="0"/>
              <a:t>una connettività </a:t>
            </a:r>
            <a:r>
              <a:rPr lang="it-IT" dirty="0"/>
              <a:t>di adeguato livello di affidabilità e </a:t>
            </a:r>
            <a:r>
              <a:rPr lang="it-IT" dirty="0" smtClean="0"/>
              <a:t>performance;</a:t>
            </a:r>
          </a:p>
          <a:p>
            <a:pPr marL="285750" indent="-285750" algn="just">
              <a:buFont typeface="Wingdings" panose="05000000000000000000" pitchFamily="2" charset="2"/>
              <a:buChar char="Ø"/>
            </a:pPr>
            <a:r>
              <a:rPr lang="it-IT" dirty="0" smtClean="0"/>
              <a:t>off </a:t>
            </a:r>
            <a:r>
              <a:rPr lang="it-IT" dirty="0"/>
              <a:t>line – l’apparato di validazione verifica unicamente se il supporto è contenuto in una Black </a:t>
            </a:r>
            <a:r>
              <a:rPr lang="it-IT" dirty="0" smtClean="0"/>
              <a:t>List precedentemente </a:t>
            </a:r>
            <a:r>
              <a:rPr lang="it-IT" dirty="0"/>
              <a:t>acquisita. Periodicamente l’apparato invia alla centrale il log delle </a:t>
            </a:r>
            <a:r>
              <a:rPr lang="it-IT" dirty="0" smtClean="0"/>
              <a:t>validazioni registrate localmente;</a:t>
            </a:r>
          </a:p>
          <a:p>
            <a:pPr marL="285750" indent="-285750" algn="just">
              <a:buFont typeface="Wingdings" panose="05000000000000000000" pitchFamily="2" charset="2"/>
              <a:buChar char="Ø"/>
            </a:pPr>
            <a:r>
              <a:rPr lang="it-IT" dirty="0" smtClean="0"/>
              <a:t>misto </a:t>
            </a:r>
            <a:r>
              <a:rPr lang="it-IT" dirty="0"/>
              <a:t>(on line, che passa in off line durante l’indisponibilità della connettività).</a:t>
            </a:r>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PIATTAFORME ACCOUNT-BASED</a:t>
            </a:r>
            <a:endParaRPr lang="it-IT" sz="2800" b="1" dirty="0">
              <a:solidFill>
                <a:schemeClr val="accent1">
                  <a:lumMod val="50000"/>
                </a:schemeClr>
              </a:solidFill>
              <a:latin typeface="+mn-lt"/>
            </a:endParaRPr>
          </a:p>
        </p:txBody>
      </p:sp>
      <p:pic>
        <p:nvPicPr>
          <p:cNvPr id="10242" name="Picture 2" descr="Risultati immagini per account based ticke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9536" y="2492348"/>
            <a:ext cx="3898635" cy="3364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23257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5" y="1496734"/>
            <a:ext cx="6306671" cy="4524315"/>
          </a:xfrm>
          <a:prstGeom prst="rect">
            <a:avLst/>
          </a:prstGeom>
        </p:spPr>
        <p:txBody>
          <a:bodyPr wrap="square">
            <a:spAutoFit/>
          </a:bodyPr>
          <a:lstStyle/>
          <a:p>
            <a:pPr algn="just"/>
            <a:r>
              <a:rPr lang="it-IT" dirty="0"/>
              <a:t>L’interoperabilità con sistemi terzi è gestita tramite integrazioni server </a:t>
            </a:r>
            <a:r>
              <a:rPr lang="it-IT" dirty="0" smtClean="0"/>
              <a:t>to server:</a:t>
            </a:r>
          </a:p>
          <a:p>
            <a:pPr algn="just"/>
            <a:endParaRPr lang="it-IT" dirty="0"/>
          </a:p>
          <a:p>
            <a:pPr marL="285750" indent="-285750" algn="just">
              <a:buFont typeface="Wingdings" panose="05000000000000000000" pitchFamily="2" charset="2"/>
              <a:buChar char="Ø"/>
            </a:pPr>
            <a:r>
              <a:rPr lang="it-IT" dirty="0"/>
              <a:t>c</a:t>
            </a:r>
            <a:r>
              <a:rPr lang="it-IT" dirty="0" smtClean="0"/>
              <a:t>iascun </a:t>
            </a:r>
            <a:r>
              <a:rPr lang="it-IT" dirty="0" err="1"/>
              <a:t>portable</a:t>
            </a:r>
            <a:r>
              <a:rPr lang="it-IT" dirty="0"/>
              <a:t> </a:t>
            </a:r>
            <a:r>
              <a:rPr lang="it-IT" dirty="0" err="1"/>
              <a:t>object</a:t>
            </a:r>
            <a:r>
              <a:rPr lang="it-IT" dirty="0"/>
              <a:t> ha un soggetto emittente (es. il vettore che rilascia la </a:t>
            </a:r>
            <a:r>
              <a:rPr lang="it-IT" dirty="0" err="1"/>
              <a:t>smart</a:t>
            </a:r>
            <a:r>
              <a:rPr lang="it-IT" dirty="0"/>
              <a:t> card </a:t>
            </a:r>
            <a:r>
              <a:rPr lang="it-IT" dirty="0" err="1"/>
              <a:t>contactless</a:t>
            </a:r>
            <a:r>
              <a:rPr lang="it-IT" dirty="0" smtClean="0"/>
              <a:t>). Il </a:t>
            </a:r>
            <a:r>
              <a:rPr lang="it-IT" dirty="0"/>
              <a:t>soggetto emittente mantiene il controllo dell’anagrafica e della relazione col cliente</a:t>
            </a:r>
            <a:r>
              <a:rPr lang="it-IT" dirty="0" smtClean="0"/>
              <a:t>.</a:t>
            </a:r>
          </a:p>
          <a:p>
            <a:pPr marL="285750" indent="-285750" algn="just">
              <a:buFont typeface="Wingdings" panose="05000000000000000000" pitchFamily="2" charset="2"/>
              <a:buChar char="Ø"/>
            </a:pPr>
            <a:r>
              <a:rPr lang="it-IT" dirty="0"/>
              <a:t>l’utente può validare il supporto sui mezzi di un fornitore di servizi di mobilità diverso </a:t>
            </a:r>
            <a:r>
              <a:rPr lang="it-IT" dirty="0" smtClean="0"/>
              <a:t>dall’emittente:</a:t>
            </a:r>
          </a:p>
          <a:p>
            <a:pPr marL="712788" indent="-349250" algn="just">
              <a:buFont typeface="Courier New" panose="02070309020205020404" pitchFamily="49" charset="0"/>
              <a:buChar char="o"/>
            </a:pPr>
            <a:r>
              <a:rPr lang="it-IT" dirty="0" smtClean="0"/>
              <a:t>il </a:t>
            </a:r>
            <a:r>
              <a:rPr lang="it-IT" dirty="0"/>
              <a:t>back end del fornitore di servizi di mobilità calcola la tariffa e registra l’emissione del </a:t>
            </a:r>
            <a:r>
              <a:rPr lang="it-IT" dirty="0" smtClean="0"/>
              <a:t>titolo,</a:t>
            </a:r>
          </a:p>
          <a:p>
            <a:pPr marL="712788" indent="-349250" algn="just">
              <a:buFont typeface="Courier New" panose="02070309020205020404" pitchFamily="49" charset="0"/>
              <a:buChar char="o"/>
            </a:pPr>
            <a:r>
              <a:rPr lang="it-IT" dirty="0" smtClean="0"/>
              <a:t>il </a:t>
            </a:r>
            <a:r>
              <a:rPr lang="it-IT" dirty="0"/>
              <a:t>back end dell’emittente funge da master per la Black List dei supporti da rifiutare, e </a:t>
            </a:r>
            <a:r>
              <a:rPr lang="it-IT" dirty="0" smtClean="0"/>
              <a:t>registra la </a:t>
            </a:r>
            <a:r>
              <a:rPr lang="it-IT" dirty="0"/>
              <a:t>parte finanziaria;</a:t>
            </a:r>
          </a:p>
          <a:p>
            <a:pPr marL="285750" indent="-285750" algn="just">
              <a:buFont typeface="Wingdings" panose="05000000000000000000" pitchFamily="2" charset="2"/>
              <a:buChar char="Ø"/>
            </a:pPr>
            <a:r>
              <a:rPr lang="it-IT" dirty="0" smtClean="0"/>
              <a:t>il </a:t>
            </a:r>
            <a:r>
              <a:rPr lang="it-IT" dirty="0"/>
              <a:t>clearing calcola la quota spettante a ciascun fornitore di servizi, </a:t>
            </a:r>
            <a:r>
              <a:rPr lang="it-IT" dirty="0" smtClean="0"/>
              <a:t>anche tenendo </a:t>
            </a:r>
            <a:r>
              <a:rPr lang="it-IT" dirty="0"/>
              <a:t>conto di </a:t>
            </a:r>
            <a:r>
              <a:rPr lang="it-IT" dirty="0" smtClean="0"/>
              <a:t>eventuali tetti </a:t>
            </a:r>
            <a:r>
              <a:rPr lang="it-IT" dirty="0"/>
              <a:t>tariffari imputabili all’utente nel periodo </a:t>
            </a:r>
            <a:r>
              <a:rPr lang="it-IT" dirty="0" smtClean="0"/>
              <a:t>(</a:t>
            </a:r>
            <a:r>
              <a:rPr lang="it-IT" dirty="0" err="1" smtClean="0"/>
              <a:t>price</a:t>
            </a:r>
            <a:r>
              <a:rPr lang="it-IT" dirty="0" smtClean="0"/>
              <a:t> </a:t>
            </a:r>
            <a:r>
              <a:rPr lang="it-IT" dirty="0" err="1"/>
              <a:t>cap</a:t>
            </a:r>
            <a:r>
              <a:rPr lang="it-IT" dirty="0"/>
              <a:t>).</a:t>
            </a:r>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PIATTAFORME ACCOUNT-BASED</a:t>
            </a:r>
            <a:endParaRPr lang="it-IT" sz="2800" b="1" dirty="0">
              <a:solidFill>
                <a:schemeClr val="accent1">
                  <a:lumMod val="50000"/>
                </a:schemeClr>
              </a:solidFill>
              <a:latin typeface="+mn-lt"/>
            </a:endParaRPr>
          </a:p>
        </p:txBody>
      </p:sp>
      <p:pic>
        <p:nvPicPr>
          <p:cNvPr id="11266" name="Picture 2" descr="Risultati immagini per account based ticke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2551" y="1971102"/>
            <a:ext cx="4996842" cy="3801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02131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5" y="1496734"/>
            <a:ext cx="7316014" cy="4524315"/>
          </a:xfrm>
          <a:prstGeom prst="rect">
            <a:avLst/>
          </a:prstGeom>
        </p:spPr>
        <p:txBody>
          <a:bodyPr wrap="square">
            <a:spAutoFit/>
          </a:bodyPr>
          <a:lstStyle/>
          <a:p>
            <a:pPr algn="just"/>
            <a:r>
              <a:rPr lang="it-IT" dirty="0"/>
              <a:t>La pianificazione del viaggio è ormai diventata una </a:t>
            </a:r>
            <a:r>
              <a:rPr lang="it-IT" dirty="0" smtClean="0"/>
              <a:t>componente fondamentale </a:t>
            </a:r>
            <a:r>
              <a:rPr lang="it-IT" dirty="0"/>
              <a:t>nell’esperienza </a:t>
            </a:r>
            <a:r>
              <a:rPr lang="it-IT" dirty="0" smtClean="0"/>
              <a:t>d’uso dell’utente</a:t>
            </a:r>
            <a:r>
              <a:rPr lang="it-IT" dirty="0"/>
              <a:t>.</a:t>
            </a:r>
          </a:p>
          <a:p>
            <a:pPr algn="just"/>
            <a:r>
              <a:rPr lang="it-IT" dirty="0"/>
              <a:t>I nuovi </a:t>
            </a:r>
            <a:r>
              <a:rPr lang="it-IT" dirty="0" err="1"/>
              <a:t>travel</a:t>
            </a:r>
            <a:r>
              <a:rPr lang="it-IT" dirty="0"/>
              <a:t> </a:t>
            </a:r>
            <a:r>
              <a:rPr lang="it-IT" dirty="0" err="1"/>
              <a:t>planner</a:t>
            </a:r>
            <a:r>
              <a:rPr lang="it-IT" dirty="0"/>
              <a:t>:</a:t>
            </a:r>
          </a:p>
          <a:p>
            <a:pPr algn="just"/>
            <a:endParaRPr lang="it-IT" dirty="0"/>
          </a:p>
          <a:p>
            <a:pPr marL="285750" indent="-285750" algn="just">
              <a:buFont typeface="Wingdings" panose="05000000000000000000" pitchFamily="2" charset="2"/>
              <a:buChar char="Ø"/>
            </a:pPr>
            <a:r>
              <a:rPr lang="it-IT" dirty="0" smtClean="0"/>
              <a:t>dispongono </a:t>
            </a:r>
            <a:r>
              <a:rPr lang="it-IT" dirty="0"/>
              <a:t>di web service che gestiscono l’interazione sia con </a:t>
            </a:r>
            <a:r>
              <a:rPr lang="it-IT" dirty="0" err="1"/>
              <a:t>App</a:t>
            </a:r>
            <a:r>
              <a:rPr lang="it-IT" dirty="0"/>
              <a:t> che con applicazioni </a:t>
            </a:r>
            <a:r>
              <a:rPr lang="it-IT" dirty="0" smtClean="0"/>
              <a:t>web;</a:t>
            </a:r>
          </a:p>
          <a:p>
            <a:pPr marL="285750" indent="-285750" algn="just">
              <a:buFont typeface="Wingdings" panose="05000000000000000000" pitchFamily="2" charset="2"/>
              <a:buChar char="Ø"/>
            </a:pPr>
            <a:r>
              <a:rPr lang="it-IT" dirty="0" smtClean="0"/>
              <a:t>consentono </a:t>
            </a:r>
            <a:r>
              <a:rPr lang="it-IT" dirty="0"/>
              <a:t>di ricercare soluzioni di viaggio door to door, non solo </a:t>
            </a:r>
            <a:r>
              <a:rPr lang="it-IT" dirty="0" err="1"/>
              <a:t>point</a:t>
            </a:r>
            <a:r>
              <a:rPr lang="it-IT" dirty="0"/>
              <a:t> to </a:t>
            </a:r>
            <a:r>
              <a:rPr lang="it-IT" dirty="0" err="1"/>
              <a:t>point</a:t>
            </a:r>
            <a:r>
              <a:rPr lang="it-IT" dirty="0"/>
              <a:t>. Significa che </a:t>
            </a:r>
            <a:r>
              <a:rPr lang="it-IT" dirty="0" smtClean="0"/>
              <a:t>l’utente non </a:t>
            </a:r>
            <a:r>
              <a:rPr lang="it-IT" dirty="0"/>
              <a:t>è costretto a selezionare una fermata o stazione, ma può indicare direttamente l’indirizzo </a:t>
            </a:r>
            <a:r>
              <a:rPr lang="it-IT" dirty="0" smtClean="0"/>
              <a:t>di partenza </a:t>
            </a:r>
            <a:r>
              <a:rPr lang="it-IT" dirty="0"/>
              <a:t>e destinazione; il sistema calcola anche le tratte </a:t>
            </a:r>
            <a:r>
              <a:rPr lang="it-IT" dirty="0" smtClean="0"/>
              <a:t>pedonali;</a:t>
            </a:r>
          </a:p>
          <a:p>
            <a:pPr marL="285750" indent="-285750" algn="just">
              <a:buFont typeface="Wingdings" panose="05000000000000000000" pitchFamily="2" charset="2"/>
              <a:buChar char="Ø"/>
            </a:pPr>
            <a:r>
              <a:rPr lang="it-IT" dirty="0" smtClean="0"/>
              <a:t>consentono </a:t>
            </a:r>
            <a:r>
              <a:rPr lang="it-IT" dirty="0"/>
              <a:t>di indicare come partenza o destinazione un punto d’interesse (nome di un museo, </a:t>
            </a:r>
            <a:r>
              <a:rPr lang="it-IT" dirty="0" smtClean="0"/>
              <a:t>teatro, scuola</a:t>
            </a:r>
            <a:r>
              <a:rPr lang="it-IT" dirty="0"/>
              <a:t>, luogo istituzionale, impianto sportivo, </a:t>
            </a:r>
            <a:r>
              <a:rPr lang="it-IT" dirty="0" err="1"/>
              <a:t>ecc</a:t>
            </a:r>
            <a:r>
              <a:rPr lang="it-IT" dirty="0" smtClean="0"/>
              <a:t>);</a:t>
            </a:r>
          </a:p>
          <a:p>
            <a:pPr marL="285750" indent="-285750" algn="just">
              <a:buFont typeface="Wingdings" panose="05000000000000000000" pitchFamily="2" charset="2"/>
              <a:buChar char="Ø"/>
            </a:pPr>
            <a:r>
              <a:rPr lang="it-IT" dirty="0" smtClean="0"/>
              <a:t>consentono </a:t>
            </a:r>
            <a:r>
              <a:rPr lang="it-IT" dirty="0"/>
              <a:t>di acquistare abbonamenti e biglietti. I titoli possono essere consegnati direttamente </a:t>
            </a:r>
            <a:r>
              <a:rPr lang="it-IT" dirty="0" smtClean="0"/>
              <a:t>sullo </a:t>
            </a:r>
            <a:r>
              <a:rPr lang="it-IT" dirty="0" err="1" smtClean="0"/>
              <a:t>smart</a:t>
            </a:r>
            <a:r>
              <a:rPr lang="it-IT" dirty="0" smtClean="0"/>
              <a:t> </a:t>
            </a:r>
            <a:r>
              <a:rPr lang="it-IT" dirty="0" err="1"/>
              <a:t>phone</a:t>
            </a:r>
            <a:r>
              <a:rPr lang="it-IT" dirty="0"/>
              <a:t> in forma di mobile ticket (grazie alla libreria HCE) oppure gestiti tramite account </a:t>
            </a:r>
            <a:r>
              <a:rPr lang="it-IT" dirty="0" err="1"/>
              <a:t>based</a:t>
            </a:r>
            <a:r>
              <a:rPr lang="it-IT" dirty="0"/>
              <a:t>.</a:t>
            </a:r>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TRAVEL PLANNING IN SUPPORTO ALLO SBE</a:t>
            </a:r>
            <a:endParaRPr lang="it-IT" sz="2800" b="1" dirty="0">
              <a:solidFill>
                <a:schemeClr val="accent1">
                  <a:lumMod val="50000"/>
                </a:schemeClr>
              </a:solidFill>
              <a:latin typeface="+mn-lt"/>
            </a:endParaRPr>
          </a:p>
        </p:txBody>
      </p:sp>
      <p:pic>
        <p:nvPicPr>
          <p:cNvPr id="12290" name="Picture 2" descr="Risultati immagini per TRAVEL PLANNING AP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5174" y="1387102"/>
            <a:ext cx="3017932" cy="511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2910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a:solidFill>
                  <a:schemeClr val="accent1">
                    <a:lumMod val="50000"/>
                  </a:schemeClr>
                </a:solidFill>
                <a:latin typeface="+mn-lt"/>
              </a:rPr>
              <a:t>ESEMPIO DI FUNZIONAMENTO</a:t>
            </a:r>
          </a:p>
        </p:txBody>
      </p:sp>
      <p:sp>
        <p:nvSpPr>
          <p:cNvPr id="7" name="object 9"/>
          <p:cNvSpPr txBox="1"/>
          <p:nvPr/>
        </p:nvSpPr>
        <p:spPr>
          <a:xfrm>
            <a:off x="430207" y="5696813"/>
            <a:ext cx="11068685" cy="636270"/>
          </a:xfrm>
          <a:prstGeom prst="rect">
            <a:avLst/>
          </a:prstGeom>
        </p:spPr>
        <p:txBody>
          <a:bodyPr vert="horz" wrap="square" lIns="0" tIns="12700" rIns="0" bIns="0" rtlCol="0">
            <a:spAutoFit/>
          </a:bodyPr>
          <a:lstStyle/>
          <a:p>
            <a:pPr marL="354965" marR="5080" indent="-342900">
              <a:lnSpc>
                <a:spcPct val="100000"/>
              </a:lnSpc>
              <a:spcBef>
                <a:spcPts val="100"/>
              </a:spcBef>
              <a:buFont typeface="Wingdings" panose="05000000000000000000" pitchFamily="2" charset="2"/>
              <a:buChar char="Ø"/>
              <a:tabLst>
                <a:tab pos="354965" algn="l"/>
              </a:tabLst>
            </a:pPr>
            <a:r>
              <a:rPr sz="2000" spc="-5" dirty="0" smtClean="0">
                <a:latin typeface="Calibri"/>
                <a:cs typeface="Calibri"/>
              </a:rPr>
              <a:t>In </a:t>
            </a:r>
            <a:r>
              <a:rPr sz="2000" spc="-5" dirty="0">
                <a:latin typeface="Calibri"/>
                <a:cs typeface="Calibri"/>
              </a:rPr>
              <a:t>caso </a:t>
            </a:r>
            <a:r>
              <a:rPr sz="2000" dirty="0">
                <a:latin typeface="Calibri"/>
                <a:cs typeface="Calibri"/>
              </a:rPr>
              <a:t>di </a:t>
            </a:r>
            <a:r>
              <a:rPr sz="2000" spc="-10" dirty="0">
                <a:latin typeface="Calibri"/>
                <a:cs typeface="Calibri"/>
              </a:rPr>
              <a:t>ritardo </a:t>
            </a:r>
            <a:r>
              <a:rPr sz="2000" dirty="0">
                <a:latin typeface="Calibri"/>
                <a:cs typeface="Calibri"/>
              </a:rPr>
              <a:t>o </a:t>
            </a:r>
            <a:r>
              <a:rPr sz="2000" spc="-5" dirty="0">
                <a:latin typeface="Calibri"/>
                <a:cs typeface="Calibri"/>
              </a:rPr>
              <a:t>anticipo </a:t>
            </a:r>
            <a:r>
              <a:rPr sz="2000" spc="-10" dirty="0">
                <a:latin typeface="Calibri"/>
                <a:cs typeface="Calibri"/>
              </a:rPr>
              <a:t>(oltre certe </a:t>
            </a:r>
            <a:r>
              <a:rPr sz="2000" spc="-5" dirty="0">
                <a:latin typeface="Calibri"/>
                <a:cs typeface="Calibri"/>
              </a:rPr>
              <a:t>soglie) viene </a:t>
            </a:r>
            <a:r>
              <a:rPr sz="2000" spc="-15" dirty="0">
                <a:latin typeface="Calibri"/>
                <a:cs typeface="Calibri"/>
              </a:rPr>
              <a:t>registrato </a:t>
            </a:r>
            <a:r>
              <a:rPr sz="2000" spc="-5" dirty="0">
                <a:latin typeface="Calibri"/>
                <a:cs typeface="Calibri"/>
              </a:rPr>
              <a:t>sul </a:t>
            </a:r>
            <a:r>
              <a:rPr sz="2000" spc="-10" dirty="0">
                <a:latin typeface="Calibri"/>
                <a:cs typeface="Calibri"/>
              </a:rPr>
              <a:t>sistema </a:t>
            </a:r>
            <a:r>
              <a:rPr sz="2000" dirty="0">
                <a:latin typeface="Calibri"/>
                <a:cs typeface="Calibri"/>
              </a:rPr>
              <a:t>di </a:t>
            </a:r>
            <a:r>
              <a:rPr sz="2000" spc="-5" dirty="0">
                <a:latin typeface="Calibri"/>
                <a:cs typeface="Calibri"/>
              </a:rPr>
              <a:t>bordo </a:t>
            </a:r>
            <a:r>
              <a:rPr sz="2000" dirty="0">
                <a:latin typeface="Calibri"/>
                <a:cs typeface="Calibri"/>
              </a:rPr>
              <a:t>un </a:t>
            </a:r>
            <a:r>
              <a:rPr sz="2000" spc="-15" dirty="0">
                <a:latin typeface="Calibri"/>
                <a:cs typeface="Calibri"/>
              </a:rPr>
              <a:t>record </a:t>
            </a:r>
            <a:r>
              <a:rPr sz="2000" dirty="0">
                <a:latin typeface="Calibri"/>
                <a:cs typeface="Calibri"/>
              </a:rPr>
              <a:t>nei </a:t>
            </a:r>
            <a:r>
              <a:rPr sz="2000" spc="-5" dirty="0">
                <a:latin typeface="Calibri"/>
                <a:cs typeface="Calibri"/>
              </a:rPr>
              <a:t>files </a:t>
            </a:r>
            <a:r>
              <a:rPr sz="2000" dirty="0">
                <a:latin typeface="Calibri"/>
                <a:cs typeface="Calibri"/>
              </a:rPr>
              <a:t>di  </a:t>
            </a:r>
            <a:r>
              <a:rPr sz="2000" spc="-5" dirty="0">
                <a:latin typeface="Calibri"/>
                <a:cs typeface="Calibri"/>
              </a:rPr>
              <a:t>log </a:t>
            </a:r>
            <a:r>
              <a:rPr sz="2000" dirty="0">
                <a:latin typeface="Calibri"/>
                <a:cs typeface="Calibri"/>
              </a:rPr>
              <a:t>che a </a:t>
            </a:r>
            <a:r>
              <a:rPr sz="2000" spc="-5" dirty="0">
                <a:latin typeface="Calibri"/>
                <a:cs typeface="Calibri"/>
              </a:rPr>
              <a:t>fine </a:t>
            </a:r>
            <a:r>
              <a:rPr sz="2000" dirty="0">
                <a:latin typeface="Calibri"/>
                <a:cs typeface="Calibri"/>
              </a:rPr>
              <a:t>servizio </a:t>
            </a:r>
            <a:r>
              <a:rPr sz="2000" spc="-10" dirty="0">
                <a:latin typeface="Calibri"/>
                <a:cs typeface="Calibri"/>
              </a:rPr>
              <a:t>vengono inviati </a:t>
            </a:r>
            <a:r>
              <a:rPr sz="2000" spc="-5" dirty="0">
                <a:latin typeface="Calibri"/>
                <a:cs typeface="Calibri"/>
              </a:rPr>
              <a:t>alla </a:t>
            </a:r>
            <a:r>
              <a:rPr sz="2000" spc="-10" dirty="0">
                <a:latin typeface="Calibri"/>
                <a:cs typeface="Calibri"/>
              </a:rPr>
              <a:t>centrale</a:t>
            </a:r>
            <a:r>
              <a:rPr sz="2000" spc="35" dirty="0">
                <a:latin typeface="Calibri"/>
                <a:cs typeface="Calibri"/>
              </a:rPr>
              <a:t> </a:t>
            </a:r>
            <a:r>
              <a:rPr sz="2000" spc="-10" dirty="0">
                <a:latin typeface="Calibri"/>
                <a:cs typeface="Calibri"/>
              </a:rPr>
              <a:t>operativa.</a:t>
            </a:r>
            <a:endParaRPr sz="2000" dirty="0">
              <a:latin typeface="Calibri"/>
              <a:cs typeface="Calibri"/>
            </a:endParaRPr>
          </a:p>
        </p:txBody>
      </p:sp>
      <p:sp>
        <p:nvSpPr>
          <p:cNvPr id="8" name="object 33"/>
          <p:cNvSpPr txBox="1"/>
          <p:nvPr/>
        </p:nvSpPr>
        <p:spPr>
          <a:xfrm>
            <a:off x="430207" y="1387102"/>
            <a:ext cx="10954385" cy="936795"/>
          </a:xfrm>
          <a:prstGeom prst="rect">
            <a:avLst/>
          </a:prstGeom>
        </p:spPr>
        <p:txBody>
          <a:bodyPr vert="horz" wrap="square" lIns="0" tIns="13335" rIns="0" bIns="0" rtlCol="0">
            <a:spAutoFit/>
          </a:bodyPr>
          <a:lstStyle/>
          <a:p>
            <a:pPr marL="354965" marR="5080" indent="-342900">
              <a:lnSpc>
                <a:spcPct val="100000"/>
              </a:lnSpc>
              <a:spcBef>
                <a:spcPts val="105"/>
              </a:spcBef>
              <a:buFont typeface="Wingdings" panose="05000000000000000000" pitchFamily="2" charset="2"/>
              <a:buChar char="Ø"/>
              <a:tabLst>
                <a:tab pos="354965" algn="l"/>
              </a:tabLst>
            </a:pPr>
            <a:r>
              <a:rPr sz="2000" spc="-30" dirty="0" err="1" smtClean="0">
                <a:latin typeface="Calibri"/>
                <a:cs typeface="Calibri"/>
              </a:rPr>
              <a:t>Tramite</a:t>
            </a:r>
            <a:r>
              <a:rPr sz="2000" spc="-30" dirty="0" smtClean="0">
                <a:latin typeface="Calibri"/>
                <a:cs typeface="Calibri"/>
              </a:rPr>
              <a:t> </a:t>
            </a:r>
            <a:r>
              <a:rPr sz="2000" spc="-5" dirty="0">
                <a:latin typeface="Calibri"/>
                <a:cs typeface="Calibri"/>
              </a:rPr>
              <a:t>la localizzazione GPS, il </a:t>
            </a:r>
            <a:r>
              <a:rPr sz="2000" spc="-10" dirty="0">
                <a:latin typeface="Calibri"/>
                <a:cs typeface="Calibri"/>
              </a:rPr>
              <a:t>sistema </a:t>
            </a:r>
            <a:r>
              <a:rPr sz="2000" dirty="0">
                <a:latin typeface="Calibri"/>
                <a:cs typeface="Calibri"/>
              </a:rPr>
              <a:t>è </a:t>
            </a:r>
            <a:r>
              <a:rPr sz="2000" spc="-5" dirty="0">
                <a:latin typeface="Calibri"/>
                <a:cs typeface="Calibri"/>
              </a:rPr>
              <a:t>in </a:t>
            </a:r>
            <a:r>
              <a:rPr sz="2000" spc="-10" dirty="0">
                <a:latin typeface="Calibri"/>
                <a:cs typeface="Calibri"/>
              </a:rPr>
              <a:t>grado </a:t>
            </a:r>
            <a:r>
              <a:rPr sz="2000" dirty="0">
                <a:latin typeface="Calibri"/>
                <a:cs typeface="Calibri"/>
              </a:rPr>
              <a:t>di </a:t>
            </a:r>
            <a:r>
              <a:rPr sz="2000" spc="-10" dirty="0">
                <a:latin typeface="Calibri"/>
                <a:cs typeface="Calibri"/>
              </a:rPr>
              <a:t>determinare </a:t>
            </a:r>
            <a:r>
              <a:rPr sz="2000" spc="-30" dirty="0">
                <a:latin typeface="Calibri"/>
                <a:cs typeface="Calibri"/>
              </a:rPr>
              <a:t>l’esatta </a:t>
            </a:r>
            <a:r>
              <a:rPr sz="2000" spc="-5" dirty="0">
                <a:latin typeface="Calibri"/>
                <a:cs typeface="Calibri"/>
              </a:rPr>
              <a:t>posizione </a:t>
            </a:r>
            <a:r>
              <a:rPr sz="2000" spc="-15" dirty="0">
                <a:latin typeface="Calibri"/>
                <a:cs typeface="Calibri"/>
              </a:rPr>
              <a:t>dell’autobus </a:t>
            </a:r>
            <a:r>
              <a:rPr sz="2000" dirty="0">
                <a:latin typeface="Calibri"/>
                <a:cs typeface="Calibri"/>
              </a:rPr>
              <a:t>e dal  </a:t>
            </a:r>
            <a:r>
              <a:rPr sz="2000" spc="-15" dirty="0">
                <a:latin typeface="Calibri"/>
                <a:cs typeface="Calibri"/>
              </a:rPr>
              <a:t>confronto </a:t>
            </a:r>
            <a:r>
              <a:rPr sz="2000" spc="-5" dirty="0">
                <a:latin typeface="Calibri"/>
                <a:cs typeface="Calibri"/>
              </a:rPr>
              <a:t>con la tabella </a:t>
            </a:r>
            <a:r>
              <a:rPr sz="2000" spc="-10" dirty="0">
                <a:latin typeface="Calibri"/>
                <a:cs typeface="Calibri"/>
              </a:rPr>
              <a:t>oraria verificare </a:t>
            </a:r>
            <a:r>
              <a:rPr sz="2000" spc="-20" dirty="0">
                <a:latin typeface="Calibri"/>
                <a:cs typeface="Calibri"/>
              </a:rPr>
              <a:t>l’eventuale </a:t>
            </a:r>
            <a:r>
              <a:rPr sz="2000" spc="-10" dirty="0">
                <a:latin typeface="Calibri"/>
                <a:cs typeface="Calibri"/>
              </a:rPr>
              <a:t>ritardo </a:t>
            </a:r>
            <a:r>
              <a:rPr sz="2000" dirty="0">
                <a:latin typeface="Calibri"/>
                <a:cs typeface="Calibri"/>
              </a:rPr>
              <a:t>o </a:t>
            </a:r>
            <a:r>
              <a:rPr sz="2000" spc="-5" dirty="0">
                <a:latin typeface="Calibri"/>
                <a:cs typeface="Calibri"/>
              </a:rPr>
              <a:t>anticipo sui </a:t>
            </a:r>
            <a:r>
              <a:rPr sz="2000" spc="-10" dirty="0">
                <a:latin typeface="Calibri"/>
                <a:cs typeface="Calibri"/>
              </a:rPr>
              <a:t>tempi </a:t>
            </a:r>
            <a:r>
              <a:rPr sz="2000" dirty="0">
                <a:latin typeface="Calibri"/>
                <a:cs typeface="Calibri"/>
              </a:rPr>
              <a:t>di </a:t>
            </a:r>
            <a:r>
              <a:rPr sz="2000" spc="-5" dirty="0">
                <a:latin typeface="Calibri"/>
                <a:cs typeface="Calibri"/>
              </a:rPr>
              <a:t>passaggio, </a:t>
            </a:r>
            <a:r>
              <a:rPr sz="2000" dirty="0">
                <a:latin typeface="Calibri"/>
                <a:cs typeface="Calibri"/>
              </a:rPr>
              <a:t>che </a:t>
            </a:r>
            <a:r>
              <a:rPr sz="2000" spc="-5" dirty="0">
                <a:latin typeface="Calibri"/>
                <a:cs typeface="Calibri"/>
              </a:rPr>
              <a:t>viene  </a:t>
            </a:r>
            <a:r>
              <a:rPr sz="2000" spc="-10" dirty="0">
                <a:latin typeface="Calibri"/>
                <a:cs typeface="Calibri"/>
              </a:rPr>
              <a:t>immediatamente segnalato </a:t>
            </a:r>
            <a:r>
              <a:rPr sz="2000" dirty="0">
                <a:latin typeface="Calibri"/>
                <a:cs typeface="Calibri"/>
              </a:rPr>
              <a:t>al</a:t>
            </a:r>
            <a:r>
              <a:rPr sz="2000" spc="60" dirty="0">
                <a:latin typeface="Calibri"/>
                <a:cs typeface="Calibri"/>
              </a:rPr>
              <a:t> </a:t>
            </a:r>
            <a:r>
              <a:rPr sz="2000" spc="-5" dirty="0" err="1" smtClean="0">
                <a:latin typeface="Calibri"/>
                <a:cs typeface="Calibri"/>
              </a:rPr>
              <a:t>conducente</a:t>
            </a:r>
            <a:r>
              <a:rPr sz="2000" spc="-5" dirty="0" smtClean="0">
                <a:latin typeface="Calibri"/>
                <a:cs typeface="Calibri"/>
              </a:rPr>
              <a:t>.</a:t>
            </a:r>
            <a:endParaRPr sz="2300" dirty="0" smtClean="0">
              <a:latin typeface="Times New Roman"/>
              <a:cs typeface="Times New Roman"/>
            </a:endParaRPr>
          </a:p>
        </p:txBody>
      </p:sp>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283" y="2469174"/>
            <a:ext cx="10042531" cy="3082361"/>
          </a:xfrm>
          <a:prstGeom prst="rect">
            <a:avLst/>
          </a:prstGeom>
        </p:spPr>
      </p:pic>
    </p:spTree>
    <p:extLst>
      <p:ext uri="{BB962C8B-B14F-4D97-AF65-F5344CB8AC3E}">
        <p14:creationId xmlns:p14="http://schemas.microsoft.com/office/powerpoint/2010/main" val="198972488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5" y="1496734"/>
            <a:ext cx="11692336" cy="5078313"/>
          </a:xfrm>
          <a:prstGeom prst="rect">
            <a:avLst/>
          </a:prstGeom>
        </p:spPr>
        <p:txBody>
          <a:bodyPr wrap="square">
            <a:spAutoFit/>
          </a:bodyPr>
          <a:lstStyle/>
          <a:p>
            <a:pPr algn="just"/>
            <a:r>
              <a:rPr lang="it-IT" dirty="0"/>
              <a:t>I sistemi di localizzazione delle flotte (</a:t>
            </a:r>
            <a:r>
              <a:rPr lang="it-IT" dirty="0" err="1"/>
              <a:t>Automatic</a:t>
            </a:r>
            <a:r>
              <a:rPr lang="it-IT" dirty="0"/>
              <a:t> </a:t>
            </a:r>
            <a:r>
              <a:rPr lang="it-IT" dirty="0" err="1"/>
              <a:t>Vehicle</a:t>
            </a:r>
            <a:r>
              <a:rPr lang="it-IT" dirty="0"/>
              <a:t> Location) e più in generale di monitoraggio </a:t>
            </a:r>
            <a:r>
              <a:rPr lang="it-IT" dirty="0" smtClean="0"/>
              <a:t>delle stesse </a:t>
            </a:r>
            <a:r>
              <a:rPr lang="it-IT" dirty="0"/>
              <a:t>(</a:t>
            </a:r>
            <a:r>
              <a:rPr lang="it-IT" dirty="0" err="1"/>
              <a:t>Automatic</a:t>
            </a:r>
            <a:r>
              <a:rPr lang="it-IT" dirty="0"/>
              <a:t> </a:t>
            </a:r>
            <a:r>
              <a:rPr lang="it-IT" dirty="0" err="1"/>
              <a:t>Vehicle</a:t>
            </a:r>
            <a:r>
              <a:rPr lang="it-IT" dirty="0"/>
              <a:t> </a:t>
            </a:r>
            <a:r>
              <a:rPr lang="it-IT" dirty="0" err="1"/>
              <a:t>Monitoring</a:t>
            </a:r>
            <a:r>
              <a:rPr lang="it-IT" dirty="0"/>
              <a:t>) sono chiamati ad assolvere vari compiti</a:t>
            </a:r>
            <a:r>
              <a:rPr lang="it-IT" dirty="0" smtClean="0"/>
              <a:t>:</a:t>
            </a:r>
          </a:p>
          <a:p>
            <a:pPr algn="just"/>
            <a:endParaRPr lang="it-IT" dirty="0"/>
          </a:p>
          <a:p>
            <a:pPr marL="285750" indent="-285750" algn="just">
              <a:buFont typeface="Wingdings" panose="05000000000000000000" pitchFamily="2" charset="2"/>
              <a:buChar char="Ø"/>
            </a:pPr>
            <a:r>
              <a:rPr lang="it-IT" b="1" dirty="0" smtClean="0"/>
              <a:t>Certificazione </a:t>
            </a:r>
            <a:r>
              <a:rPr lang="it-IT" b="1" dirty="0"/>
              <a:t>del servizio </a:t>
            </a:r>
            <a:r>
              <a:rPr lang="it-IT" dirty="0"/>
              <a:t>– certifica all’Authority in modo puntuale il servizio effettivamente </a:t>
            </a:r>
            <a:r>
              <a:rPr lang="it-IT" dirty="0" smtClean="0"/>
              <a:t>svolto dai </a:t>
            </a:r>
            <a:r>
              <a:rPr lang="it-IT" dirty="0"/>
              <a:t>mezzi, e lo scostamento rispetto al </a:t>
            </a:r>
            <a:r>
              <a:rPr lang="it-IT" dirty="0" smtClean="0"/>
              <a:t>programmato;</a:t>
            </a:r>
          </a:p>
          <a:p>
            <a:pPr marL="285750" indent="-285750" algn="just">
              <a:buFont typeface="Wingdings" panose="05000000000000000000" pitchFamily="2" charset="2"/>
              <a:buChar char="Ø"/>
            </a:pPr>
            <a:r>
              <a:rPr lang="it-IT" b="1" dirty="0" err="1" smtClean="0"/>
              <a:t>Infomobilità</a:t>
            </a:r>
            <a:r>
              <a:rPr lang="it-IT" dirty="0" smtClean="0"/>
              <a:t> </a:t>
            </a:r>
            <a:r>
              <a:rPr lang="it-IT" dirty="0"/>
              <a:t>- rende disponibile il dato sugli anticipi/ritardi dei mezzi in tempo reale o comunque </a:t>
            </a:r>
            <a:r>
              <a:rPr lang="it-IT" dirty="0" smtClean="0"/>
              <a:t>nel più </a:t>
            </a:r>
            <a:r>
              <a:rPr lang="it-IT" dirty="0"/>
              <a:t>breve tempo possibile; per l’utente la programmazione del viaggio, l’acquisto del biglietto e </a:t>
            </a:r>
            <a:r>
              <a:rPr lang="it-IT" dirty="0" smtClean="0"/>
              <a:t>la consultazione </a:t>
            </a:r>
            <a:r>
              <a:rPr lang="it-IT" dirty="0"/>
              <a:t>degli anticipi/ritardi sta confluendo sempre più all’interno di un unico processo </a:t>
            </a:r>
            <a:r>
              <a:rPr lang="it-IT" dirty="0" smtClean="0"/>
              <a:t>gestito tramite </a:t>
            </a:r>
            <a:r>
              <a:rPr lang="it-IT" dirty="0" err="1" smtClean="0"/>
              <a:t>smartphone</a:t>
            </a:r>
            <a:r>
              <a:rPr lang="it-IT" dirty="0" smtClean="0"/>
              <a:t>;</a:t>
            </a:r>
          </a:p>
          <a:p>
            <a:pPr marL="285750" indent="-285750" algn="just">
              <a:buFont typeface="Wingdings" panose="05000000000000000000" pitchFamily="2" charset="2"/>
              <a:buChar char="Ø"/>
            </a:pPr>
            <a:r>
              <a:rPr lang="it-IT" b="1" dirty="0" smtClean="0"/>
              <a:t>Supporto </a:t>
            </a:r>
            <a:r>
              <a:rPr lang="it-IT" b="1" dirty="0"/>
              <a:t>alla bigliettazione elettronica</a:t>
            </a:r>
            <a:r>
              <a:rPr lang="it-IT" dirty="0"/>
              <a:t>, ad esempio rende disponibile ai </a:t>
            </a:r>
            <a:r>
              <a:rPr lang="it-IT" dirty="0" err="1"/>
              <a:t>validatori</a:t>
            </a:r>
            <a:r>
              <a:rPr lang="it-IT" dirty="0"/>
              <a:t> il dato </a:t>
            </a:r>
            <a:r>
              <a:rPr lang="it-IT" dirty="0" smtClean="0"/>
              <a:t>sulla linea/corsa/fermata </a:t>
            </a:r>
            <a:r>
              <a:rPr lang="it-IT" dirty="0"/>
              <a:t>corrente.</a:t>
            </a:r>
          </a:p>
          <a:p>
            <a:pPr algn="just"/>
            <a:endParaRPr lang="it-IT" dirty="0" smtClean="0"/>
          </a:p>
          <a:p>
            <a:pPr algn="just"/>
            <a:r>
              <a:rPr lang="it-IT" dirty="0" smtClean="0"/>
              <a:t>Ciascuno </a:t>
            </a:r>
            <a:r>
              <a:rPr lang="it-IT" dirty="0"/>
              <a:t>di questi compiti prevede scopi e gestioni differenziate. </a:t>
            </a:r>
            <a:r>
              <a:rPr lang="it-IT" b="1" i="1" dirty="0"/>
              <a:t>Spesso i sistemi AVM sono progettati per </a:t>
            </a:r>
            <a:r>
              <a:rPr lang="it-IT" b="1" i="1" dirty="0" smtClean="0"/>
              <a:t>la certificazione </a:t>
            </a:r>
            <a:r>
              <a:rPr lang="it-IT" b="1" i="1" dirty="0"/>
              <a:t>del servizio e l’</a:t>
            </a:r>
            <a:r>
              <a:rPr lang="it-IT" b="1" i="1" dirty="0" err="1"/>
              <a:t>infomobilità</a:t>
            </a:r>
            <a:r>
              <a:rPr lang="it-IT" b="1" i="1" dirty="0"/>
              <a:t>, non per una efficace gestione della bigliettazione elettronica</a:t>
            </a:r>
            <a:r>
              <a:rPr lang="it-IT" dirty="0" smtClean="0"/>
              <a:t>. </a:t>
            </a:r>
          </a:p>
          <a:p>
            <a:pPr algn="just"/>
            <a:r>
              <a:rPr lang="it-IT" i="1" u="sng" dirty="0" smtClean="0"/>
              <a:t>Ad esempio</a:t>
            </a:r>
            <a:r>
              <a:rPr lang="it-IT" dirty="0"/>
              <a:t>: il </a:t>
            </a:r>
            <a:r>
              <a:rPr lang="it-IT" dirty="0" err="1"/>
              <a:t>ticketing</a:t>
            </a:r>
            <a:r>
              <a:rPr lang="it-IT" dirty="0"/>
              <a:t> ha bisogno di aggiornare la fermata corrente prima dell’arrivo alla stessa, </a:t>
            </a:r>
            <a:r>
              <a:rPr lang="it-IT" dirty="0" smtClean="0"/>
              <a:t>in modo </a:t>
            </a:r>
            <a:r>
              <a:rPr lang="it-IT" dirty="0"/>
              <a:t>che quando le persone validano il borsellino elettronico in discesa (checkout) il </a:t>
            </a:r>
            <a:r>
              <a:rPr lang="it-IT" dirty="0" err="1"/>
              <a:t>validatore</a:t>
            </a:r>
            <a:r>
              <a:rPr lang="it-IT" dirty="0"/>
              <a:t> abbia </a:t>
            </a:r>
            <a:r>
              <a:rPr lang="it-IT" dirty="0" smtClean="0"/>
              <a:t>già aggiornato </a:t>
            </a:r>
            <a:r>
              <a:rPr lang="it-IT" dirty="0"/>
              <a:t>con leggero anticipo la fermata corretta; spesso i sistemi progettati unicamente per l’AVM </a:t>
            </a:r>
            <a:r>
              <a:rPr lang="it-IT" dirty="0" smtClean="0"/>
              <a:t>non riconoscono </a:t>
            </a:r>
            <a:r>
              <a:rPr lang="it-IT" dirty="0"/>
              <a:t>la fermata con la tempestività necessaria al </a:t>
            </a:r>
            <a:r>
              <a:rPr lang="it-IT" dirty="0" err="1"/>
              <a:t>ticketing</a:t>
            </a:r>
            <a:r>
              <a:rPr lang="it-IT" dirty="0"/>
              <a:t>. Questo può creare problemi di </a:t>
            </a:r>
            <a:r>
              <a:rPr lang="it-IT" dirty="0" smtClean="0"/>
              <a:t>affidabilità nella </a:t>
            </a:r>
            <a:r>
              <a:rPr lang="it-IT" dirty="0"/>
              <a:t>gestione del borsellino elettronico: non disponendo della fermata corretta il </a:t>
            </a:r>
            <a:r>
              <a:rPr lang="it-IT" dirty="0" err="1"/>
              <a:t>validatore</a:t>
            </a:r>
            <a:r>
              <a:rPr lang="it-IT" dirty="0"/>
              <a:t> </a:t>
            </a:r>
            <a:r>
              <a:rPr lang="it-IT" dirty="0" err="1"/>
              <a:t>deconta</a:t>
            </a:r>
            <a:r>
              <a:rPr lang="it-IT" dirty="0"/>
              <a:t> la </a:t>
            </a:r>
            <a:r>
              <a:rPr lang="it-IT" dirty="0" smtClean="0"/>
              <a:t>tariffa errata</a:t>
            </a:r>
            <a:r>
              <a:rPr lang="it-IT" dirty="0"/>
              <a:t>, e l’affidabilità dell’intero sistema viene messa in discussione.</a:t>
            </a:r>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IL RUOLO DELL’AVM E DELL’INFOMOBILITÀ</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1690991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5" y="1496734"/>
            <a:ext cx="11692336" cy="5355312"/>
          </a:xfrm>
          <a:prstGeom prst="rect">
            <a:avLst/>
          </a:prstGeom>
        </p:spPr>
        <p:txBody>
          <a:bodyPr wrap="square">
            <a:spAutoFit/>
          </a:bodyPr>
          <a:lstStyle/>
          <a:p>
            <a:pPr algn="just"/>
            <a:r>
              <a:rPr lang="it-IT" dirty="0"/>
              <a:t>L’integrazione </a:t>
            </a:r>
            <a:r>
              <a:rPr lang="it-IT" dirty="0" err="1"/>
              <a:t>ticketing</a:t>
            </a:r>
            <a:r>
              <a:rPr lang="it-IT" dirty="0"/>
              <a:t> – AVM </a:t>
            </a:r>
            <a:r>
              <a:rPr lang="it-IT" dirty="0" smtClean="0"/>
              <a:t>è articolata</a:t>
            </a:r>
            <a:r>
              <a:rPr lang="it-IT" dirty="0"/>
              <a:t>, non si tratta solo di condividere da back end i dati topologici e la linea/fermata corrente a bordo</a:t>
            </a:r>
            <a:r>
              <a:rPr lang="it-IT" dirty="0" smtClean="0"/>
              <a:t>. Si può affermare quindi:</a:t>
            </a:r>
          </a:p>
          <a:p>
            <a:pPr algn="just"/>
            <a:endParaRPr lang="it-IT" dirty="0" smtClean="0"/>
          </a:p>
          <a:p>
            <a:pPr marL="285750" indent="-285750" algn="just">
              <a:buFont typeface="Wingdings" panose="05000000000000000000" pitchFamily="2" charset="2"/>
              <a:buChar char="Ø"/>
            </a:pPr>
            <a:r>
              <a:rPr lang="it-IT" dirty="0"/>
              <a:t>L’ideale è che sul mezzo il computer di bordo sia unico, con un unico software applicativo in grado </a:t>
            </a:r>
            <a:r>
              <a:rPr lang="it-IT" dirty="0" smtClean="0"/>
              <a:t>di gestire </a:t>
            </a:r>
            <a:r>
              <a:rPr lang="it-IT" dirty="0"/>
              <a:t>organicamente sia logiche di </a:t>
            </a:r>
            <a:r>
              <a:rPr lang="it-IT" dirty="0" err="1"/>
              <a:t>ticketing</a:t>
            </a:r>
            <a:r>
              <a:rPr lang="it-IT" dirty="0"/>
              <a:t> che di AVM: facilita l’usabilità e la formazione </a:t>
            </a:r>
            <a:r>
              <a:rPr lang="it-IT" dirty="0" smtClean="0"/>
              <a:t>del personale</a:t>
            </a:r>
            <a:r>
              <a:rPr lang="it-IT" dirty="0"/>
              <a:t>, incrementa la robustezza complessiva del sistema, ottimizza le attività </a:t>
            </a:r>
            <a:r>
              <a:rPr lang="it-IT" dirty="0" smtClean="0"/>
              <a:t>manutentive, ottimizza </a:t>
            </a:r>
            <a:r>
              <a:rPr lang="it-IT" dirty="0"/>
              <a:t>lo scambio dati </a:t>
            </a:r>
            <a:r>
              <a:rPr lang="it-IT" dirty="0" smtClean="0"/>
              <a:t>centro-bordo;</a:t>
            </a:r>
          </a:p>
          <a:p>
            <a:pPr marL="285750" indent="-285750" algn="just">
              <a:buFont typeface="Wingdings" panose="05000000000000000000" pitchFamily="2" charset="2"/>
              <a:buChar char="Ø"/>
            </a:pPr>
            <a:r>
              <a:rPr lang="it-IT" dirty="0" smtClean="0"/>
              <a:t>Se </a:t>
            </a:r>
            <a:r>
              <a:rPr lang="it-IT" dirty="0"/>
              <a:t>vi è un sistema AVM </a:t>
            </a:r>
            <a:r>
              <a:rPr lang="it-IT" dirty="0" err="1"/>
              <a:t>pre</a:t>
            </a:r>
            <a:r>
              <a:rPr lang="it-IT" dirty="0"/>
              <a:t>-esistente da integrare, è fondamentale che questo sia in grado di:</a:t>
            </a:r>
          </a:p>
          <a:p>
            <a:pPr marL="712788" indent="-349250" algn="just">
              <a:buFont typeface="Courier New" panose="02070309020205020404" pitchFamily="49" charset="0"/>
              <a:buChar char="o"/>
            </a:pPr>
            <a:r>
              <a:rPr lang="it-IT" dirty="0" smtClean="0"/>
              <a:t>gestire </a:t>
            </a:r>
            <a:r>
              <a:rPr lang="it-IT" dirty="0"/>
              <a:t>eventi e processi specifici del </a:t>
            </a:r>
            <a:r>
              <a:rPr lang="it-IT" dirty="0" err="1" smtClean="0"/>
              <a:t>ticketing</a:t>
            </a:r>
            <a:r>
              <a:rPr lang="it-IT" dirty="0" smtClean="0"/>
              <a:t>;</a:t>
            </a:r>
          </a:p>
          <a:p>
            <a:pPr marL="712788" indent="-349250" algn="just">
              <a:buFont typeface="Courier New" panose="02070309020205020404" pitchFamily="49" charset="0"/>
              <a:buChar char="o"/>
            </a:pPr>
            <a:r>
              <a:rPr lang="it-IT" dirty="0" smtClean="0"/>
              <a:t>gestire </a:t>
            </a:r>
            <a:r>
              <a:rPr lang="it-IT" dirty="0"/>
              <a:t>l’integrazione con lo SBE sia a livello server to server che a livello </a:t>
            </a:r>
            <a:r>
              <a:rPr lang="it-IT" dirty="0" smtClean="0"/>
              <a:t>bordo;</a:t>
            </a:r>
          </a:p>
          <a:p>
            <a:pPr marL="712788" indent="-349250" algn="just">
              <a:buFont typeface="Courier New" panose="02070309020205020404" pitchFamily="49" charset="0"/>
              <a:buChar char="o"/>
            </a:pPr>
            <a:r>
              <a:rPr lang="it-IT" dirty="0" smtClean="0"/>
              <a:t>gestire </a:t>
            </a:r>
            <a:r>
              <a:rPr lang="it-IT" dirty="0"/>
              <a:t>una autenticazione unica a bordo (single </a:t>
            </a:r>
            <a:r>
              <a:rPr lang="it-IT" dirty="0" err="1"/>
              <a:t>sign</a:t>
            </a:r>
            <a:r>
              <a:rPr lang="it-IT" dirty="0"/>
              <a:t> on, evita che l’autista debba </a:t>
            </a:r>
            <a:r>
              <a:rPr lang="it-IT" dirty="0" smtClean="0"/>
              <a:t>autenticarsi prima </a:t>
            </a:r>
            <a:r>
              <a:rPr lang="it-IT" dirty="0"/>
              <a:t>sul sistema AVM e poi su quello di </a:t>
            </a:r>
            <a:r>
              <a:rPr lang="it-IT" dirty="0" err="1"/>
              <a:t>ticketing</a:t>
            </a:r>
            <a:r>
              <a:rPr lang="it-IT" dirty="0" smtClean="0"/>
              <a:t>);</a:t>
            </a:r>
          </a:p>
          <a:p>
            <a:pPr marL="712788" indent="-349250" algn="just">
              <a:buFont typeface="Courier New" panose="02070309020205020404" pitchFamily="49" charset="0"/>
              <a:buChar char="o"/>
            </a:pPr>
            <a:r>
              <a:rPr lang="it-IT" dirty="0" smtClean="0"/>
              <a:t>gestire </a:t>
            </a:r>
            <a:r>
              <a:rPr lang="it-IT" dirty="0"/>
              <a:t>una vestizione/qualifica unica e con dati </a:t>
            </a:r>
            <a:r>
              <a:rPr lang="it-IT" dirty="0" smtClean="0"/>
              <a:t>organici;</a:t>
            </a:r>
          </a:p>
          <a:p>
            <a:pPr marL="712788" indent="-349250" algn="just">
              <a:buFont typeface="Courier New" panose="02070309020205020404" pitchFamily="49" charset="0"/>
              <a:buChar char="o"/>
            </a:pPr>
            <a:r>
              <a:rPr lang="it-IT" dirty="0" smtClean="0"/>
              <a:t>gestire </a:t>
            </a:r>
            <a:r>
              <a:rPr lang="it-IT" dirty="0"/>
              <a:t>uno scambio dati centro bordo organico (gestione dei messaggi da/per l’autista, </a:t>
            </a:r>
            <a:r>
              <a:rPr lang="it-IT" dirty="0" smtClean="0"/>
              <a:t>stato apparati </a:t>
            </a:r>
            <a:r>
              <a:rPr lang="it-IT" dirty="0"/>
              <a:t>di bordo, ecc</a:t>
            </a:r>
            <a:r>
              <a:rPr lang="it-IT" dirty="0" smtClean="0"/>
              <a:t>.);</a:t>
            </a:r>
          </a:p>
          <a:p>
            <a:pPr marL="712788" indent="-349250" algn="just">
              <a:buFont typeface="Courier New" panose="02070309020205020404" pitchFamily="49" charset="0"/>
              <a:buChar char="o"/>
            </a:pPr>
            <a:r>
              <a:rPr lang="it-IT" dirty="0" smtClean="0"/>
              <a:t>più </a:t>
            </a:r>
            <a:r>
              <a:rPr lang="it-IT" dirty="0"/>
              <a:t>in generale evitare che vi siano due consolle autista che mostrano dati </a:t>
            </a:r>
            <a:r>
              <a:rPr lang="it-IT" dirty="0" smtClean="0"/>
              <a:t>discordanti;</a:t>
            </a:r>
          </a:p>
          <a:p>
            <a:pPr marL="712788" indent="-349250" algn="just">
              <a:buFont typeface="Courier New" panose="02070309020205020404" pitchFamily="49" charset="0"/>
              <a:buChar char="o"/>
            </a:pPr>
            <a:r>
              <a:rPr lang="it-IT" dirty="0" smtClean="0"/>
              <a:t>è </a:t>
            </a:r>
            <a:r>
              <a:rPr lang="it-IT" dirty="0"/>
              <a:t>necessario che questo accada anche in situazioni di degrado, quali ad esempio le </a:t>
            </a:r>
            <a:r>
              <a:rPr lang="it-IT" dirty="0" err="1" smtClean="0"/>
              <a:t>microirregolarità</a:t>
            </a:r>
            <a:r>
              <a:rPr lang="it-IT" dirty="0"/>
              <a:t> </a:t>
            </a:r>
            <a:r>
              <a:rPr lang="it-IT" dirty="0" smtClean="0"/>
              <a:t>del </a:t>
            </a:r>
            <a:r>
              <a:rPr lang="it-IT" dirty="0"/>
              <a:t>servizio, o l’assenza di segnale GPS in prossimità di gallerie / viali alberati;</a:t>
            </a:r>
          </a:p>
          <a:p>
            <a:pPr marL="285750" indent="-285750" algn="just">
              <a:buFont typeface="Wingdings" panose="05000000000000000000" pitchFamily="2" charset="2"/>
              <a:buChar char="Ø"/>
            </a:pPr>
            <a:r>
              <a:rPr lang="it-IT" dirty="0" smtClean="0"/>
              <a:t>In </a:t>
            </a:r>
            <a:r>
              <a:rPr lang="it-IT" dirty="0"/>
              <a:t>definitiva è necessario che il </a:t>
            </a:r>
            <a:r>
              <a:rPr lang="it-IT" dirty="0" err="1"/>
              <a:t>ticketing</a:t>
            </a:r>
            <a:r>
              <a:rPr lang="it-IT" dirty="0"/>
              <a:t> e l’AVM siano due facce complementari di uno </a:t>
            </a:r>
            <a:r>
              <a:rPr lang="it-IT" dirty="0" smtClean="0"/>
              <a:t>stesso sistema</a:t>
            </a:r>
            <a:r>
              <a:rPr lang="it-IT" dirty="0"/>
              <a:t>, non la somma di due sistemi non adeguatamente integrati.</a:t>
            </a:r>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IL RUOLO DELL’AVM E DELL’INFOMOBILITÀ</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256211435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5" y="1496734"/>
            <a:ext cx="11692336" cy="5078313"/>
          </a:xfrm>
          <a:prstGeom prst="rect">
            <a:avLst/>
          </a:prstGeom>
        </p:spPr>
        <p:txBody>
          <a:bodyPr wrap="square">
            <a:spAutoFit/>
          </a:bodyPr>
          <a:lstStyle/>
          <a:p>
            <a:pPr algn="just"/>
            <a:r>
              <a:rPr lang="it-IT" dirty="0"/>
              <a:t>Un sistema di bigliettazione elettronica, associato all’obbligo di validazione in entrata ed in alternativa </a:t>
            </a:r>
            <a:r>
              <a:rPr lang="it-IT" dirty="0" smtClean="0"/>
              <a:t>anche in </a:t>
            </a:r>
            <a:r>
              <a:rPr lang="it-IT" dirty="0"/>
              <a:t>uscita, permette di acquisire importanti dati sui flussi relativi alla frequentazione del servizio. I livelli </a:t>
            </a:r>
            <a:r>
              <a:rPr lang="it-IT" dirty="0" smtClean="0"/>
              <a:t>di accuratezza </a:t>
            </a:r>
            <a:r>
              <a:rPr lang="it-IT" dirty="0"/>
              <a:t>del monitoraggio sono sostanzialmente tre, suddivisi a seconda che venga adottata la </a:t>
            </a:r>
            <a:r>
              <a:rPr lang="it-IT" dirty="0" smtClean="0"/>
              <a:t>soluzione della </a:t>
            </a:r>
            <a:r>
              <a:rPr lang="it-IT" dirty="0"/>
              <a:t>sola validazione obbligatoria in salita (check-in), l’istallazione di sistemi </a:t>
            </a:r>
            <a:r>
              <a:rPr lang="it-IT" dirty="0" smtClean="0"/>
              <a:t>conta-passeggeri </a:t>
            </a:r>
            <a:r>
              <a:rPr lang="it-IT" dirty="0"/>
              <a:t>oppure </a:t>
            </a:r>
            <a:r>
              <a:rPr lang="it-IT" dirty="0" smtClean="0"/>
              <a:t>la validazione </a:t>
            </a:r>
            <a:r>
              <a:rPr lang="it-IT" dirty="0"/>
              <a:t>obbligatoria sia in entrata che in uscita (check-in e </a:t>
            </a:r>
            <a:r>
              <a:rPr lang="it-IT" dirty="0" err="1"/>
              <a:t>check</a:t>
            </a:r>
            <a:r>
              <a:rPr lang="it-IT" dirty="0"/>
              <a:t> out</a:t>
            </a:r>
            <a:r>
              <a:rPr lang="it-IT" dirty="0" smtClean="0"/>
              <a:t>):</a:t>
            </a:r>
          </a:p>
          <a:p>
            <a:pPr algn="just"/>
            <a:endParaRPr lang="it-IT" dirty="0"/>
          </a:p>
          <a:p>
            <a:pPr marL="285750" indent="-285750" algn="just">
              <a:buFont typeface="Wingdings" panose="05000000000000000000" pitchFamily="2" charset="2"/>
              <a:buChar char="Ø"/>
            </a:pPr>
            <a:r>
              <a:rPr lang="it-IT" b="1" u="sng" dirty="0" smtClean="0"/>
              <a:t>1</a:t>
            </a:r>
            <a:r>
              <a:rPr lang="it-IT" b="1" u="sng" dirty="0"/>
              <a:t>° livello</a:t>
            </a:r>
            <a:r>
              <a:rPr lang="it-IT" dirty="0"/>
              <a:t>: un primo livello di monitoraggio risulta dall’applicazione del check-in, dunque la </a:t>
            </a:r>
            <a:r>
              <a:rPr lang="it-IT" dirty="0" smtClean="0"/>
              <a:t>validazione obbligatoria</a:t>
            </a:r>
            <a:r>
              <a:rPr lang="it-IT" dirty="0"/>
              <a:t>, in fase di salita dei passeggeri. Questo permette un conteggio accurato dei </a:t>
            </a:r>
            <a:r>
              <a:rPr lang="it-IT" dirty="0" smtClean="0"/>
              <a:t>passeggeri viaggianti</a:t>
            </a:r>
            <a:r>
              <a:rPr lang="it-IT" dirty="0"/>
              <a:t>, ma non fornisce la possibilità di avere una stima dei pass*km e dunque il volume </a:t>
            </a:r>
            <a:r>
              <a:rPr lang="it-IT" dirty="0" smtClean="0"/>
              <a:t>effettivo trasportato</a:t>
            </a:r>
            <a:r>
              <a:rPr lang="it-IT" dirty="0"/>
              <a:t>. È un compromesso che comunque può essere considerato in alcuni casi </a:t>
            </a:r>
            <a:r>
              <a:rPr lang="it-IT" dirty="0" smtClean="0"/>
              <a:t>sufficiente;</a:t>
            </a:r>
          </a:p>
          <a:p>
            <a:pPr marL="285750" indent="-285750" algn="just">
              <a:buFont typeface="Wingdings" panose="05000000000000000000" pitchFamily="2" charset="2"/>
              <a:buChar char="Ø"/>
            </a:pPr>
            <a:r>
              <a:rPr lang="it-IT" b="1" u="sng" dirty="0" smtClean="0"/>
              <a:t>2</a:t>
            </a:r>
            <a:r>
              <a:rPr lang="it-IT" b="1" u="sng" dirty="0"/>
              <a:t>° livello</a:t>
            </a:r>
            <a:r>
              <a:rPr lang="it-IT" dirty="0"/>
              <a:t>: può essere raggiunto con l’istallazione di sistemi </a:t>
            </a:r>
            <a:r>
              <a:rPr lang="it-IT" dirty="0" smtClean="0"/>
              <a:t>conta-passeggeri</a:t>
            </a:r>
            <a:r>
              <a:rPr lang="it-IT" dirty="0"/>
              <a:t>. Con il conteggio </a:t>
            </a:r>
            <a:r>
              <a:rPr lang="it-IT" dirty="0" smtClean="0"/>
              <a:t>puntuale dell’utenza </a:t>
            </a:r>
            <a:r>
              <a:rPr lang="it-IT" dirty="0"/>
              <a:t>salita e discesa sarà dunque possibile stimare il volume effettivamente </a:t>
            </a:r>
            <a:r>
              <a:rPr lang="it-IT" dirty="0" smtClean="0"/>
              <a:t>trasportato. L’informazione </a:t>
            </a:r>
            <a:r>
              <a:rPr lang="it-IT" dirty="0"/>
              <a:t>mancante riguarda l’identificazione della persona (dunque del suo titolo di viaggio) </a:t>
            </a:r>
            <a:r>
              <a:rPr lang="it-IT" dirty="0" smtClean="0"/>
              <a:t>e dunque </a:t>
            </a:r>
            <a:r>
              <a:rPr lang="it-IT" dirty="0"/>
              <a:t>ai fini del monitoraggio non permette di associare l’origine alla destinazione, necessaria </a:t>
            </a:r>
            <a:r>
              <a:rPr lang="it-IT" dirty="0" smtClean="0"/>
              <a:t>alla costruzione </a:t>
            </a:r>
            <a:r>
              <a:rPr lang="it-IT" dirty="0"/>
              <a:t>delle matrici </a:t>
            </a:r>
            <a:r>
              <a:rPr lang="it-IT" dirty="0" smtClean="0"/>
              <a:t>origine-destinazione;</a:t>
            </a:r>
          </a:p>
          <a:p>
            <a:pPr marL="285750" indent="-285750" algn="just">
              <a:buFont typeface="Wingdings" panose="05000000000000000000" pitchFamily="2" charset="2"/>
              <a:buChar char="Ø"/>
            </a:pPr>
            <a:r>
              <a:rPr lang="it-IT" b="1" u="sng" dirty="0" smtClean="0"/>
              <a:t>3</a:t>
            </a:r>
            <a:r>
              <a:rPr lang="it-IT" b="1" u="sng" dirty="0"/>
              <a:t>° livello</a:t>
            </a:r>
            <a:r>
              <a:rPr lang="it-IT" dirty="0"/>
              <a:t>: questo può essere raggiunto con la previsione della validazione obbligatoria in uscita e </a:t>
            </a:r>
            <a:r>
              <a:rPr lang="it-IT" dirty="0" smtClean="0"/>
              <a:t>permette di </a:t>
            </a:r>
            <a:r>
              <a:rPr lang="it-IT" dirty="0"/>
              <a:t>avere un monitoraggio completo, con l’informazione puntuale della tratta effettuata da ogni </a:t>
            </a:r>
            <a:r>
              <a:rPr lang="it-IT" dirty="0" smtClean="0"/>
              <a:t>singolo passeggero</a:t>
            </a:r>
            <a:r>
              <a:rPr lang="it-IT" dirty="0"/>
              <a:t>. Questo sistema permette di conoscere puntualmente l’origine e la destinazione di ogni </a:t>
            </a:r>
            <a:r>
              <a:rPr lang="it-IT" dirty="0" smtClean="0"/>
              <a:t>singolo utente</a:t>
            </a:r>
            <a:r>
              <a:rPr lang="it-IT" dirty="0"/>
              <a:t>, permettendo così di avere tutte le informazioni necessarie riguardanti il monitoraggio dei flussi.</a:t>
            </a:r>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IL MONITORAGGIO DEI FLUSSI</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159897878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5" y="1496734"/>
            <a:ext cx="11692335" cy="4708981"/>
          </a:xfrm>
          <a:prstGeom prst="rect">
            <a:avLst/>
          </a:prstGeom>
        </p:spPr>
        <p:txBody>
          <a:bodyPr wrap="square">
            <a:spAutoFit/>
          </a:bodyPr>
          <a:lstStyle/>
          <a:p>
            <a:r>
              <a:rPr lang="it-IT" sz="2400" b="1" dirty="0" smtClean="0"/>
              <a:t>CAP Prato</a:t>
            </a:r>
            <a:endParaRPr lang="it-IT" sz="2400" b="1" dirty="0"/>
          </a:p>
          <a:p>
            <a:endParaRPr lang="it-IT" sz="2400" b="1" dirty="0" smtClean="0"/>
          </a:p>
          <a:p>
            <a:pPr algn="just"/>
            <a:r>
              <a:rPr lang="it-IT" dirty="0"/>
              <a:t>Il primo passo per la realizzazione del progetto di bigliettazione elettronica è avvenuto nel 2009: con </a:t>
            </a:r>
            <a:r>
              <a:rPr lang="it-IT" dirty="0" smtClean="0"/>
              <a:t>decreto della </a:t>
            </a:r>
            <a:r>
              <a:rPr lang="it-IT" dirty="0"/>
              <a:t>Giunta Regionale n° 561 del 6 Febbraio la Regione Toscana ha ammesso a contributo nella misura </a:t>
            </a:r>
            <a:r>
              <a:rPr lang="it-IT" dirty="0" smtClean="0"/>
              <a:t>del 75% il </a:t>
            </a:r>
            <a:r>
              <a:rPr lang="it-IT" dirty="0"/>
              <a:t>progetto presentato da CAP riguardante lo sviluppo di un sistema di bigliettazione elettronica </a:t>
            </a:r>
            <a:r>
              <a:rPr lang="it-IT" dirty="0" smtClean="0"/>
              <a:t>nel rispetto </a:t>
            </a:r>
            <a:r>
              <a:rPr lang="it-IT" dirty="0"/>
              <a:t>delle specifiche stabilite nel DGR </a:t>
            </a:r>
            <a:r>
              <a:rPr lang="it-IT" dirty="0" smtClean="0"/>
              <a:t>880/2008. Tale </a:t>
            </a:r>
            <a:r>
              <a:rPr lang="it-IT" dirty="0"/>
              <a:t>finanziamento, oltre a riguardare l’intera rete di CAP, ha coinvolto anche la rete urbana di Pisa e </a:t>
            </a:r>
            <a:r>
              <a:rPr lang="it-IT" dirty="0" smtClean="0"/>
              <a:t>quella di Pistoia. La </a:t>
            </a:r>
            <a:r>
              <a:rPr lang="it-IT" dirty="0"/>
              <a:t>volontà aziendale è stata quella di portare un vero e proprio cambiamento delle abitudini in città.</a:t>
            </a:r>
          </a:p>
          <a:p>
            <a:pPr algn="just"/>
            <a:endParaRPr lang="it-IT" dirty="0" smtClean="0"/>
          </a:p>
          <a:p>
            <a:pPr algn="just"/>
            <a:r>
              <a:rPr lang="it-IT" dirty="0" smtClean="0"/>
              <a:t>Tra </a:t>
            </a:r>
            <a:r>
              <a:rPr lang="it-IT" dirty="0"/>
              <a:t>gli </a:t>
            </a:r>
            <a:r>
              <a:rPr lang="it-IT" b="1" dirty="0"/>
              <a:t>obiettivi del progetto </a:t>
            </a:r>
            <a:r>
              <a:rPr lang="it-IT" dirty="0"/>
              <a:t>sono stati individuati</a:t>
            </a:r>
            <a:r>
              <a:rPr lang="it-IT" dirty="0" smtClean="0"/>
              <a:t>:</a:t>
            </a:r>
          </a:p>
          <a:p>
            <a:pPr algn="just"/>
            <a:endParaRPr lang="it-IT" dirty="0"/>
          </a:p>
          <a:p>
            <a:pPr marL="342900" indent="-342900" algn="just">
              <a:buFont typeface="Wingdings" panose="05000000000000000000" pitchFamily="2" charset="2"/>
              <a:buChar char="Ø"/>
            </a:pPr>
            <a:r>
              <a:rPr lang="it-IT" dirty="0" smtClean="0"/>
              <a:t>Lotta all’evasione;</a:t>
            </a:r>
            <a:endParaRPr lang="it-IT" dirty="0"/>
          </a:p>
          <a:p>
            <a:pPr marL="342900" indent="-342900" algn="just">
              <a:buFont typeface="Wingdings" panose="05000000000000000000" pitchFamily="2" charset="2"/>
              <a:buChar char="Ø"/>
            </a:pPr>
            <a:r>
              <a:rPr lang="it-IT" dirty="0" smtClean="0"/>
              <a:t>Offrire </a:t>
            </a:r>
            <a:r>
              <a:rPr lang="it-IT" dirty="0"/>
              <a:t>un servizio di trasporto più coerente con il panorama </a:t>
            </a:r>
            <a:r>
              <a:rPr lang="it-IT" dirty="0" smtClean="0"/>
              <a:t>europeo;</a:t>
            </a:r>
          </a:p>
          <a:p>
            <a:pPr marL="342900" indent="-342900" algn="just">
              <a:buFont typeface="Wingdings" panose="05000000000000000000" pitchFamily="2" charset="2"/>
              <a:buChar char="Ø"/>
            </a:pPr>
            <a:r>
              <a:rPr lang="it-IT" dirty="0" smtClean="0"/>
              <a:t>Sostenibilità</a:t>
            </a:r>
            <a:r>
              <a:rPr lang="it-IT" dirty="0"/>
              <a:t>: progressiva eliminazione dei titoli cartacei che ha portato ad una riduzione sensibile </a:t>
            </a:r>
            <a:r>
              <a:rPr lang="it-IT" dirty="0" smtClean="0"/>
              <a:t>della carta</a:t>
            </a:r>
            <a:r>
              <a:rPr lang="it-IT" dirty="0"/>
              <a:t>, dei costi di stampa e di distribuzione dei titoli di </a:t>
            </a:r>
            <a:r>
              <a:rPr lang="it-IT" dirty="0" smtClean="0"/>
              <a:t>viaggio;</a:t>
            </a:r>
          </a:p>
          <a:p>
            <a:pPr marL="342900" indent="-342900" algn="just">
              <a:buFont typeface="Wingdings" panose="05000000000000000000" pitchFamily="2" charset="2"/>
              <a:buChar char="Ø"/>
            </a:pPr>
            <a:r>
              <a:rPr lang="it-IT" dirty="0" smtClean="0"/>
              <a:t>Conoscenza </a:t>
            </a:r>
            <a:r>
              <a:rPr lang="it-IT" dirty="0"/>
              <a:t>più approfondita dei flussi tramite maggiore qualità e precisione dei </a:t>
            </a:r>
            <a:r>
              <a:rPr lang="it-IT" dirty="0" smtClean="0"/>
              <a:t>dati;</a:t>
            </a:r>
          </a:p>
          <a:p>
            <a:pPr marL="342900" indent="-342900" algn="just">
              <a:buFont typeface="Wingdings" panose="05000000000000000000" pitchFamily="2" charset="2"/>
              <a:buChar char="Ø"/>
            </a:pPr>
            <a:r>
              <a:rPr lang="it-IT" dirty="0" smtClean="0"/>
              <a:t>Partecipazione </a:t>
            </a:r>
            <a:r>
              <a:rPr lang="it-IT" dirty="0"/>
              <a:t>dell’utenza al nuovo sistema e cambiamento delle abitudini.</a:t>
            </a:r>
            <a:endParaRPr lang="it-IT" b="1" dirty="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 DI APPLICAZIONE IN ITALIA</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172312573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6" y="1496734"/>
            <a:ext cx="11692335" cy="3508653"/>
          </a:xfrm>
          <a:prstGeom prst="rect">
            <a:avLst/>
          </a:prstGeom>
        </p:spPr>
        <p:txBody>
          <a:bodyPr wrap="square">
            <a:spAutoFit/>
          </a:bodyPr>
          <a:lstStyle/>
          <a:p>
            <a:r>
              <a:rPr lang="it-IT" sz="2400" b="1" dirty="0" smtClean="0"/>
              <a:t>CAP Prato</a:t>
            </a:r>
            <a:endParaRPr lang="it-IT" sz="2400" b="1" dirty="0"/>
          </a:p>
          <a:p>
            <a:pPr algn="just"/>
            <a:r>
              <a:rPr lang="it-IT" dirty="0" smtClean="0"/>
              <a:t>La </a:t>
            </a:r>
            <a:r>
              <a:rPr lang="it-IT" dirty="0"/>
              <a:t>prima azione sul campo svolta per incentivare </a:t>
            </a:r>
            <a:r>
              <a:rPr lang="it-IT" dirty="0" smtClean="0"/>
              <a:t>l’utilizzo corretto </a:t>
            </a:r>
            <a:r>
              <a:rPr lang="it-IT" dirty="0"/>
              <a:t>del titolo elettronico è stata l’istituzione della </a:t>
            </a:r>
            <a:r>
              <a:rPr lang="it-IT" b="1" dirty="0" smtClean="0"/>
              <a:t>salita obbligatoria </a:t>
            </a:r>
            <a:r>
              <a:rPr lang="it-IT" b="1" dirty="0"/>
              <a:t>dalla porta anteriore dell’autobus urbano</a:t>
            </a:r>
            <a:r>
              <a:rPr lang="it-IT" dirty="0" smtClean="0"/>
              <a:t>. </a:t>
            </a:r>
            <a:r>
              <a:rPr lang="it-IT" dirty="0"/>
              <a:t>Applicando adesivi colorati evidenti </a:t>
            </a:r>
            <a:r>
              <a:rPr lang="it-IT" dirty="0" smtClean="0"/>
              <a:t>si voleva </a:t>
            </a:r>
            <a:r>
              <a:rPr lang="it-IT" dirty="0"/>
              <a:t>favorire il passaggio </a:t>
            </a:r>
            <a:r>
              <a:rPr lang="it-IT" dirty="0" smtClean="0"/>
              <a:t>davanti alla </a:t>
            </a:r>
            <a:r>
              <a:rPr lang="it-IT" dirty="0"/>
              <a:t>consolle di bordo e alla </a:t>
            </a:r>
            <a:r>
              <a:rPr lang="it-IT" dirty="0" smtClean="0"/>
              <a:t>validatrice, oltre </a:t>
            </a:r>
            <a:r>
              <a:rPr lang="it-IT" dirty="0"/>
              <a:t>a dare un maggiore ordine </a:t>
            </a:r>
            <a:r>
              <a:rPr lang="it-IT" dirty="0" smtClean="0"/>
              <a:t>e controllo </a:t>
            </a:r>
            <a:r>
              <a:rPr lang="it-IT" dirty="0"/>
              <a:t>al flusso di accesso e </a:t>
            </a:r>
            <a:r>
              <a:rPr lang="it-IT" dirty="0" smtClean="0"/>
              <a:t>discesa dal </a:t>
            </a:r>
            <a:r>
              <a:rPr lang="it-IT" dirty="0"/>
              <a:t>mezzo, recuperando il rapporto </a:t>
            </a:r>
            <a:r>
              <a:rPr lang="it-IT" dirty="0" smtClean="0"/>
              <a:t>con il </a:t>
            </a:r>
            <a:r>
              <a:rPr lang="it-IT" dirty="0"/>
              <a:t>conducente che diventava il </a:t>
            </a:r>
            <a:r>
              <a:rPr lang="it-IT" dirty="0" smtClean="0"/>
              <a:t>primo riferimento </a:t>
            </a:r>
            <a:r>
              <a:rPr lang="it-IT" dirty="0"/>
              <a:t>del buon esito del </a:t>
            </a:r>
            <a:r>
              <a:rPr lang="it-IT" dirty="0" smtClean="0"/>
              <a:t>servizio. In </a:t>
            </a:r>
            <a:r>
              <a:rPr lang="it-IT" dirty="0"/>
              <a:t>questa ottica, sono </a:t>
            </a:r>
            <a:r>
              <a:rPr lang="it-IT" dirty="0" smtClean="0"/>
              <a:t>state preventivamente </a:t>
            </a:r>
            <a:r>
              <a:rPr lang="it-IT" dirty="0"/>
              <a:t>rimosse tutte </a:t>
            </a:r>
            <a:r>
              <a:rPr lang="it-IT" dirty="0" smtClean="0"/>
              <a:t>le obliteratrici </a:t>
            </a:r>
            <a:r>
              <a:rPr lang="it-IT" dirty="0"/>
              <a:t>posizionate nella </a:t>
            </a:r>
            <a:r>
              <a:rPr lang="it-IT" dirty="0" smtClean="0"/>
              <a:t>parte posteriore </a:t>
            </a:r>
            <a:r>
              <a:rPr lang="it-IT" dirty="0"/>
              <a:t>dei bus</a:t>
            </a:r>
            <a:r>
              <a:rPr lang="it-IT" dirty="0" smtClean="0"/>
              <a:t>.</a:t>
            </a:r>
          </a:p>
          <a:p>
            <a:pPr algn="just"/>
            <a:r>
              <a:rPr lang="it-IT" dirty="0"/>
              <a:t>Le prime verifiche hanno da subito riportato risultati incoraggianti. A pochi giorni dall’istituzione di </a:t>
            </a:r>
            <a:r>
              <a:rPr lang="it-IT" dirty="0" smtClean="0"/>
              <a:t>questa prima novità, oltre </a:t>
            </a:r>
            <a:r>
              <a:rPr lang="it-IT" dirty="0"/>
              <a:t>il 95% dei viaggiatori attendeva in fila in maniera ordinata il proprio turno di salita </a:t>
            </a:r>
            <a:r>
              <a:rPr lang="it-IT" dirty="0" smtClean="0"/>
              <a:t>dalla porta </a:t>
            </a:r>
            <a:r>
              <a:rPr lang="it-IT" dirty="0"/>
              <a:t>anteriore</a:t>
            </a:r>
            <a:r>
              <a:rPr lang="it-IT" dirty="0" smtClean="0"/>
              <a:t>.</a:t>
            </a:r>
          </a:p>
          <a:p>
            <a:pPr algn="just"/>
            <a:r>
              <a:rPr lang="it-IT" dirty="0"/>
              <a:t>Questi primi riscontri positivi hanno di fatto spianato la strada al lancio della vera </a:t>
            </a:r>
            <a:r>
              <a:rPr lang="it-IT" dirty="0" smtClean="0"/>
              <a:t>protagonista: </a:t>
            </a:r>
            <a:r>
              <a:rPr lang="it-IT" b="1" dirty="0"/>
              <a:t>Carta Mobile</a:t>
            </a:r>
            <a:r>
              <a:rPr lang="it-IT" dirty="0"/>
              <a:t>. Vero e proprio borsellino </a:t>
            </a:r>
            <a:r>
              <a:rPr lang="it-IT" dirty="0" smtClean="0"/>
              <a:t>elettronico personale </a:t>
            </a:r>
            <a:r>
              <a:rPr lang="it-IT" dirty="0" err="1"/>
              <a:t>contactless</a:t>
            </a:r>
            <a:r>
              <a:rPr lang="it-IT" dirty="0"/>
              <a:t> sul quale è possibile caricare titoli di </a:t>
            </a:r>
            <a:r>
              <a:rPr lang="it-IT" dirty="0" smtClean="0"/>
              <a:t>viaggio urbani </a:t>
            </a:r>
            <a:r>
              <a:rPr lang="it-IT" dirty="0"/>
              <a:t>di Prato o un semplice importo in denaro. Essa deve </a:t>
            </a:r>
            <a:r>
              <a:rPr lang="it-IT" dirty="0" smtClean="0"/>
              <a:t>essere validata </a:t>
            </a:r>
            <a:r>
              <a:rPr lang="it-IT" dirty="0"/>
              <a:t>ad ogni ingresso a bordo bus ed il sistema certifica o </a:t>
            </a:r>
            <a:r>
              <a:rPr lang="it-IT" dirty="0" smtClean="0"/>
              <a:t>scala i </a:t>
            </a:r>
            <a:r>
              <a:rPr lang="it-IT" dirty="0"/>
              <a:t>titoli di viaggio in </a:t>
            </a:r>
            <a:r>
              <a:rPr lang="it-IT" dirty="0" smtClean="0"/>
              <a:t>automatico.</a:t>
            </a:r>
            <a:endParaRPr lang="it-IT" b="1" dirty="0" smtClean="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 DI APPLICAZIONE IN ITALIA</a:t>
            </a:r>
            <a:endParaRPr lang="it-IT" sz="2800" b="1" dirty="0">
              <a:solidFill>
                <a:schemeClr val="accent1">
                  <a:lumMod val="50000"/>
                </a:schemeClr>
              </a:solidFill>
              <a:latin typeface="+mn-lt"/>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3307" y="5005387"/>
            <a:ext cx="4145926" cy="1742981"/>
          </a:xfrm>
          <a:prstGeom prst="rect">
            <a:avLst/>
          </a:prstGeom>
        </p:spPr>
      </p:pic>
      <p:pic>
        <p:nvPicPr>
          <p:cNvPr id="3" name="Immagine 2"/>
          <p:cNvPicPr>
            <a:picLocks noChangeAspect="1"/>
          </p:cNvPicPr>
          <p:nvPr/>
        </p:nvPicPr>
        <p:blipFill>
          <a:blip r:embed="rId5"/>
          <a:stretch>
            <a:fillRect/>
          </a:stretch>
        </p:blipFill>
        <p:spPr>
          <a:xfrm>
            <a:off x="6636623" y="4757619"/>
            <a:ext cx="3058706" cy="1939016"/>
          </a:xfrm>
          <a:prstGeom prst="rect">
            <a:avLst/>
          </a:prstGeom>
        </p:spPr>
      </p:pic>
    </p:spTree>
    <p:extLst>
      <p:ext uri="{BB962C8B-B14F-4D97-AF65-F5344CB8AC3E}">
        <p14:creationId xmlns:p14="http://schemas.microsoft.com/office/powerpoint/2010/main" val="224473042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6" y="1496734"/>
            <a:ext cx="11692335" cy="5170646"/>
          </a:xfrm>
          <a:prstGeom prst="rect">
            <a:avLst/>
          </a:prstGeom>
        </p:spPr>
        <p:txBody>
          <a:bodyPr wrap="square">
            <a:spAutoFit/>
          </a:bodyPr>
          <a:lstStyle/>
          <a:p>
            <a:r>
              <a:rPr lang="it-IT" sz="2400" b="1" dirty="0" smtClean="0"/>
              <a:t>CAP Prato</a:t>
            </a:r>
            <a:endParaRPr lang="it-IT" sz="2400" b="1" dirty="0"/>
          </a:p>
          <a:p>
            <a:pPr algn="just"/>
            <a:r>
              <a:rPr lang="it-IT" dirty="0"/>
              <a:t>La validazione può avvenire </a:t>
            </a:r>
            <a:r>
              <a:rPr lang="it-IT" dirty="0" smtClean="0"/>
              <a:t>indifferentemente o </a:t>
            </a:r>
            <a:r>
              <a:rPr lang="it-IT" dirty="0"/>
              <a:t>alla consolle autista (dispositivo che </a:t>
            </a:r>
            <a:r>
              <a:rPr lang="it-IT" dirty="0" smtClean="0"/>
              <a:t>permette anche </a:t>
            </a:r>
            <a:r>
              <a:rPr lang="it-IT" dirty="0"/>
              <a:t>di rilasciare biglietti a bordo) o </a:t>
            </a:r>
            <a:r>
              <a:rPr lang="it-IT" dirty="0" smtClean="0"/>
              <a:t>alla validatrice </a:t>
            </a:r>
            <a:r>
              <a:rPr lang="it-IT" dirty="0"/>
              <a:t>posta nella parte anteriore </a:t>
            </a:r>
            <a:r>
              <a:rPr lang="it-IT" dirty="0" smtClean="0"/>
              <a:t>del mezzo</a:t>
            </a:r>
            <a:r>
              <a:rPr lang="it-IT" dirty="0"/>
              <a:t>. Tra i vantaggi di queste nuove </a:t>
            </a:r>
            <a:r>
              <a:rPr lang="it-IT" dirty="0" smtClean="0"/>
              <a:t>consolle si </a:t>
            </a:r>
            <a:r>
              <a:rPr lang="it-IT" dirty="0"/>
              <a:t>evidenzia </a:t>
            </a:r>
            <a:r>
              <a:rPr lang="it-IT" dirty="0" smtClean="0"/>
              <a:t>la possibilità </a:t>
            </a:r>
            <a:r>
              <a:rPr lang="it-IT" dirty="0"/>
              <a:t>di poter vendere </a:t>
            </a:r>
            <a:r>
              <a:rPr lang="it-IT" dirty="0" smtClean="0"/>
              <a:t>con continuità </a:t>
            </a:r>
            <a:r>
              <a:rPr lang="it-IT" dirty="0"/>
              <a:t>titoli di viaggio a </a:t>
            </a:r>
            <a:r>
              <a:rPr lang="it-IT" dirty="0" smtClean="0"/>
              <a:t>bordo.</a:t>
            </a:r>
            <a:endParaRPr lang="it-IT" dirty="0"/>
          </a:p>
          <a:p>
            <a:pPr algn="just"/>
            <a:r>
              <a:rPr lang="it-IT" dirty="0"/>
              <a:t>Una volta avvicinata Carta Mobile ad uno </a:t>
            </a:r>
            <a:r>
              <a:rPr lang="it-IT" dirty="0" smtClean="0"/>
              <a:t>dei dispositivi</a:t>
            </a:r>
            <a:r>
              <a:rPr lang="it-IT" dirty="0"/>
              <a:t>, </a:t>
            </a:r>
            <a:r>
              <a:rPr lang="it-IT" b="1" dirty="0"/>
              <a:t>l’utente riceve un immediato feedback</a:t>
            </a:r>
            <a:r>
              <a:rPr lang="it-IT" dirty="0"/>
              <a:t>: luce verde e suono “bip” </a:t>
            </a:r>
            <a:r>
              <a:rPr lang="it-IT" dirty="0" smtClean="0"/>
              <a:t>a certificare l’avvenuta transazione </a:t>
            </a:r>
            <a:r>
              <a:rPr lang="it-IT" dirty="0"/>
              <a:t>e regolarità del titolo di viaggio in possesso; luce rossa e suono “</a:t>
            </a:r>
            <a:r>
              <a:rPr lang="it-IT" dirty="0" err="1"/>
              <a:t>bop</a:t>
            </a:r>
            <a:r>
              <a:rPr lang="it-IT" dirty="0"/>
              <a:t>” se il credito </a:t>
            </a:r>
            <a:r>
              <a:rPr lang="it-IT" dirty="0" smtClean="0"/>
              <a:t>è insufficiente</a:t>
            </a:r>
            <a:r>
              <a:rPr lang="it-IT" dirty="0"/>
              <a:t> </a:t>
            </a:r>
            <a:r>
              <a:rPr lang="it-IT" dirty="0" smtClean="0"/>
              <a:t>o </a:t>
            </a:r>
            <a:r>
              <a:rPr lang="it-IT" dirty="0"/>
              <a:t>nel caso di titolo irregolare</a:t>
            </a:r>
            <a:r>
              <a:rPr lang="it-IT" dirty="0" smtClean="0"/>
              <a:t>. </a:t>
            </a:r>
            <a:r>
              <a:rPr lang="it-IT" dirty="0"/>
              <a:t>Le ricariche dei titoli sono possibili presso </a:t>
            </a:r>
            <a:r>
              <a:rPr lang="it-IT" dirty="0" smtClean="0"/>
              <a:t>biglietterie aziendali</a:t>
            </a:r>
            <a:r>
              <a:rPr lang="it-IT" dirty="0"/>
              <a:t>, </a:t>
            </a:r>
            <a:r>
              <a:rPr lang="it-IT" dirty="0" smtClean="0"/>
              <a:t>emettitrici automatiche (modelli </a:t>
            </a:r>
            <a:r>
              <a:rPr lang="it-IT" dirty="0" err="1" smtClean="0"/>
              <a:t>touchscreen</a:t>
            </a:r>
            <a:r>
              <a:rPr lang="it-IT" dirty="0"/>
              <a:t> </a:t>
            </a:r>
            <a:r>
              <a:rPr lang="it-IT" dirty="0" smtClean="0"/>
              <a:t>con </a:t>
            </a:r>
            <a:r>
              <a:rPr lang="it-IT" dirty="0"/>
              <a:t>modalità di pagamento con carta di credito) ed </a:t>
            </a:r>
            <a:r>
              <a:rPr lang="it-IT" dirty="0" smtClean="0"/>
              <a:t>online direttamente </a:t>
            </a:r>
            <a:r>
              <a:rPr lang="it-IT" dirty="0"/>
              <a:t>da casa o da rivendite autorizzate sparse </a:t>
            </a:r>
            <a:r>
              <a:rPr lang="it-IT" dirty="0" smtClean="0"/>
              <a:t>in maniera </a:t>
            </a:r>
            <a:r>
              <a:rPr lang="it-IT" dirty="0"/>
              <a:t>capillare sul territorio</a:t>
            </a:r>
            <a:r>
              <a:rPr lang="it-IT" dirty="0" smtClean="0"/>
              <a:t>.</a:t>
            </a:r>
          </a:p>
          <a:p>
            <a:pPr algn="just"/>
            <a:r>
              <a:rPr lang="it-IT" b="1" dirty="0"/>
              <a:t>Il lancio di Carta Mobile è avvenuto il 24 Febbraio </a:t>
            </a:r>
            <a:r>
              <a:rPr lang="it-IT" b="1" dirty="0" smtClean="0"/>
              <a:t>2015</a:t>
            </a:r>
            <a:r>
              <a:rPr lang="it-IT" dirty="0" smtClean="0"/>
              <a:t>. In </a:t>
            </a:r>
            <a:r>
              <a:rPr lang="it-IT" dirty="0"/>
              <a:t>accordo con il progetto che prevedeva la totale </a:t>
            </a:r>
            <a:r>
              <a:rPr lang="it-IT" dirty="0" smtClean="0"/>
              <a:t>rimozione dei </a:t>
            </a:r>
            <a:r>
              <a:rPr lang="it-IT" dirty="0"/>
              <a:t>titoli urbani cartacei, si è ritenuto strategico e </a:t>
            </a:r>
            <a:r>
              <a:rPr lang="it-IT" dirty="0" smtClean="0"/>
              <a:t>più conveniente </a:t>
            </a:r>
            <a:r>
              <a:rPr lang="it-IT" dirty="0"/>
              <a:t>procedere con gradualità. </a:t>
            </a:r>
            <a:r>
              <a:rPr lang="it-IT" i="1" dirty="0"/>
              <a:t>Carta Mobile è </a:t>
            </a:r>
            <a:r>
              <a:rPr lang="it-IT" i="1" dirty="0" smtClean="0"/>
              <a:t>stata lanciata </a:t>
            </a:r>
            <a:r>
              <a:rPr lang="it-IT" i="1" dirty="0"/>
              <a:t>sul mercato con una promozione che prevedeva </a:t>
            </a:r>
            <a:r>
              <a:rPr lang="it-IT" i="1" dirty="0" smtClean="0"/>
              <a:t>il rilascio </a:t>
            </a:r>
            <a:r>
              <a:rPr lang="it-IT" i="1" dirty="0"/>
              <a:t>gratuito a fronte di una ricarica di almeno 5,00€. Questo periodo </a:t>
            </a:r>
            <a:r>
              <a:rPr lang="it-IT" i="1" dirty="0" smtClean="0"/>
              <a:t>di lancio </a:t>
            </a:r>
            <a:r>
              <a:rPr lang="it-IT" i="1" dirty="0"/>
              <a:t>si è concluso l’11 </a:t>
            </a:r>
            <a:r>
              <a:rPr lang="it-IT" i="1" dirty="0" smtClean="0"/>
              <a:t>Maggio 2015</a:t>
            </a:r>
            <a:r>
              <a:rPr lang="it-IT" dirty="0" smtClean="0"/>
              <a:t>. In </a:t>
            </a:r>
            <a:r>
              <a:rPr lang="it-IT" dirty="0"/>
              <a:t>questa data è stata lanciata anche Carta Multipla. Pensata per una clientela occasionale, essa è </a:t>
            </a:r>
            <a:r>
              <a:rPr lang="it-IT" dirty="0" smtClean="0"/>
              <a:t>una carta elettronica usa e getta da 5 o 10 biglietti urbani. </a:t>
            </a:r>
            <a:r>
              <a:rPr lang="it-IT" dirty="0"/>
              <a:t>All’introduzione di Carta Multipla è stato realizzato un </a:t>
            </a:r>
            <a:r>
              <a:rPr lang="it-IT" dirty="0" smtClean="0"/>
              <a:t>riordino tariffario, </a:t>
            </a:r>
            <a:r>
              <a:rPr lang="it-IT" dirty="0"/>
              <a:t>ed è </a:t>
            </a:r>
            <a:r>
              <a:rPr lang="it-IT" dirty="0" smtClean="0"/>
              <a:t>stato introdotto </a:t>
            </a:r>
            <a:r>
              <a:rPr lang="it-IT" dirty="0"/>
              <a:t>l’obbligo di </a:t>
            </a:r>
            <a:r>
              <a:rPr lang="it-IT" dirty="0" smtClean="0"/>
              <a:t>validazione </a:t>
            </a:r>
            <a:r>
              <a:rPr lang="it-IT" dirty="0"/>
              <a:t>anche per gli </a:t>
            </a:r>
            <a:r>
              <a:rPr lang="it-IT" dirty="0" smtClean="0"/>
              <a:t>abbonati. </a:t>
            </a:r>
            <a:r>
              <a:rPr lang="it-IT" dirty="0"/>
              <a:t>Allo stesso tempo, l’11 Maggio è stata la data scelta come </a:t>
            </a:r>
            <a:r>
              <a:rPr lang="it-IT" dirty="0" err="1"/>
              <a:t>deadline</a:t>
            </a:r>
            <a:r>
              <a:rPr lang="it-IT" dirty="0"/>
              <a:t> per continuare </a:t>
            </a:r>
            <a:r>
              <a:rPr lang="it-IT" dirty="0" smtClean="0"/>
              <a:t>ad utilizzare </a:t>
            </a:r>
            <a:r>
              <a:rPr lang="it-IT" dirty="0"/>
              <a:t>titoli urbani cartacei. Da lì in poi è stato possibile utilizzare il servizio di trasporto pubblico solo </a:t>
            </a:r>
            <a:r>
              <a:rPr lang="it-IT" dirty="0" smtClean="0"/>
              <a:t>con le </a:t>
            </a:r>
            <a:r>
              <a:rPr lang="it-IT" dirty="0"/>
              <a:t>carte c-</a:t>
            </a:r>
            <a:r>
              <a:rPr lang="it-IT" dirty="0" err="1"/>
              <a:t>less</a:t>
            </a:r>
            <a:r>
              <a:rPr lang="it-IT" dirty="0"/>
              <a:t> elettroniche. Unica eccezione è stato il biglietto urbano da 70 minuti che, però, in forma </a:t>
            </a:r>
            <a:r>
              <a:rPr lang="it-IT" dirty="0" smtClean="0"/>
              <a:t>cartacea prevedeva </a:t>
            </a:r>
            <a:r>
              <a:rPr lang="it-IT" dirty="0"/>
              <a:t>un prezzo maggiorato.</a:t>
            </a:r>
            <a:endParaRPr lang="it-IT" b="1" dirty="0" smtClean="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 DI APPLICAZIONE IN ITALIA</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358541131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6" y="1496734"/>
            <a:ext cx="11692335" cy="4154984"/>
          </a:xfrm>
          <a:prstGeom prst="rect">
            <a:avLst/>
          </a:prstGeom>
        </p:spPr>
        <p:txBody>
          <a:bodyPr wrap="square">
            <a:spAutoFit/>
          </a:bodyPr>
          <a:lstStyle/>
          <a:p>
            <a:r>
              <a:rPr lang="it-IT" sz="2400" b="1" dirty="0" smtClean="0"/>
              <a:t>CAP Prato</a:t>
            </a:r>
          </a:p>
          <a:p>
            <a:endParaRPr lang="it-IT" sz="2400" b="1" dirty="0"/>
          </a:p>
          <a:p>
            <a:pPr algn="just"/>
            <a:r>
              <a:rPr lang="it-IT" dirty="0" smtClean="0"/>
              <a:t>Di seguito sono elencati </a:t>
            </a:r>
            <a:r>
              <a:rPr lang="it-IT" dirty="0"/>
              <a:t>alcuni dei </a:t>
            </a:r>
            <a:r>
              <a:rPr lang="it-IT" dirty="0" smtClean="0"/>
              <a:t>risultati Conseguiti </a:t>
            </a:r>
            <a:r>
              <a:rPr lang="it-IT" dirty="0"/>
              <a:t>dalla 1° </a:t>
            </a:r>
            <a:r>
              <a:rPr lang="it-IT" dirty="0" smtClean="0"/>
              <a:t>commercializzazione </a:t>
            </a:r>
            <a:r>
              <a:rPr lang="it-IT" dirty="0"/>
              <a:t>della </a:t>
            </a:r>
            <a:r>
              <a:rPr lang="it-IT" dirty="0" smtClean="0"/>
              <a:t>Carta Mobile </a:t>
            </a:r>
            <a:r>
              <a:rPr lang="it-IT" i="1" dirty="0" smtClean="0"/>
              <a:t>(aggiornati al 2018)</a:t>
            </a:r>
            <a:r>
              <a:rPr lang="it-IT" dirty="0" smtClean="0"/>
              <a:t>:</a:t>
            </a:r>
          </a:p>
          <a:p>
            <a:pPr algn="just"/>
            <a:endParaRPr lang="it-IT" dirty="0"/>
          </a:p>
          <a:p>
            <a:pPr marL="285750" indent="-285750" algn="just">
              <a:buFont typeface="Wingdings" panose="05000000000000000000" pitchFamily="2" charset="2"/>
              <a:buChar char="Ø"/>
            </a:pPr>
            <a:r>
              <a:rPr lang="it-IT" dirty="0" smtClean="0"/>
              <a:t>Carte </a:t>
            </a:r>
            <a:r>
              <a:rPr lang="it-IT" dirty="0"/>
              <a:t>Mobile emesse: 31.000 (al netto di rinnovi e duplicati</a:t>
            </a:r>
            <a:r>
              <a:rPr lang="it-IT" dirty="0" smtClean="0"/>
              <a:t>);</a:t>
            </a:r>
          </a:p>
          <a:p>
            <a:pPr marL="285750" indent="-285750" algn="just">
              <a:buFont typeface="Wingdings" panose="05000000000000000000" pitchFamily="2" charset="2"/>
              <a:buChar char="Ø"/>
            </a:pPr>
            <a:r>
              <a:rPr lang="it-IT" dirty="0" smtClean="0"/>
              <a:t>Ricariche </a:t>
            </a:r>
            <a:r>
              <a:rPr lang="it-IT" dirty="0"/>
              <a:t>Carta Mobile: 40.500 (spesa media 10,01€</a:t>
            </a:r>
            <a:r>
              <a:rPr lang="it-IT" dirty="0" smtClean="0"/>
              <a:t>);</a:t>
            </a:r>
          </a:p>
          <a:p>
            <a:pPr marL="285750" indent="-285750" algn="just">
              <a:buFont typeface="Wingdings" panose="05000000000000000000" pitchFamily="2" charset="2"/>
              <a:buChar char="Ø"/>
            </a:pPr>
            <a:r>
              <a:rPr lang="it-IT" dirty="0" smtClean="0"/>
              <a:t>N</a:t>
            </a:r>
            <a:r>
              <a:rPr lang="it-IT" dirty="0"/>
              <a:t>°</a:t>
            </a:r>
            <a:r>
              <a:rPr lang="it-IT" dirty="0" smtClean="0"/>
              <a:t> </a:t>
            </a:r>
            <a:r>
              <a:rPr lang="it-IT" dirty="0"/>
              <a:t>Abbonamenti emessi: 188.000 (su base mensile</a:t>
            </a:r>
            <a:r>
              <a:rPr lang="it-IT" dirty="0" smtClean="0"/>
              <a:t>);</a:t>
            </a:r>
          </a:p>
          <a:p>
            <a:pPr marL="285750" indent="-285750" algn="just">
              <a:buFont typeface="Wingdings" panose="05000000000000000000" pitchFamily="2" charset="2"/>
              <a:buChar char="Ø"/>
            </a:pPr>
            <a:r>
              <a:rPr lang="it-IT" dirty="0" smtClean="0"/>
              <a:t>Carte </a:t>
            </a:r>
            <a:r>
              <a:rPr lang="it-IT" dirty="0"/>
              <a:t>Multiple vendute: </a:t>
            </a:r>
            <a:r>
              <a:rPr lang="it-IT" dirty="0" smtClean="0"/>
              <a:t>171.000;</a:t>
            </a:r>
          </a:p>
          <a:p>
            <a:pPr marL="285750" indent="-285750" algn="just">
              <a:buFont typeface="Wingdings" panose="05000000000000000000" pitchFamily="2" charset="2"/>
              <a:buChar char="Ø"/>
            </a:pPr>
            <a:r>
              <a:rPr lang="it-IT" dirty="0" smtClean="0"/>
              <a:t>Vendita </a:t>
            </a:r>
            <a:r>
              <a:rPr lang="it-IT" dirty="0"/>
              <a:t>a bordo con nuovo sistema: </a:t>
            </a:r>
            <a:r>
              <a:rPr lang="it-IT" dirty="0" smtClean="0"/>
              <a:t>445.700;</a:t>
            </a:r>
          </a:p>
          <a:p>
            <a:pPr marL="285750" indent="-285750" algn="just">
              <a:buFont typeface="Wingdings" panose="05000000000000000000" pitchFamily="2" charset="2"/>
              <a:buChar char="Ø"/>
            </a:pPr>
            <a:r>
              <a:rPr lang="it-IT" dirty="0" smtClean="0"/>
              <a:t>Acquisti </a:t>
            </a:r>
            <a:r>
              <a:rPr lang="it-IT" dirty="0"/>
              <a:t>tramite </a:t>
            </a:r>
            <a:r>
              <a:rPr lang="it-IT" dirty="0" smtClean="0"/>
              <a:t>web-shop</a:t>
            </a:r>
            <a:r>
              <a:rPr lang="it-IT" dirty="0"/>
              <a:t>: 18.800 (54% privati, 46% da rivendite</a:t>
            </a:r>
            <a:r>
              <a:rPr lang="it-IT" dirty="0" smtClean="0"/>
              <a:t>);</a:t>
            </a:r>
          </a:p>
          <a:p>
            <a:pPr marL="285750" indent="-285750" algn="just">
              <a:buFont typeface="Wingdings" panose="05000000000000000000" pitchFamily="2" charset="2"/>
              <a:buChar char="Ø"/>
            </a:pPr>
            <a:r>
              <a:rPr lang="it-IT" dirty="0" smtClean="0"/>
              <a:t> </a:t>
            </a:r>
            <a:r>
              <a:rPr lang="it-IT" dirty="0"/>
              <a:t>Validazioni elettroniche a bordo: </a:t>
            </a:r>
            <a:r>
              <a:rPr lang="it-IT" dirty="0" smtClean="0"/>
              <a:t>8.331.200;</a:t>
            </a:r>
          </a:p>
          <a:p>
            <a:pPr marL="285750" indent="-285750" algn="just">
              <a:buFont typeface="Wingdings" panose="05000000000000000000" pitchFamily="2" charset="2"/>
              <a:buChar char="Ø"/>
            </a:pPr>
            <a:r>
              <a:rPr lang="it-IT" dirty="0" smtClean="0"/>
              <a:t>N° medio </a:t>
            </a:r>
            <a:r>
              <a:rPr lang="it-IT" dirty="0"/>
              <a:t>validazioni abbonato al giorno feriale: </a:t>
            </a:r>
            <a:r>
              <a:rPr lang="it-IT" dirty="0" smtClean="0"/>
              <a:t>1,72;</a:t>
            </a:r>
          </a:p>
          <a:p>
            <a:pPr marL="285750" indent="-285750" algn="just">
              <a:buFont typeface="Wingdings" panose="05000000000000000000" pitchFamily="2" charset="2"/>
              <a:buChar char="Ø"/>
            </a:pPr>
            <a:r>
              <a:rPr lang="it-IT" dirty="0" smtClean="0"/>
              <a:t>Migrazione </a:t>
            </a:r>
            <a:r>
              <a:rPr lang="it-IT" dirty="0"/>
              <a:t>del 10% da canali di vendita esterni a quelli </a:t>
            </a:r>
            <a:r>
              <a:rPr lang="it-IT" dirty="0" smtClean="0"/>
              <a:t>interni;</a:t>
            </a:r>
          </a:p>
          <a:p>
            <a:pPr marL="285750" indent="-285750" algn="just">
              <a:buFont typeface="Wingdings" panose="05000000000000000000" pitchFamily="2" charset="2"/>
              <a:buChar char="Ø"/>
            </a:pPr>
            <a:r>
              <a:rPr lang="it-IT" dirty="0" smtClean="0"/>
              <a:t>Visualizzazioni </a:t>
            </a:r>
            <a:r>
              <a:rPr lang="it-IT" dirty="0"/>
              <a:t>della pagina internet di Carta Mobile: 80.000.</a:t>
            </a:r>
            <a:endParaRPr lang="it-IT" b="1" dirty="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 DI APPLICAZIONE IN ITALIA</a:t>
            </a:r>
            <a:endParaRPr lang="it-IT" sz="2800" b="1" dirty="0">
              <a:solidFill>
                <a:schemeClr val="accent1">
                  <a:lumMod val="50000"/>
                </a:schemeClr>
              </a:solidFill>
              <a:latin typeface="+mn-lt"/>
            </a:endParaRPr>
          </a:p>
        </p:txBody>
      </p:sp>
      <p:pic>
        <p:nvPicPr>
          <p:cNvPr id="2" name="Immagine 1"/>
          <p:cNvPicPr>
            <a:picLocks noChangeAspect="1"/>
          </p:cNvPicPr>
          <p:nvPr/>
        </p:nvPicPr>
        <p:blipFill>
          <a:blip r:embed="rId4"/>
          <a:stretch>
            <a:fillRect/>
          </a:stretch>
        </p:blipFill>
        <p:spPr>
          <a:xfrm>
            <a:off x="7086600" y="3012141"/>
            <a:ext cx="4632630" cy="3468775"/>
          </a:xfrm>
          <a:prstGeom prst="rect">
            <a:avLst/>
          </a:prstGeom>
        </p:spPr>
      </p:pic>
    </p:spTree>
    <p:extLst>
      <p:ext uri="{BB962C8B-B14F-4D97-AF65-F5344CB8AC3E}">
        <p14:creationId xmlns:p14="http://schemas.microsoft.com/office/powerpoint/2010/main" val="293315846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6" y="1496734"/>
            <a:ext cx="11692335" cy="4985980"/>
          </a:xfrm>
          <a:prstGeom prst="rect">
            <a:avLst/>
          </a:prstGeom>
        </p:spPr>
        <p:txBody>
          <a:bodyPr wrap="square">
            <a:spAutoFit/>
          </a:bodyPr>
          <a:lstStyle/>
          <a:p>
            <a:r>
              <a:rPr lang="it-IT" sz="2400" b="1" dirty="0" smtClean="0"/>
              <a:t>BIP Piemonte</a:t>
            </a:r>
          </a:p>
          <a:p>
            <a:endParaRPr lang="it-IT" sz="2400" b="1" dirty="0"/>
          </a:p>
          <a:p>
            <a:pPr algn="just"/>
            <a:r>
              <a:rPr lang="it-IT" dirty="0"/>
              <a:t>Nel 2011 le aziende della provincia di Cuneo e alcune aziende in provincia di Asti hanno aderito al </a:t>
            </a:r>
            <a:r>
              <a:rPr lang="it-IT" dirty="0" smtClean="0"/>
              <a:t>progetto BIP </a:t>
            </a:r>
            <a:r>
              <a:rPr lang="it-IT" dirty="0"/>
              <a:t>(“Biglietto Integrato Piemonte”) promosso dalla Regione Piemonte e approvato con la D.G.R. n. </a:t>
            </a:r>
            <a:r>
              <a:rPr lang="it-IT" dirty="0" smtClean="0"/>
              <a:t>34-7051 dell’8 </a:t>
            </a:r>
            <a:r>
              <a:rPr lang="it-IT" dirty="0"/>
              <a:t>ottobre 2007 dalla Regione Piemonte.</a:t>
            </a:r>
          </a:p>
          <a:p>
            <a:pPr algn="just"/>
            <a:endParaRPr lang="it-IT" dirty="0" smtClean="0"/>
          </a:p>
          <a:p>
            <a:pPr algn="just"/>
            <a:r>
              <a:rPr lang="it-IT" dirty="0" smtClean="0"/>
              <a:t>Il </a:t>
            </a:r>
            <a:r>
              <a:rPr lang="it-IT" dirty="0"/>
              <a:t>progetto ha previsto la realizzazione di</a:t>
            </a:r>
            <a:r>
              <a:rPr lang="it-IT" dirty="0" smtClean="0"/>
              <a:t>:</a:t>
            </a:r>
          </a:p>
          <a:p>
            <a:pPr algn="just"/>
            <a:endParaRPr lang="it-IT" dirty="0"/>
          </a:p>
          <a:p>
            <a:pPr marL="342900" indent="-342900" algn="just">
              <a:buFont typeface="+mj-lt"/>
              <a:buAutoNum type="alphaUcPeriod"/>
            </a:pPr>
            <a:r>
              <a:rPr lang="it-IT" dirty="0" smtClean="0"/>
              <a:t>Un </a:t>
            </a:r>
            <a:r>
              <a:rPr lang="it-IT" dirty="0"/>
              <a:t>sistema di bigliettazione elettronica </a:t>
            </a:r>
            <a:r>
              <a:rPr lang="it-IT" dirty="0" smtClean="0"/>
              <a:t>regionale;</a:t>
            </a:r>
          </a:p>
          <a:p>
            <a:pPr marL="342900" indent="-342900" algn="just">
              <a:buFont typeface="+mj-lt"/>
              <a:buAutoNum type="alphaUcPeriod"/>
            </a:pPr>
            <a:r>
              <a:rPr lang="it-IT" dirty="0" smtClean="0"/>
              <a:t>Un </a:t>
            </a:r>
            <a:r>
              <a:rPr lang="it-IT" dirty="0"/>
              <a:t>sistema di monitoraggio satellitare dei mezzi </a:t>
            </a:r>
            <a:r>
              <a:rPr lang="it-IT" dirty="0" smtClean="0"/>
              <a:t>pubblici;</a:t>
            </a:r>
          </a:p>
          <a:p>
            <a:pPr marL="342900" indent="-342900" algn="just">
              <a:buFont typeface="+mj-lt"/>
              <a:buAutoNum type="alphaUcPeriod"/>
            </a:pPr>
            <a:r>
              <a:rPr lang="it-IT" dirty="0" smtClean="0"/>
              <a:t>Un </a:t>
            </a:r>
            <a:r>
              <a:rPr lang="it-IT" dirty="0"/>
              <a:t>sistema di videosorveglianza a bordo dei mezzi.</a:t>
            </a:r>
          </a:p>
          <a:p>
            <a:pPr algn="just"/>
            <a:endParaRPr lang="it-IT" dirty="0" smtClean="0"/>
          </a:p>
          <a:p>
            <a:pPr algn="just"/>
            <a:r>
              <a:rPr lang="it-IT" dirty="0" smtClean="0"/>
              <a:t>Gli </a:t>
            </a:r>
            <a:r>
              <a:rPr lang="it-IT" dirty="0"/>
              <a:t>obiettivi sono stati innovazione tecnologica, sicurezza, qualità dei servizi, con l’intento di rilanciare </a:t>
            </a:r>
            <a:r>
              <a:rPr lang="it-IT" dirty="0" smtClean="0"/>
              <a:t>il sistema </a:t>
            </a:r>
            <a:r>
              <a:rPr lang="it-IT" dirty="0"/>
              <a:t>del Trasporto Pubblico Locale del Piemonte migliorando accessibilità, conoscenza, gestione </a:t>
            </a:r>
            <a:r>
              <a:rPr lang="it-IT" dirty="0" smtClean="0"/>
              <a:t>e promozione </a:t>
            </a:r>
            <a:r>
              <a:rPr lang="it-IT" dirty="0"/>
              <a:t>dei servizi, realizzando un progetto di </a:t>
            </a:r>
            <a:r>
              <a:rPr lang="it-IT" dirty="0" err="1"/>
              <a:t>infomobilità</a:t>
            </a:r>
            <a:r>
              <a:rPr lang="it-IT" dirty="0"/>
              <a:t>, certificando qualità e quantità del </a:t>
            </a:r>
            <a:r>
              <a:rPr lang="it-IT" dirty="0" smtClean="0"/>
              <a:t>servizio reso.</a:t>
            </a:r>
          </a:p>
          <a:p>
            <a:endParaRPr lang="it-IT" dirty="0" smtClean="0"/>
          </a:p>
          <a:p>
            <a:r>
              <a:rPr lang="it-IT" dirty="0" smtClean="0"/>
              <a:t>Attualmente </a:t>
            </a:r>
            <a:r>
              <a:rPr lang="it-IT" dirty="0"/>
              <a:t>il sistema è completamente stabilizzato ed i 3 principali obiettivi del progetto BIP sono </a:t>
            </a:r>
            <a:r>
              <a:rPr lang="it-IT" dirty="0" smtClean="0"/>
              <a:t>stati raggiunti.</a:t>
            </a:r>
            <a:endParaRPr lang="it-IT" b="1" dirty="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 DI APPLICAZIONE IN ITALIA</a:t>
            </a:r>
            <a:endParaRPr lang="it-IT" sz="2800" b="1" dirty="0">
              <a:solidFill>
                <a:schemeClr val="accent1">
                  <a:lumMod val="50000"/>
                </a:schemeClr>
              </a:solidFill>
              <a:latin typeface="+mn-lt"/>
            </a:endParaRPr>
          </a:p>
        </p:txBody>
      </p:sp>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2494" y="3081537"/>
            <a:ext cx="2711400" cy="1816374"/>
          </a:xfrm>
          <a:prstGeom prst="rect">
            <a:avLst/>
          </a:prstGeom>
        </p:spPr>
      </p:pic>
    </p:spTree>
    <p:extLst>
      <p:ext uri="{BB962C8B-B14F-4D97-AF65-F5344CB8AC3E}">
        <p14:creationId xmlns:p14="http://schemas.microsoft.com/office/powerpoint/2010/main" val="31045429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6" y="1496734"/>
            <a:ext cx="11692335" cy="4985980"/>
          </a:xfrm>
          <a:prstGeom prst="rect">
            <a:avLst/>
          </a:prstGeom>
        </p:spPr>
        <p:txBody>
          <a:bodyPr wrap="square">
            <a:spAutoFit/>
          </a:bodyPr>
          <a:lstStyle/>
          <a:p>
            <a:r>
              <a:rPr lang="it-IT" sz="2400" b="1" dirty="0"/>
              <a:t>BIP Piemonte</a:t>
            </a:r>
          </a:p>
          <a:p>
            <a:endParaRPr lang="it-IT" sz="2400" b="1" dirty="0"/>
          </a:p>
          <a:p>
            <a:pPr algn="just"/>
            <a:r>
              <a:rPr lang="it-IT" dirty="0"/>
              <a:t>Con l’intento di ottimizzare le risorse sia economiche che professionali, diciotto vettori che operano su </a:t>
            </a:r>
            <a:r>
              <a:rPr lang="it-IT" dirty="0" smtClean="0"/>
              <a:t>un territorio </a:t>
            </a:r>
            <a:r>
              <a:rPr lang="it-IT" dirty="0"/>
              <a:t>amministrativamente disgiunto ma omogeneo per quanto riguarda flussi di traffico e tipologie </a:t>
            </a:r>
            <a:r>
              <a:rPr lang="it-IT" dirty="0" smtClean="0"/>
              <a:t>di utenza</a:t>
            </a:r>
            <a:r>
              <a:rPr lang="it-IT" dirty="0"/>
              <a:t>, si sono riuniti sotto il controllo di un unico Centro di Controllo Aziendale (CCA). Il progetto è </a:t>
            </a:r>
            <a:r>
              <a:rPr lang="it-IT" dirty="0" smtClean="0"/>
              <a:t>stato portato </a:t>
            </a:r>
            <a:r>
              <a:rPr lang="it-IT" dirty="0"/>
              <a:t>a compimento nell’arco </a:t>
            </a:r>
            <a:r>
              <a:rPr lang="it-IT" dirty="0" smtClean="0"/>
              <a:t>temporale 2011-2014</a:t>
            </a:r>
            <a:r>
              <a:rPr lang="it-IT" dirty="0"/>
              <a:t>, anno in cui tutte le aziende aderenti sono </a:t>
            </a:r>
            <a:r>
              <a:rPr lang="it-IT" dirty="0" smtClean="0"/>
              <a:t>state digitalizzate </a:t>
            </a:r>
            <a:r>
              <a:rPr lang="it-IT" dirty="0"/>
              <a:t>e il cartaceo è stato totalmente sostituito da titoli elettronici.</a:t>
            </a:r>
          </a:p>
          <a:p>
            <a:pPr algn="just"/>
            <a:r>
              <a:rPr lang="it-IT" dirty="0"/>
              <a:t>Il CCA supervisiona e gestisce i processi di vendita, di monitoraggio della flotta, di validazione per i </a:t>
            </a:r>
            <a:r>
              <a:rPr lang="it-IT" dirty="0" smtClean="0"/>
              <a:t>vettori del </a:t>
            </a:r>
            <a:r>
              <a:rPr lang="it-IT" dirty="0"/>
              <a:t>bacino ed è a sua volta collegato con il Centro Servizi Regionali che supervisiona e gestisce le </a:t>
            </a:r>
            <a:r>
              <a:rPr lang="it-IT" dirty="0" smtClean="0"/>
              <a:t>funzionalità di </a:t>
            </a:r>
            <a:r>
              <a:rPr lang="it-IT" dirty="0"/>
              <a:t>interoperabilità ed integrazione necessarie al corretto funzionamento del sistema </a:t>
            </a:r>
            <a:r>
              <a:rPr lang="it-IT" dirty="0" smtClean="0"/>
              <a:t>BIP. Ad </a:t>
            </a:r>
            <a:r>
              <a:rPr lang="it-IT" dirty="0"/>
              <a:t>ogni azienda è garantita l’autonomia gestionale con il controllo diretto dei propri beni aziendali e </a:t>
            </a:r>
            <a:r>
              <a:rPr lang="it-IT" dirty="0" smtClean="0"/>
              <a:t>la riservatezza </a:t>
            </a:r>
            <a:r>
              <a:rPr lang="it-IT" dirty="0"/>
              <a:t>sui dati contabili.</a:t>
            </a:r>
          </a:p>
          <a:p>
            <a:pPr algn="just"/>
            <a:r>
              <a:rPr lang="it-IT" dirty="0"/>
              <a:t>Il CCA è basato su un’architettura </a:t>
            </a:r>
            <a:r>
              <a:rPr lang="it-IT" dirty="0" err="1"/>
              <a:t>multivettore</a:t>
            </a:r>
            <a:r>
              <a:rPr lang="it-IT" dirty="0"/>
              <a:t> che si basa su di una serie di entità uniche necessarie </a:t>
            </a:r>
            <a:r>
              <a:rPr lang="it-IT" dirty="0" smtClean="0"/>
              <a:t>per garantire </a:t>
            </a:r>
            <a:r>
              <a:rPr lang="it-IT" dirty="0"/>
              <a:t>la congruenza ed univocità dei dati e su altre entità visualizzabili e consultabili solo dai </a:t>
            </a:r>
            <a:r>
              <a:rPr lang="it-IT" dirty="0" smtClean="0"/>
              <a:t>vettori proprietari </a:t>
            </a:r>
            <a:r>
              <a:rPr lang="it-IT" dirty="0"/>
              <a:t>di tale dato</a:t>
            </a:r>
            <a:r>
              <a:rPr lang="it-IT" dirty="0" smtClean="0"/>
              <a:t>.</a:t>
            </a:r>
          </a:p>
          <a:p>
            <a:pPr algn="just"/>
            <a:endParaRPr lang="it-IT" b="1" dirty="0"/>
          </a:p>
          <a:p>
            <a:pPr algn="just"/>
            <a:r>
              <a:rPr lang="it-IT" b="1" dirty="0" smtClean="0"/>
              <a:t>A. Sistema di bigliettazione elettronica: </a:t>
            </a:r>
            <a:r>
              <a:rPr lang="it-IT" dirty="0" smtClean="0"/>
              <a:t>Il </a:t>
            </a:r>
            <a:r>
              <a:rPr lang="it-IT" dirty="0"/>
              <a:t>sistema si basa su tessere </a:t>
            </a:r>
            <a:r>
              <a:rPr lang="it-IT" dirty="0" err="1"/>
              <a:t>smart</a:t>
            </a:r>
            <a:r>
              <a:rPr lang="it-IT" dirty="0"/>
              <a:t>-card a microchip di tipo </a:t>
            </a:r>
            <a:r>
              <a:rPr lang="it-IT" dirty="0" err="1" smtClean="0"/>
              <a:t>contactless</a:t>
            </a:r>
            <a:r>
              <a:rPr lang="it-IT" dirty="0" smtClean="0"/>
              <a:t>: </a:t>
            </a:r>
            <a:r>
              <a:rPr lang="it-IT" dirty="0"/>
              <a:t>è sufficiente avvicinare la tessera alle validatrici installate a </a:t>
            </a:r>
            <a:r>
              <a:rPr lang="it-IT" dirty="0" smtClean="0"/>
              <a:t>bordo autobus</a:t>
            </a:r>
            <a:r>
              <a:rPr lang="it-IT" dirty="0"/>
              <a:t>, le quali verificano la validità del titolo di viaggio caricato sulla tessera </a:t>
            </a:r>
            <a:r>
              <a:rPr lang="it-IT" dirty="0" smtClean="0"/>
              <a:t>e registrano </a:t>
            </a:r>
            <a:r>
              <a:rPr lang="it-IT" dirty="0"/>
              <a:t>il passaggio a bordo del cliente.</a:t>
            </a:r>
            <a:endParaRPr lang="it-IT" b="1" dirty="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 DI APPLICAZIONE IN ITALIA</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113236062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295837" y="1496734"/>
            <a:ext cx="11591364" cy="4708981"/>
          </a:xfrm>
          <a:prstGeom prst="rect">
            <a:avLst/>
          </a:prstGeom>
        </p:spPr>
        <p:txBody>
          <a:bodyPr wrap="square">
            <a:spAutoFit/>
          </a:bodyPr>
          <a:lstStyle/>
          <a:p>
            <a:r>
              <a:rPr lang="it-IT" sz="2400" b="1" dirty="0"/>
              <a:t>BIP Piemonte</a:t>
            </a:r>
          </a:p>
          <a:p>
            <a:endParaRPr lang="it-IT" sz="2400" b="1" dirty="0"/>
          </a:p>
          <a:p>
            <a:pPr algn="just"/>
            <a:r>
              <a:rPr lang="it-IT" dirty="0"/>
              <a:t>La tessera BIP “credito trasporti” viene emessa con cauzione di € 5,00. E’ possibile caricare sulla tessera </a:t>
            </a:r>
            <a:r>
              <a:rPr lang="it-IT" dirty="0" smtClean="0"/>
              <a:t>la quantità </a:t>
            </a:r>
            <a:r>
              <a:rPr lang="it-IT" dirty="0"/>
              <a:t>di denaro che si ritiene opportuno per effettuare uno o più viaggi su tutti i vettori aderenti al progetto.</a:t>
            </a:r>
          </a:p>
          <a:p>
            <a:pPr algn="just"/>
            <a:endParaRPr lang="it-IT" dirty="0" smtClean="0"/>
          </a:p>
          <a:p>
            <a:pPr algn="just"/>
            <a:r>
              <a:rPr lang="it-IT" dirty="0" smtClean="0"/>
              <a:t>Le </a:t>
            </a:r>
            <a:r>
              <a:rPr lang="it-IT" dirty="0"/>
              <a:t>ricariche possono avvenire presso le aziende aderenti al progetto, presso le circa 300 rivendite sul </a:t>
            </a:r>
            <a:r>
              <a:rPr lang="it-IT" dirty="0" smtClean="0"/>
              <a:t>territorio, a </a:t>
            </a:r>
            <a:r>
              <a:rPr lang="it-IT" dirty="0"/>
              <a:t>bordo dei mezzi, sul web. La tessera deve essere validata sia al momento della salita a bordo autobus (</a:t>
            </a:r>
            <a:r>
              <a:rPr lang="it-IT" dirty="0" smtClean="0"/>
              <a:t>check-in) che </a:t>
            </a:r>
            <a:r>
              <a:rPr lang="it-IT" dirty="0"/>
              <a:t>al momento della discesa (check-out). In fase di check-in viene scalato il prezzo per raggiungere </a:t>
            </a:r>
            <a:r>
              <a:rPr lang="it-IT" dirty="0" smtClean="0"/>
              <a:t>il capolinea</a:t>
            </a:r>
            <a:r>
              <a:rPr lang="it-IT" dirty="0"/>
              <a:t>. Al momento del check-out viene applicata la tariffa corretta. Il sistema, oltre a scalare </a:t>
            </a:r>
            <a:r>
              <a:rPr lang="it-IT" dirty="0" smtClean="0"/>
              <a:t>l'importo dovuto</a:t>
            </a:r>
            <a:r>
              <a:rPr lang="it-IT" dirty="0"/>
              <a:t>, registra il passaggio a bordo del passeggero. La tessera può essere utilizzata da parte di una sola o </a:t>
            </a:r>
            <a:r>
              <a:rPr lang="it-IT" dirty="0" smtClean="0"/>
              <a:t>di più </a:t>
            </a:r>
            <a:r>
              <a:rPr lang="it-IT" dirty="0"/>
              <a:t>persone contemporaneamente che effettuano lo stesso percorso</a:t>
            </a:r>
            <a:r>
              <a:rPr lang="it-IT" dirty="0" smtClean="0"/>
              <a:t>.</a:t>
            </a:r>
          </a:p>
          <a:p>
            <a:pPr algn="just"/>
            <a:endParaRPr lang="it-IT" b="1" dirty="0"/>
          </a:p>
          <a:p>
            <a:r>
              <a:rPr lang="it-IT" dirty="0"/>
              <a:t>La tessera BIP abbonamento è personale, stampata con la foto dell’abbonato. E’ possibile </a:t>
            </a:r>
            <a:r>
              <a:rPr lang="it-IT" dirty="0" smtClean="0"/>
              <a:t>rinnovare l'abbonamento </a:t>
            </a:r>
            <a:r>
              <a:rPr lang="it-IT" dirty="0"/>
              <a:t>presso le rivendite a terra, a bordo di tutti i mezzi, online. Avvenuta l’operazione viene </a:t>
            </a:r>
            <a:r>
              <a:rPr lang="it-IT" dirty="0" smtClean="0"/>
              <a:t>rilasciato apposito </a:t>
            </a:r>
            <a:r>
              <a:rPr lang="it-IT" dirty="0"/>
              <a:t>scontrino. L'abbonato, per la fruizione del servizio, deve salire sull'autobus dalla porta anteriore </a:t>
            </a:r>
            <a:r>
              <a:rPr lang="it-IT" dirty="0" smtClean="0"/>
              <a:t>e validare </a:t>
            </a:r>
            <a:r>
              <a:rPr lang="it-IT" dirty="0"/>
              <a:t>al momento della salita con la nuova tessera (check-in).</a:t>
            </a:r>
            <a:endParaRPr lang="it-IT" b="1" dirty="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 DI APPLICAZIONE IN ITALIA</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1462590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a:solidFill>
                  <a:schemeClr val="accent1">
                    <a:lumMod val="50000"/>
                  </a:schemeClr>
                </a:solidFill>
                <a:latin typeface="+mn-lt"/>
              </a:rPr>
              <a:t>ESEMPIO DI FUNZIONAMENTO</a:t>
            </a:r>
          </a:p>
        </p:txBody>
      </p:sp>
      <p:sp>
        <p:nvSpPr>
          <p:cNvPr id="7" name="object 11"/>
          <p:cNvSpPr txBox="1"/>
          <p:nvPr/>
        </p:nvSpPr>
        <p:spPr>
          <a:xfrm>
            <a:off x="430207" y="1300910"/>
            <a:ext cx="11220450" cy="941069"/>
          </a:xfrm>
          <a:prstGeom prst="rect">
            <a:avLst/>
          </a:prstGeom>
        </p:spPr>
        <p:txBody>
          <a:bodyPr vert="horz" wrap="square" lIns="0" tIns="13335" rIns="0" bIns="0" rtlCol="0">
            <a:spAutoFit/>
          </a:bodyPr>
          <a:lstStyle/>
          <a:p>
            <a:pPr marL="355600" indent="-342900">
              <a:lnSpc>
                <a:spcPct val="100000"/>
              </a:lnSpc>
              <a:spcBef>
                <a:spcPts val="105"/>
              </a:spcBef>
              <a:buFont typeface="Wingdings" panose="05000000000000000000" pitchFamily="2" charset="2"/>
              <a:buChar char="Ø"/>
              <a:tabLst>
                <a:tab pos="354965" algn="l"/>
              </a:tabLst>
            </a:pPr>
            <a:r>
              <a:rPr sz="2000" spc="-5" dirty="0" smtClean="0">
                <a:latin typeface="Calibri"/>
                <a:cs typeface="Calibri"/>
              </a:rPr>
              <a:t>In </a:t>
            </a:r>
            <a:r>
              <a:rPr sz="2000" spc="-10" dirty="0">
                <a:latin typeface="Calibri"/>
                <a:cs typeface="Calibri"/>
              </a:rPr>
              <a:t>centrale </a:t>
            </a:r>
            <a:r>
              <a:rPr sz="2000" spc="-15" dirty="0">
                <a:latin typeface="Calibri"/>
                <a:cs typeface="Calibri"/>
              </a:rPr>
              <a:t>operativa </a:t>
            </a:r>
            <a:r>
              <a:rPr sz="2000" dirty="0">
                <a:latin typeface="Calibri"/>
                <a:cs typeface="Calibri"/>
              </a:rPr>
              <a:t>è </a:t>
            </a:r>
            <a:r>
              <a:rPr sz="2000" spc="-10" dirty="0">
                <a:latin typeface="Calibri"/>
                <a:cs typeface="Calibri"/>
              </a:rPr>
              <a:t>visualizzata </a:t>
            </a:r>
            <a:r>
              <a:rPr sz="2000" spc="-5" dirty="0">
                <a:latin typeface="Calibri"/>
                <a:cs typeface="Calibri"/>
              </a:rPr>
              <a:t>la posizione degli autobus </a:t>
            </a:r>
            <a:r>
              <a:rPr sz="2000" dirty="0">
                <a:latin typeface="Calibri"/>
                <a:cs typeface="Calibri"/>
              </a:rPr>
              <a:t>e </a:t>
            </a:r>
            <a:r>
              <a:rPr sz="2000" spc="-5" dirty="0">
                <a:latin typeface="Calibri"/>
                <a:cs typeface="Calibri"/>
              </a:rPr>
              <a:t>la </a:t>
            </a:r>
            <a:r>
              <a:rPr sz="2000" spc="-15" dirty="0">
                <a:latin typeface="Calibri"/>
                <a:cs typeface="Calibri"/>
              </a:rPr>
              <a:t>loro </a:t>
            </a:r>
            <a:r>
              <a:rPr sz="2000" spc="-5" dirty="0">
                <a:latin typeface="Calibri"/>
                <a:cs typeface="Calibri"/>
              </a:rPr>
              <a:t>condizione </a:t>
            </a:r>
            <a:r>
              <a:rPr sz="2000" dirty="0">
                <a:latin typeface="Calibri"/>
                <a:cs typeface="Calibri"/>
              </a:rPr>
              <a:t>di</a:t>
            </a:r>
            <a:r>
              <a:rPr sz="2000" spc="125" dirty="0">
                <a:latin typeface="Calibri"/>
                <a:cs typeface="Calibri"/>
              </a:rPr>
              <a:t> </a:t>
            </a:r>
            <a:r>
              <a:rPr sz="2000" spc="-5" dirty="0" err="1" smtClean="0">
                <a:latin typeface="Calibri"/>
                <a:cs typeface="Calibri"/>
              </a:rPr>
              <a:t>anticipo</a:t>
            </a:r>
            <a:r>
              <a:rPr sz="2000" spc="-5" dirty="0" smtClean="0">
                <a:latin typeface="Calibri"/>
                <a:cs typeface="Calibri"/>
              </a:rPr>
              <a:t>/</a:t>
            </a:r>
            <a:r>
              <a:rPr sz="2000" spc="-5" dirty="0" err="1" smtClean="0">
                <a:latin typeface="Calibri"/>
                <a:cs typeface="Calibri"/>
              </a:rPr>
              <a:t>ritardo</a:t>
            </a:r>
            <a:r>
              <a:rPr sz="2000" spc="-5" dirty="0" smtClean="0">
                <a:latin typeface="Calibri"/>
                <a:cs typeface="Calibri"/>
              </a:rPr>
              <a:t>.</a:t>
            </a:r>
            <a:r>
              <a:rPr lang="it-IT" sz="2000" dirty="0">
                <a:latin typeface="Calibri"/>
                <a:cs typeface="Calibri"/>
              </a:rPr>
              <a:t> </a:t>
            </a:r>
            <a:r>
              <a:rPr sz="2000" spc="-40" dirty="0" err="1" smtClean="0">
                <a:latin typeface="Calibri"/>
                <a:cs typeface="Calibri"/>
              </a:rPr>
              <a:t>L’operatore</a:t>
            </a:r>
            <a:r>
              <a:rPr lang="it-IT" sz="2000" spc="-40" dirty="0" smtClean="0">
                <a:latin typeface="Calibri"/>
                <a:cs typeface="Calibri"/>
              </a:rPr>
              <a:t> </a:t>
            </a:r>
            <a:r>
              <a:rPr sz="2000" spc="-10" dirty="0" err="1" smtClean="0">
                <a:latin typeface="Calibri"/>
                <a:cs typeface="Calibri"/>
              </a:rPr>
              <a:t>preposto</a:t>
            </a:r>
            <a:r>
              <a:rPr sz="2000" spc="-10" dirty="0" smtClean="0">
                <a:latin typeface="Calibri"/>
                <a:cs typeface="Calibri"/>
              </a:rPr>
              <a:t> </a:t>
            </a:r>
            <a:r>
              <a:rPr sz="2000" dirty="0">
                <a:latin typeface="Calibri"/>
                <a:cs typeface="Calibri"/>
              </a:rPr>
              <a:t>può </a:t>
            </a:r>
            <a:r>
              <a:rPr sz="2000" spc="-15" dirty="0">
                <a:latin typeface="Calibri"/>
                <a:cs typeface="Calibri"/>
              </a:rPr>
              <a:t>mettersi </a:t>
            </a:r>
            <a:r>
              <a:rPr sz="2000" spc="-5" dirty="0">
                <a:latin typeface="Calibri"/>
                <a:cs typeface="Calibri"/>
              </a:rPr>
              <a:t>in </a:t>
            </a:r>
            <a:r>
              <a:rPr sz="2000" spc="-20" dirty="0">
                <a:latin typeface="Calibri"/>
                <a:cs typeface="Calibri"/>
              </a:rPr>
              <a:t>contatto </a:t>
            </a:r>
            <a:r>
              <a:rPr sz="2000" spc="-5" dirty="0">
                <a:latin typeface="Calibri"/>
                <a:cs typeface="Calibri"/>
              </a:rPr>
              <a:t>con il </a:t>
            </a:r>
            <a:r>
              <a:rPr sz="2000" spc="-10" dirty="0">
                <a:latin typeface="Calibri"/>
                <a:cs typeface="Calibri"/>
              </a:rPr>
              <a:t>conducente </a:t>
            </a:r>
            <a:r>
              <a:rPr sz="2000" dirty="0">
                <a:latin typeface="Calibri"/>
                <a:cs typeface="Calibri"/>
              </a:rPr>
              <a:t>per </a:t>
            </a:r>
            <a:r>
              <a:rPr sz="2000" spc="-10" dirty="0">
                <a:latin typeface="Calibri"/>
                <a:cs typeface="Calibri"/>
              </a:rPr>
              <a:t>coordinare tutte </a:t>
            </a:r>
            <a:r>
              <a:rPr sz="2000" spc="-5" dirty="0">
                <a:latin typeface="Calibri"/>
                <a:cs typeface="Calibri"/>
              </a:rPr>
              <a:t>le </a:t>
            </a:r>
            <a:r>
              <a:rPr sz="2000" spc="-15" dirty="0">
                <a:latin typeface="Calibri"/>
                <a:cs typeface="Calibri"/>
              </a:rPr>
              <a:t>attività </a:t>
            </a:r>
            <a:r>
              <a:rPr sz="2000" spc="-10" dirty="0">
                <a:latin typeface="Calibri"/>
                <a:cs typeface="Calibri"/>
              </a:rPr>
              <a:t>inerenti </a:t>
            </a:r>
            <a:r>
              <a:rPr sz="2000" spc="-5" dirty="0">
                <a:latin typeface="Calibri"/>
                <a:cs typeface="Calibri"/>
              </a:rPr>
              <a:t>la  </a:t>
            </a:r>
            <a:r>
              <a:rPr sz="2000" spc="-10" dirty="0">
                <a:latin typeface="Calibri"/>
                <a:cs typeface="Calibri"/>
              </a:rPr>
              <a:t>gestione </a:t>
            </a:r>
            <a:r>
              <a:rPr sz="2000" dirty="0">
                <a:latin typeface="Calibri"/>
                <a:cs typeface="Calibri"/>
              </a:rPr>
              <a:t>del</a:t>
            </a:r>
            <a:r>
              <a:rPr sz="2000" spc="-10" dirty="0">
                <a:latin typeface="Calibri"/>
                <a:cs typeface="Calibri"/>
              </a:rPr>
              <a:t> </a:t>
            </a:r>
            <a:r>
              <a:rPr sz="2000" spc="-5" dirty="0">
                <a:latin typeface="Calibri"/>
                <a:cs typeface="Calibri"/>
              </a:rPr>
              <a:t>servizio.</a:t>
            </a:r>
            <a:endParaRPr sz="2000" dirty="0">
              <a:latin typeface="Calibri"/>
              <a:cs typeface="Calibri"/>
            </a:endParaRPr>
          </a:p>
        </p:txBody>
      </p:sp>
      <p:sp>
        <p:nvSpPr>
          <p:cNvPr id="8" name="object 12"/>
          <p:cNvSpPr/>
          <p:nvPr/>
        </p:nvSpPr>
        <p:spPr>
          <a:xfrm>
            <a:off x="5291004" y="2241979"/>
            <a:ext cx="6359653" cy="3262884"/>
          </a:xfrm>
          <a:prstGeom prst="rect">
            <a:avLst/>
          </a:prstGeom>
          <a:blipFill>
            <a:blip r:embed="rId4" cstate="print"/>
            <a:stretch>
              <a:fillRect/>
            </a:stretch>
          </a:blipFill>
        </p:spPr>
        <p:txBody>
          <a:bodyPr wrap="square" lIns="0" tIns="0" rIns="0" bIns="0" rtlCol="0"/>
          <a:lstStyle/>
          <a:p>
            <a:endParaRPr/>
          </a:p>
        </p:txBody>
      </p:sp>
      <p:sp>
        <p:nvSpPr>
          <p:cNvPr id="10" name="object 13"/>
          <p:cNvSpPr/>
          <p:nvPr/>
        </p:nvSpPr>
        <p:spPr>
          <a:xfrm>
            <a:off x="362009" y="2622979"/>
            <a:ext cx="6594348" cy="3544824"/>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4658411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188259" y="1496732"/>
            <a:ext cx="6979022" cy="5262979"/>
          </a:xfrm>
          <a:prstGeom prst="rect">
            <a:avLst/>
          </a:prstGeom>
        </p:spPr>
        <p:txBody>
          <a:bodyPr wrap="square">
            <a:spAutoFit/>
          </a:bodyPr>
          <a:lstStyle/>
          <a:p>
            <a:r>
              <a:rPr lang="it-IT" sz="2400" b="1" dirty="0"/>
              <a:t>BIP Piemonte</a:t>
            </a:r>
          </a:p>
          <a:p>
            <a:endParaRPr lang="it-IT" sz="2400" b="1" dirty="0"/>
          </a:p>
          <a:p>
            <a:r>
              <a:rPr lang="it-IT" b="1" dirty="0"/>
              <a:t>Clearing sul </a:t>
            </a:r>
            <a:r>
              <a:rPr lang="it-IT" b="1" dirty="0" smtClean="0"/>
              <a:t>venduto: </a:t>
            </a:r>
            <a:r>
              <a:rPr lang="it-IT" dirty="0" smtClean="0"/>
              <a:t>Per </a:t>
            </a:r>
            <a:r>
              <a:rPr lang="it-IT" dirty="0"/>
              <a:t>ogni titolo emesso il sistema centrale di bacino ha traccia di quali siano le linee sulle quali il titolo </a:t>
            </a:r>
            <a:r>
              <a:rPr lang="it-IT" dirty="0" smtClean="0"/>
              <a:t>sia venduto </a:t>
            </a:r>
            <a:r>
              <a:rPr lang="it-IT" dirty="0"/>
              <a:t>e di quale sia il vettore proprietario della rete vendita presso cui il titolo sia acquistato. Si dividono </a:t>
            </a:r>
            <a:r>
              <a:rPr lang="it-IT" dirty="0" smtClean="0"/>
              <a:t>2 casi</a:t>
            </a:r>
            <a:r>
              <a:rPr lang="it-IT" dirty="0"/>
              <a:t>:</a:t>
            </a:r>
          </a:p>
          <a:p>
            <a:pPr marL="342900" indent="-342900">
              <a:buFont typeface="Wingdings" panose="05000000000000000000" pitchFamily="2" charset="2"/>
              <a:buChar char="Ø"/>
            </a:pPr>
            <a:r>
              <a:rPr lang="it-IT" dirty="0" smtClean="0"/>
              <a:t>vendita </a:t>
            </a:r>
            <a:r>
              <a:rPr lang="it-IT" dirty="0"/>
              <a:t>di credito </a:t>
            </a:r>
            <a:r>
              <a:rPr lang="it-IT" dirty="0" smtClean="0"/>
              <a:t>trasporti;</a:t>
            </a:r>
          </a:p>
          <a:p>
            <a:pPr marL="342900" indent="-342900">
              <a:buFont typeface="Wingdings" panose="05000000000000000000" pitchFamily="2" charset="2"/>
              <a:buChar char="Ø"/>
            </a:pPr>
            <a:r>
              <a:rPr lang="it-IT" dirty="0" smtClean="0"/>
              <a:t>vendita </a:t>
            </a:r>
            <a:r>
              <a:rPr lang="it-IT" dirty="0"/>
              <a:t>di abbonamenti.</a:t>
            </a:r>
          </a:p>
          <a:p>
            <a:r>
              <a:rPr lang="it-IT" dirty="0"/>
              <a:t>Nel primo caso, se il vettore proprietario della rete vendita è diverso dal vettore che ha emesso la tessera, </a:t>
            </a:r>
            <a:r>
              <a:rPr lang="it-IT" dirty="0" smtClean="0"/>
              <a:t>a fine </a:t>
            </a:r>
            <a:r>
              <a:rPr lang="it-IT" dirty="0"/>
              <a:t>mese il sistema in automatico attribuirà l’incasso al titolare della tessera. Nel secondo caso il </a:t>
            </a:r>
            <a:r>
              <a:rPr lang="it-IT" dirty="0" smtClean="0"/>
              <a:t>sistema attribuirà </a:t>
            </a:r>
            <a:r>
              <a:rPr lang="it-IT" dirty="0"/>
              <a:t>l’incasso ai titolari delle linee in proporzione alla tratta percorsa.</a:t>
            </a:r>
          </a:p>
          <a:p>
            <a:endParaRPr lang="it-IT" b="1" dirty="0" smtClean="0"/>
          </a:p>
          <a:p>
            <a:r>
              <a:rPr lang="it-IT" b="1" dirty="0" smtClean="0"/>
              <a:t>Clearing </a:t>
            </a:r>
            <a:r>
              <a:rPr lang="it-IT" b="1" dirty="0"/>
              <a:t>sul </a:t>
            </a:r>
            <a:r>
              <a:rPr lang="it-IT" b="1" dirty="0" smtClean="0"/>
              <a:t>viaggiato: </a:t>
            </a:r>
            <a:r>
              <a:rPr lang="it-IT" dirty="0" smtClean="0"/>
              <a:t>Si </a:t>
            </a:r>
            <a:r>
              <a:rPr lang="it-IT" dirty="0"/>
              <a:t>effettua ad oggi per i titoli con credito trasporti. Ogni due mesi vengono ripartiti gli incassi </a:t>
            </a:r>
            <a:r>
              <a:rPr lang="it-IT" dirty="0" smtClean="0"/>
              <a:t>del credito</a:t>
            </a:r>
            <a:r>
              <a:rPr lang="it-IT" dirty="0"/>
              <a:t> </a:t>
            </a:r>
            <a:r>
              <a:rPr lang="it-IT" dirty="0" smtClean="0"/>
              <a:t>trasporti </a:t>
            </a:r>
            <a:r>
              <a:rPr lang="it-IT" dirty="0"/>
              <a:t>sulla base dei viaggi effettivamente effettuati sulle diverse tratte appartenenti ai vari vettori. </a:t>
            </a:r>
            <a:r>
              <a:rPr lang="it-IT" dirty="0" smtClean="0"/>
              <a:t>Tale regolazione </a:t>
            </a:r>
            <a:r>
              <a:rPr lang="it-IT" dirty="0"/>
              <a:t>avviene attraverso emissione di fattura.</a:t>
            </a:r>
            <a:endParaRPr lang="it-IT" b="1" dirty="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 DI APPLICAZIONE IN ITALIA</a:t>
            </a:r>
            <a:endParaRPr lang="it-IT" sz="2800" b="1" dirty="0">
              <a:solidFill>
                <a:schemeClr val="accent1">
                  <a:lumMod val="50000"/>
                </a:schemeClr>
              </a:solidFill>
              <a:latin typeface="+mn-lt"/>
            </a:endParaRPr>
          </a:p>
        </p:txBody>
      </p:sp>
      <p:pic>
        <p:nvPicPr>
          <p:cNvPr id="2" name="Immagine 1"/>
          <p:cNvPicPr>
            <a:picLocks noChangeAspect="1"/>
          </p:cNvPicPr>
          <p:nvPr/>
        </p:nvPicPr>
        <p:blipFill>
          <a:blip r:embed="rId4"/>
          <a:stretch>
            <a:fillRect/>
          </a:stretch>
        </p:blipFill>
        <p:spPr>
          <a:xfrm>
            <a:off x="7167281" y="2077544"/>
            <a:ext cx="4920458" cy="4101353"/>
          </a:xfrm>
          <a:prstGeom prst="rect">
            <a:avLst/>
          </a:prstGeom>
        </p:spPr>
      </p:pic>
    </p:spTree>
    <p:extLst>
      <p:ext uri="{BB962C8B-B14F-4D97-AF65-F5344CB8AC3E}">
        <p14:creationId xmlns:p14="http://schemas.microsoft.com/office/powerpoint/2010/main" val="240009550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319425" y="1588808"/>
            <a:ext cx="5674660" cy="4985980"/>
          </a:xfrm>
          <a:prstGeom prst="rect">
            <a:avLst/>
          </a:prstGeom>
        </p:spPr>
        <p:txBody>
          <a:bodyPr wrap="square">
            <a:spAutoFit/>
          </a:bodyPr>
          <a:lstStyle/>
          <a:p>
            <a:r>
              <a:rPr lang="it-IT" sz="2400" b="1" dirty="0"/>
              <a:t>BIP Piemonte</a:t>
            </a:r>
          </a:p>
          <a:p>
            <a:endParaRPr lang="it-IT" sz="2400" b="1" dirty="0"/>
          </a:p>
          <a:p>
            <a:pPr algn="just"/>
            <a:r>
              <a:rPr lang="it-IT" b="1" dirty="0" smtClean="0"/>
              <a:t>B. Il </a:t>
            </a:r>
            <a:r>
              <a:rPr lang="it-IT" b="1" dirty="0"/>
              <a:t>monitoraggio satellitare degli </a:t>
            </a:r>
            <a:r>
              <a:rPr lang="it-IT" b="1" dirty="0" smtClean="0"/>
              <a:t>autobus: </a:t>
            </a:r>
            <a:r>
              <a:rPr lang="it-IT" dirty="0" smtClean="0"/>
              <a:t>Gli </a:t>
            </a:r>
            <a:r>
              <a:rPr lang="it-IT" dirty="0"/>
              <a:t>autobus sono stati dotati di antenna GPS e connessione GPRS </a:t>
            </a:r>
            <a:r>
              <a:rPr lang="it-IT" dirty="0" smtClean="0"/>
              <a:t>che consentono </a:t>
            </a:r>
            <a:r>
              <a:rPr lang="it-IT" dirty="0"/>
              <a:t>alla centrale operativa (</a:t>
            </a:r>
            <a:r>
              <a:rPr lang="it-IT" dirty="0" smtClean="0"/>
              <a:t>CCA) di </a:t>
            </a:r>
            <a:r>
              <a:rPr lang="it-IT" dirty="0"/>
              <a:t>verificarne la posizione in tempo reale. Attraverso la cartografia presente sui computer di bordo </a:t>
            </a:r>
            <a:r>
              <a:rPr lang="it-IT" dirty="0" smtClean="0"/>
              <a:t>installati sugli </a:t>
            </a:r>
            <a:r>
              <a:rPr lang="it-IT" dirty="0"/>
              <a:t>autobus e al </a:t>
            </a:r>
            <a:r>
              <a:rPr lang="it-IT" dirty="0" err="1" smtClean="0"/>
              <a:t>pre</a:t>
            </a:r>
            <a:r>
              <a:rPr lang="it-IT" dirty="0" smtClean="0"/>
              <a:t>-caricamento </a:t>
            </a:r>
            <a:r>
              <a:rPr lang="it-IT" dirty="0"/>
              <a:t>sugli stessi della </a:t>
            </a:r>
            <a:r>
              <a:rPr lang="it-IT" dirty="0" err="1"/>
              <a:t>geolocalizzazione</a:t>
            </a:r>
            <a:r>
              <a:rPr lang="it-IT" dirty="0"/>
              <a:t> delle fermate, viene archiviata </a:t>
            </a:r>
            <a:r>
              <a:rPr lang="it-IT" dirty="0" smtClean="0"/>
              <a:t>una "traccia</a:t>
            </a:r>
            <a:r>
              <a:rPr lang="it-IT" dirty="0"/>
              <a:t>" di ogni corsa effettuata con le indicazioni dettagliate di come è stato svolto il servizio: </a:t>
            </a:r>
            <a:r>
              <a:rPr lang="it-IT" dirty="0" smtClean="0"/>
              <a:t>percorso effettuato</a:t>
            </a:r>
            <a:r>
              <a:rPr lang="it-IT" dirty="0"/>
              <a:t>, orari di partenza, di arrivo e di passaggio alle fermate.</a:t>
            </a:r>
          </a:p>
          <a:p>
            <a:pPr algn="just"/>
            <a:endParaRPr lang="it-IT" dirty="0"/>
          </a:p>
          <a:p>
            <a:pPr algn="just"/>
            <a:r>
              <a:rPr lang="it-IT" b="1" dirty="0" smtClean="0"/>
              <a:t>C. La </a:t>
            </a:r>
            <a:r>
              <a:rPr lang="it-IT" b="1" dirty="0"/>
              <a:t>videosorveglianza a bordo </a:t>
            </a:r>
            <a:r>
              <a:rPr lang="it-IT" b="1" dirty="0" smtClean="0"/>
              <a:t>autobus</a:t>
            </a:r>
            <a:r>
              <a:rPr lang="it-IT" dirty="0" smtClean="0"/>
              <a:t>: Ogni </a:t>
            </a:r>
            <a:r>
              <a:rPr lang="it-IT" dirty="0"/>
              <a:t>autobus è attrezzato con videocamere che riprendono e registrano quanto avviene a bordo. I dati </a:t>
            </a:r>
            <a:r>
              <a:rPr lang="it-IT" dirty="0" smtClean="0"/>
              <a:t>registrati sono </a:t>
            </a:r>
            <a:r>
              <a:rPr lang="it-IT" dirty="0"/>
              <a:t>trattati secondo la normativa prevista per la privacy.</a:t>
            </a:r>
            <a:endParaRPr lang="it-IT" b="1" dirty="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 DI APPLICAZIONE IN ITALIA</a:t>
            </a:r>
            <a:endParaRPr lang="it-IT" sz="2800" b="1" dirty="0">
              <a:solidFill>
                <a:schemeClr val="accent1">
                  <a:lumMod val="50000"/>
                </a:schemeClr>
              </a:solidFill>
              <a:latin typeface="+mn-lt"/>
            </a:endParaRPr>
          </a:p>
        </p:txBody>
      </p:sp>
      <p:pic>
        <p:nvPicPr>
          <p:cNvPr id="6146" name="Picture 2" descr="Risultati immagini per Biglietto integrato piemonte monitoraggi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3025" y="2170074"/>
            <a:ext cx="4896205" cy="3420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31425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319425" y="1588808"/>
            <a:ext cx="6404104" cy="830997"/>
          </a:xfrm>
          <a:prstGeom prst="rect">
            <a:avLst/>
          </a:prstGeom>
        </p:spPr>
        <p:txBody>
          <a:bodyPr wrap="square">
            <a:spAutoFit/>
          </a:bodyPr>
          <a:lstStyle/>
          <a:p>
            <a:r>
              <a:rPr lang="it-IT" sz="2400" b="1" dirty="0" smtClean="0"/>
              <a:t>Milano metropolitana EMV (</a:t>
            </a:r>
            <a:r>
              <a:rPr lang="it-IT" sz="2400" b="1" dirty="0" err="1" smtClean="0"/>
              <a:t>Mastercard</a:t>
            </a:r>
            <a:r>
              <a:rPr lang="it-IT" sz="2400" b="1" dirty="0" smtClean="0"/>
              <a:t>-SIA)</a:t>
            </a:r>
            <a:endParaRPr lang="it-IT" sz="2400" b="1" dirty="0"/>
          </a:p>
          <a:p>
            <a:endParaRPr lang="it-IT" sz="2400" b="1" dirty="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 DI APPLICAZIONE IN ITALIA</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266963781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319426" y="1588808"/>
            <a:ext cx="6350315" cy="5262979"/>
          </a:xfrm>
          <a:prstGeom prst="rect">
            <a:avLst/>
          </a:prstGeom>
        </p:spPr>
        <p:txBody>
          <a:bodyPr wrap="square">
            <a:spAutoFit/>
          </a:bodyPr>
          <a:lstStyle/>
          <a:p>
            <a:r>
              <a:rPr lang="it-IT" sz="2400" b="1" dirty="0" smtClean="0"/>
              <a:t>CO.E.R.BUS</a:t>
            </a:r>
          </a:p>
          <a:p>
            <a:endParaRPr lang="it-IT" sz="2400" b="1" dirty="0"/>
          </a:p>
          <a:p>
            <a:pPr algn="just"/>
            <a:r>
              <a:rPr lang="it-IT" dirty="0"/>
              <a:t>Il consorzio CO.E.R.BUS, nato nel 1992, ha sede a Lugo di Romagna (Ravenna) e riunisce numerosi operatori privati dell’Emilia-Romagna che gestiscono il trasporto pubblico nell'area Cesena, Forlì, Ravenna, Imola, Rimini.</a:t>
            </a:r>
          </a:p>
          <a:p>
            <a:pPr algn="just"/>
            <a:r>
              <a:rPr lang="it-IT" b="1" dirty="0" smtClean="0"/>
              <a:t>STIMER </a:t>
            </a:r>
            <a:r>
              <a:rPr lang="it-IT" b="1" dirty="0"/>
              <a:t>è il sistema di tariffazione integrata</a:t>
            </a:r>
            <a:r>
              <a:rPr lang="it-IT" dirty="0"/>
              <a:t>, a “biglietto unico”, per il trasporto pubblico locale e </a:t>
            </a:r>
            <a:r>
              <a:rPr lang="it-IT" dirty="0" smtClean="0"/>
              <a:t>regionale, basato </a:t>
            </a:r>
            <a:r>
              <a:rPr lang="it-IT" dirty="0"/>
              <a:t>sulla suddivisione in zone tariffarie del territorio dell’Emilia-Romagna e su un sistema tecnologico </a:t>
            </a:r>
            <a:r>
              <a:rPr lang="it-IT" dirty="0" smtClean="0"/>
              <a:t>di gestione. STIMER </a:t>
            </a:r>
            <a:r>
              <a:rPr lang="it-IT" dirty="0"/>
              <a:t>prevede il passaggio, nel calcolo della tariffa da pagare per gli spostamenti, dai vecchi </a:t>
            </a:r>
            <a:r>
              <a:rPr lang="it-IT" dirty="0" smtClean="0"/>
              <a:t>scaglioni chilometrici </a:t>
            </a:r>
            <a:r>
              <a:rPr lang="it-IT" dirty="0"/>
              <a:t>a un sistema a zone (la Regione ne ha individuate oltre 400), la tessera </a:t>
            </a:r>
            <a:r>
              <a:rPr lang="it-IT" dirty="0" err="1"/>
              <a:t>contactless</a:t>
            </a:r>
            <a:r>
              <a:rPr lang="it-IT" dirty="0"/>
              <a:t> e una </a:t>
            </a:r>
            <a:r>
              <a:rPr lang="it-IT" dirty="0" smtClean="0"/>
              <a:t>tariffa unica </a:t>
            </a:r>
            <a:r>
              <a:rPr lang="it-IT" dirty="0"/>
              <a:t>a prescindere dal mezzo di trasporto che si utilizza. In altre parole, con STIMER si può utilizzare </a:t>
            </a:r>
            <a:r>
              <a:rPr lang="it-IT" dirty="0" smtClean="0"/>
              <a:t>lo stesso </a:t>
            </a:r>
            <a:r>
              <a:rPr lang="it-IT" dirty="0"/>
              <a:t>biglietto, da Piacenza a Rimini, pagando una tariffa legata al tragitto percorso e non ai mezzi </a:t>
            </a:r>
            <a:r>
              <a:rPr lang="it-IT" dirty="0" smtClean="0"/>
              <a:t>utilizzati. I </a:t>
            </a:r>
            <a:r>
              <a:rPr lang="it-IT" dirty="0"/>
              <a:t>costi complessivi del sistema STIMER ammontano a circa 34 milioni di euro (dati da sito Regione Emilia-Romagna</a:t>
            </a:r>
            <a:r>
              <a:rPr lang="it-IT" dirty="0" smtClean="0"/>
              <a:t>).</a:t>
            </a:r>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 DI APPLICAZIONE IN ITALIA</a:t>
            </a:r>
            <a:endParaRPr lang="it-IT" sz="2800" b="1" dirty="0">
              <a:solidFill>
                <a:schemeClr val="accent1">
                  <a:lumMod val="50000"/>
                </a:schemeClr>
              </a:solidFill>
              <a:latin typeface="+mn-lt"/>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8614" y="2864224"/>
            <a:ext cx="5291773" cy="3509682"/>
          </a:xfrm>
          <a:prstGeom prst="rect">
            <a:avLst/>
          </a:prstGeom>
        </p:spPr>
      </p:pic>
    </p:spTree>
    <p:extLst>
      <p:ext uri="{BB962C8B-B14F-4D97-AF65-F5344CB8AC3E}">
        <p14:creationId xmlns:p14="http://schemas.microsoft.com/office/powerpoint/2010/main" val="78893103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319425" y="1588808"/>
            <a:ext cx="7856387" cy="4893647"/>
          </a:xfrm>
          <a:prstGeom prst="rect">
            <a:avLst/>
          </a:prstGeom>
        </p:spPr>
        <p:txBody>
          <a:bodyPr wrap="square">
            <a:spAutoFit/>
          </a:bodyPr>
          <a:lstStyle/>
          <a:p>
            <a:r>
              <a:rPr lang="it-IT" sz="2400" b="1" dirty="0" smtClean="0"/>
              <a:t>CO.E.R.BUS</a:t>
            </a:r>
          </a:p>
          <a:p>
            <a:pPr algn="just"/>
            <a:endParaRPr lang="it-IT" b="1" dirty="0"/>
          </a:p>
          <a:p>
            <a:pPr algn="just"/>
            <a:r>
              <a:rPr lang="it-IT" dirty="0"/>
              <a:t>Nel 2013, CO.E.R.BUS ha deciso di intraprendere la realizzazione di un Sistema di </a:t>
            </a:r>
            <a:r>
              <a:rPr lang="it-IT" dirty="0" smtClean="0"/>
              <a:t>Bigliettazione Elettronica </a:t>
            </a:r>
            <a:r>
              <a:rPr lang="it-IT" dirty="0"/>
              <a:t>ponendosi i seguenti obiettivi di progetto</a:t>
            </a:r>
            <a:r>
              <a:rPr lang="it-IT" dirty="0" smtClean="0"/>
              <a:t>:</a:t>
            </a:r>
          </a:p>
          <a:p>
            <a:pPr algn="just"/>
            <a:endParaRPr lang="it-IT" dirty="0"/>
          </a:p>
          <a:p>
            <a:pPr marL="285750" indent="-285750" algn="just">
              <a:buFont typeface="Wingdings" panose="05000000000000000000" pitchFamily="2" charset="2"/>
              <a:buChar char="Ø"/>
            </a:pPr>
            <a:r>
              <a:rPr lang="it-IT" dirty="0" smtClean="0"/>
              <a:t>piena </a:t>
            </a:r>
            <a:r>
              <a:rPr lang="it-IT" dirty="0"/>
              <a:t>compatibilità, integrazione tecnica e commerciale nel sistema </a:t>
            </a:r>
            <a:r>
              <a:rPr lang="it-IT" dirty="0" smtClean="0"/>
              <a:t>STIMER;</a:t>
            </a:r>
          </a:p>
          <a:p>
            <a:pPr marL="285750" indent="-285750" algn="just">
              <a:buFont typeface="Wingdings" panose="05000000000000000000" pitchFamily="2" charset="2"/>
              <a:buChar char="Ø"/>
            </a:pPr>
            <a:r>
              <a:rPr lang="it-IT" dirty="0" smtClean="0"/>
              <a:t>ottimizzazione </a:t>
            </a:r>
            <a:r>
              <a:rPr lang="it-IT" dirty="0"/>
              <a:t>delle risorse e degli </a:t>
            </a:r>
            <a:r>
              <a:rPr lang="it-IT" dirty="0" smtClean="0"/>
              <a:t>investimenti;</a:t>
            </a:r>
          </a:p>
          <a:p>
            <a:pPr marL="285750" indent="-285750" algn="just">
              <a:buFont typeface="Wingdings" panose="05000000000000000000" pitchFamily="2" charset="2"/>
              <a:buChar char="Ø"/>
            </a:pPr>
            <a:r>
              <a:rPr lang="it-IT" dirty="0" smtClean="0"/>
              <a:t>integrazione </a:t>
            </a:r>
            <a:r>
              <a:rPr lang="it-IT" dirty="0"/>
              <a:t>nel SBE delle funzioni di un sistema AVM, senza apparati né costi aggiuntivi.</a:t>
            </a:r>
          </a:p>
          <a:p>
            <a:pPr algn="just"/>
            <a:endParaRPr lang="it-IT" dirty="0" smtClean="0"/>
          </a:p>
          <a:p>
            <a:pPr algn="just"/>
            <a:r>
              <a:rPr lang="it-IT" dirty="0" smtClean="0"/>
              <a:t>Il </a:t>
            </a:r>
            <a:r>
              <a:rPr lang="it-IT" dirty="0"/>
              <a:t>sistema CO.E.R.BUS segue lo schema classico basato su</a:t>
            </a:r>
            <a:r>
              <a:rPr lang="it-IT" dirty="0" smtClean="0"/>
              <a:t>:</a:t>
            </a:r>
          </a:p>
          <a:p>
            <a:pPr algn="just"/>
            <a:endParaRPr lang="it-IT" dirty="0"/>
          </a:p>
          <a:p>
            <a:pPr marL="285750" indent="-285750" algn="just">
              <a:buFont typeface="Wingdings" panose="05000000000000000000" pitchFamily="2" charset="2"/>
              <a:buChar char="Ø"/>
            </a:pPr>
            <a:r>
              <a:rPr lang="it-IT" dirty="0" smtClean="0"/>
              <a:t>Sotto </a:t>
            </a:r>
            <a:r>
              <a:rPr lang="it-IT" dirty="0"/>
              <a:t>Sistema Centrale di Bigliettazione (SSCB): Centrale di Controllo </a:t>
            </a:r>
            <a:r>
              <a:rPr lang="it-IT" dirty="0" smtClean="0"/>
              <a:t>Aziendale;</a:t>
            </a:r>
          </a:p>
          <a:p>
            <a:pPr marL="285750" indent="-285750" algn="just">
              <a:buFont typeface="Wingdings" panose="05000000000000000000" pitchFamily="2" charset="2"/>
              <a:buChar char="Ø"/>
            </a:pPr>
            <a:r>
              <a:rPr lang="it-IT" dirty="0" smtClean="0"/>
              <a:t>Sotto </a:t>
            </a:r>
            <a:r>
              <a:rPr lang="it-IT" dirty="0"/>
              <a:t>Sistema di Vendita (SSV): biglietterie </a:t>
            </a:r>
            <a:r>
              <a:rPr lang="it-IT" dirty="0" smtClean="0"/>
              <a:t>aziendali;</a:t>
            </a:r>
          </a:p>
          <a:p>
            <a:pPr marL="285750" indent="-285750" algn="just">
              <a:buFont typeface="Wingdings" panose="05000000000000000000" pitchFamily="2" charset="2"/>
              <a:buChar char="Ø"/>
            </a:pPr>
            <a:r>
              <a:rPr lang="it-IT" dirty="0" smtClean="0"/>
              <a:t>Sotto </a:t>
            </a:r>
            <a:r>
              <a:rPr lang="it-IT" dirty="0"/>
              <a:t>Sistema di Bordo (SSB): attrezzaggio dei mezzi con Unità Multifunzionale e </a:t>
            </a:r>
            <a:r>
              <a:rPr lang="it-IT" dirty="0" smtClean="0"/>
              <a:t>validatrici;</a:t>
            </a:r>
          </a:p>
          <a:p>
            <a:pPr marL="285750" indent="-285750" algn="just">
              <a:buFont typeface="Wingdings" panose="05000000000000000000" pitchFamily="2" charset="2"/>
              <a:buChar char="Ø"/>
            </a:pPr>
            <a:r>
              <a:rPr lang="it-IT" dirty="0" smtClean="0"/>
              <a:t>Sotto </a:t>
            </a:r>
            <a:r>
              <a:rPr lang="it-IT" dirty="0"/>
              <a:t>Sistema di Controllo (SSCO): apparati portatili multifunzione.</a:t>
            </a:r>
            <a:endParaRPr lang="it-IT" b="1" dirty="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 DI APPLICAZIONE IN ITALIA</a:t>
            </a:r>
            <a:endParaRPr lang="it-IT" sz="2800" b="1" dirty="0">
              <a:solidFill>
                <a:schemeClr val="accent1">
                  <a:lumMod val="50000"/>
                </a:schemeClr>
              </a:solidFill>
              <a:latin typeface="+mn-lt"/>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8909" y="1481231"/>
            <a:ext cx="3224394" cy="2485651"/>
          </a:xfrm>
          <a:prstGeom prst="rect">
            <a:avLst/>
          </a:prstGeom>
        </p:spPr>
      </p:pic>
      <p:pic>
        <p:nvPicPr>
          <p:cNvPr id="3" name="Immagin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8909" y="4067735"/>
            <a:ext cx="3224394" cy="2672068"/>
          </a:xfrm>
          <a:prstGeom prst="rect">
            <a:avLst/>
          </a:prstGeom>
        </p:spPr>
      </p:pic>
    </p:spTree>
    <p:extLst>
      <p:ext uri="{BB962C8B-B14F-4D97-AF65-F5344CB8AC3E}">
        <p14:creationId xmlns:p14="http://schemas.microsoft.com/office/powerpoint/2010/main" val="326424989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stretch>
            <a:fillRect/>
          </a:stretch>
        </p:blipFill>
        <p:spPr>
          <a:xfrm>
            <a:off x="7705165" y="1387102"/>
            <a:ext cx="4389155" cy="2408869"/>
          </a:xfrm>
          <a:prstGeom prst="rect">
            <a:avLst/>
          </a:prstGeom>
        </p:spPr>
      </p:pic>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 DI APPLICAZIONE IN ITALIA</a:t>
            </a:r>
            <a:endParaRPr lang="it-IT" sz="2800" b="1" dirty="0">
              <a:solidFill>
                <a:schemeClr val="accent1">
                  <a:lumMod val="50000"/>
                </a:schemeClr>
              </a:solidFill>
              <a:latin typeface="+mn-lt"/>
            </a:endParaRPr>
          </a:p>
        </p:txBody>
      </p:sp>
      <p:sp>
        <p:nvSpPr>
          <p:cNvPr id="6" name="Rettangolo 5"/>
          <p:cNvSpPr/>
          <p:nvPr/>
        </p:nvSpPr>
        <p:spPr>
          <a:xfrm>
            <a:off x="337945" y="4185781"/>
            <a:ext cx="3615490" cy="2308324"/>
          </a:xfrm>
          <a:prstGeom prst="rect">
            <a:avLst/>
          </a:prstGeom>
        </p:spPr>
        <p:txBody>
          <a:bodyPr wrap="square">
            <a:spAutoFit/>
          </a:bodyPr>
          <a:lstStyle/>
          <a:p>
            <a:pPr algn="just"/>
            <a:r>
              <a:rPr lang="it-IT" b="1" dirty="0" smtClean="0"/>
              <a:t>Mini-AVM</a:t>
            </a:r>
            <a:r>
              <a:rPr lang="it-IT" dirty="0" smtClean="0"/>
              <a:t>: Uno </a:t>
            </a:r>
            <a:r>
              <a:rPr lang="it-IT" dirty="0"/>
              <a:t>degli obiettivi del progetto era costituito dall’ottimizzazione </a:t>
            </a:r>
            <a:r>
              <a:rPr lang="it-IT" dirty="0" smtClean="0"/>
              <a:t>degli investimenti </a:t>
            </a:r>
            <a:r>
              <a:rPr lang="it-IT" dirty="0"/>
              <a:t>e si è quindi deciso </a:t>
            </a:r>
            <a:r>
              <a:rPr lang="it-IT" dirty="0" smtClean="0"/>
              <a:t>di evitare </a:t>
            </a:r>
            <a:r>
              <a:rPr lang="it-IT" dirty="0"/>
              <a:t>l’impiego di apparati dedicati per l’AVM, demandando le relative funzioni agli apparati </a:t>
            </a:r>
            <a:r>
              <a:rPr lang="it-IT" dirty="0" smtClean="0"/>
              <a:t>della bigliettazione </a:t>
            </a:r>
            <a:r>
              <a:rPr lang="it-IT" dirty="0"/>
              <a:t>elettronica.</a:t>
            </a:r>
          </a:p>
        </p:txBody>
      </p:sp>
      <p:sp>
        <p:nvSpPr>
          <p:cNvPr id="7" name="Rettangolo 6"/>
          <p:cNvSpPr/>
          <p:nvPr/>
        </p:nvSpPr>
        <p:spPr>
          <a:xfrm>
            <a:off x="337945" y="1508125"/>
            <a:ext cx="7367220" cy="2677656"/>
          </a:xfrm>
          <a:prstGeom prst="rect">
            <a:avLst/>
          </a:prstGeom>
        </p:spPr>
        <p:txBody>
          <a:bodyPr wrap="square">
            <a:spAutoFit/>
          </a:bodyPr>
          <a:lstStyle/>
          <a:p>
            <a:r>
              <a:rPr lang="it-IT" sz="2400" b="1" dirty="0" smtClean="0"/>
              <a:t>CO.E.R.BUS</a:t>
            </a:r>
          </a:p>
          <a:p>
            <a:pPr algn="just"/>
            <a:endParaRPr lang="it-IT" dirty="0" smtClean="0"/>
          </a:p>
          <a:p>
            <a:pPr algn="just"/>
            <a:r>
              <a:rPr lang="it-IT" dirty="0" smtClean="0"/>
              <a:t>Il </a:t>
            </a:r>
            <a:r>
              <a:rPr lang="it-IT" dirty="0"/>
              <a:t>sistema prevede l’utilizzo dei seguenti tipi di supporti fisici per i Titoli Di </a:t>
            </a:r>
            <a:r>
              <a:rPr lang="it-IT" dirty="0" smtClean="0"/>
              <a:t>Viaggio:</a:t>
            </a:r>
          </a:p>
          <a:p>
            <a:pPr algn="just"/>
            <a:r>
              <a:rPr lang="it-IT" dirty="0" smtClean="0"/>
              <a:t> </a:t>
            </a:r>
          </a:p>
          <a:p>
            <a:pPr marL="285750" indent="-285750" algn="just">
              <a:buFont typeface="Wingdings" panose="05000000000000000000" pitchFamily="2" charset="2"/>
              <a:buChar char="Ø"/>
            </a:pPr>
            <a:r>
              <a:rPr lang="it-IT" dirty="0" smtClean="0"/>
              <a:t>biglietto </a:t>
            </a:r>
            <a:r>
              <a:rPr lang="it-IT" dirty="0"/>
              <a:t>cartaceo con banda </a:t>
            </a:r>
            <a:r>
              <a:rPr lang="it-IT" dirty="0" smtClean="0"/>
              <a:t>magnetica;</a:t>
            </a:r>
          </a:p>
          <a:p>
            <a:pPr marL="285750" indent="-285750" algn="just">
              <a:buFont typeface="Wingdings" panose="05000000000000000000" pitchFamily="2" charset="2"/>
              <a:buChar char="Ø"/>
            </a:pPr>
            <a:r>
              <a:rPr lang="it-IT" dirty="0" smtClean="0"/>
              <a:t>chip-on-</a:t>
            </a:r>
            <a:r>
              <a:rPr lang="it-IT" dirty="0" err="1" smtClean="0"/>
              <a:t>paper</a:t>
            </a:r>
            <a:r>
              <a:rPr lang="it-IT" dirty="0" smtClean="0"/>
              <a:t> </a:t>
            </a:r>
            <a:r>
              <a:rPr lang="it-IT" dirty="0"/>
              <a:t>MIFARE </a:t>
            </a:r>
            <a:r>
              <a:rPr lang="it-IT" dirty="0" smtClean="0"/>
              <a:t>Ultralight;</a:t>
            </a:r>
          </a:p>
          <a:p>
            <a:pPr marL="285750" indent="-285750" algn="just">
              <a:buFont typeface="Wingdings" panose="05000000000000000000" pitchFamily="2" charset="2"/>
              <a:buChar char="Ø"/>
            </a:pPr>
            <a:r>
              <a:rPr lang="it-IT" dirty="0" err="1" smtClean="0"/>
              <a:t>smart</a:t>
            </a:r>
            <a:r>
              <a:rPr lang="it-IT" dirty="0" smtClean="0"/>
              <a:t> </a:t>
            </a:r>
            <a:r>
              <a:rPr lang="it-IT" dirty="0"/>
              <a:t>card Calypso.</a:t>
            </a:r>
          </a:p>
          <a:p>
            <a:endParaRPr lang="it-IT" dirty="0"/>
          </a:p>
        </p:txBody>
      </p:sp>
      <p:pic>
        <p:nvPicPr>
          <p:cNvPr id="8" name="Immagine 7"/>
          <p:cNvPicPr>
            <a:picLocks noChangeAspect="1"/>
          </p:cNvPicPr>
          <p:nvPr/>
        </p:nvPicPr>
        <p:blipFill>
          <a:blip r:embed="rId5"/>
          <a:stretch>
            <a:fillRect/>
          </a:stretch>
        </p:blipFill>
        <p:spPr>
          <a:xfrm>
            <a:off x="4370293" y="4029805"/>
            <a:ext cx="7261412" cy="2609640"/>
          </a:xfrm>
          <a:prstGeom prst="rect">
            <a:avLst/>
          </a:prstGeom>
        </p:spPr>
      </p:pic>
    </p:spTree>
    <p:extLst>
      <p:ext uri="{BB962C8B-B14F-4D97-AF65-F5344CB8AC3E}">
        <p14:creationId xmlns:p14="http://schemas.microsoft.com/office/powerpoint/2010/main" val="370537354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319425" y="1588808"/>
            <a:ext cx="11433304" cy="5170646"/>
          </a:xfrm>
          <a:prstGeom prst="rect">
            <a:avLst/>
          </a:prstGeom>
        </p:spPr>
        <p:txBody>
          <a:bodyPr wrap="square">
            <a:spAutoFit/>
          </a:bodyPr>
          <a:lstStyle/>
          <a:p>
            <a:r>
              <a:rPr lang="it-IT" sz="2400" b="1" dirty="0" smtClean="0"/>
              <a:t>CTPI VARESE</a:t>
            </a:r>
          </a:p>
          <a:p>
            <a:pPr algn="just"/>
            <a:endParaRPr lang="it-IT" b="1" dirty="0"/>
          </a:p>
          <a:p>
            <a:r>
              <a:rPr lang="it-IT" dirty="0"/>
              <a:t>La società CTPI </a:t>
            </a:r>
            <a:r>
              <a:rPr lang="it-IT" dirty="0" err="1"/>
              <a:t>s.c.a.r.l</a:t>
            </a:r>
            <a:r>
              <a:rPr lang="it-IT" dirty="0"/>
              <a:t>. un è consorzio formato dalle seguenti aziende operanti nell’ambito del </a:t>
            </a:r>
            <a:r>
              <a:rPr lang="it-IT" dirty="0" smtClean="0"/>
              <a:t>TPL: Autolinee </a:t>
            </a:r>
            <a:r>
              <a:rPr lang="it-IT" dirty="0"/>
              <a:t>Varesine s.r.l., </a:t>
            </a:r>
            <a:r>
              <a:rPr lang="it-IT" dirty="0" smtClean="0"/>
              <a:t>Varese e Castano </a:t>
            </a:r>
            <a:r>
              <a:rPr lang="it-IT" dirty="0"/>
              <a:t>Turismo s.r.l., Varese</a:t>
            </a:r>
            <a:r>
              <a:rPr lang="it-IT" dirty="0" smtClean="0"/>
              <a:t>.</a:t>
            </a:r>
          </a:p>
          <a:p>
            <a:endParaRPr lang="it-IT" b="1" dirty="0" smtClean="0"/>
          </a:p>
          <a:p>
            <a:pPr algn="just"/>
            <a:r>
              <a:rPr lang="it-IT" dirty="0"/>
              <a:t>CTPI è ricorso ad una procedura di gara per costituire uno strumento nuovo e fondamentale per realizzare </a:t>
            </a:r>
            <a:r>
              <a:rPr lang="it-IT" dirty="0" smtClean="0"/>
              <a:t>una parte </a:t>
            </a:r>
            <a:r>
              <a:rPr lang="it-IT" dirty="0"/>
              <a:t>del progetto regionale lombardo BELL. Lo scopo dell’appalto era quello di progettare e mettere </a:t>
            </a:r>
            <a:r>
              <a:rPr lang="it-IT" dirty="0" smtClean="0"/>
              <a:t>in esercizio </a:t>
            </a:r>
            <a:r>
              <a:rPr lang="it-IT" dirty="0"/>
              <a:t>un sistema che consentisse di:</a:t>
            </a:r>
          </a:p>
          <a:p>
            <a:pPr marL="285750" indent="-285750" algn="just">
              <a:buFont typeface="Wingdings" panose="05000000000000000000" pitchFamily="2" charset="2"/>
              <a:buChar char="Ø"/>
            </a:pPr>
            <a:r>
              <a:rPr lang="it-IT" dirty="0" smtClean="0"/>
              <a:t>conoscere </a:t>
            </a:r>
            <a:r>
              <a:rPr lang="it-IT" dirty="0"/>
              <a:t>il reale utilizzo della rete da parte della </a:t>
            </a:r>
            <a:r>
              <a:rPr lang="it-IT" dirty="0" smtClean="0"/>
              <a:t>clientela;</a:t>
            </a:r>
          </a:p>
          <a:p>
            <a:pPr marL="285750" indent="-285750" algn="just">
              <a:buFont typeface="Wingdings" panose="05000000000000000000" pitchFamily="2" charset="2"/>
              <a:buChar char="Ø"/>
            </a:pPr>
            <a:r>
              <a:rPr lang="it-IT" dirty="0" smtClean="0"/>
              <a:t>pianificare </a:t>
            </a:r>
            <a:r>
              <a:rPr lang="it-IT" dirty="0"/>
              <a:t>il servizio in modo più </a:t>
            </a:r>
            <a:r>
              <a:rPr lang="it-IT" dirty="0" smtClean="0"/>
              <a:t>accurato;</a:t>
            </a:r>
          </a:p>
          <a:p>
            <a:pPr marL="285750" indent="-285750" algn="just">
              <a:buFont typeface="Wingdings" panose="05000000000000000000" pitchFamily="2" charset="2"/>
              <a:buChar char="Ø"/>
            </a:pPr>
            <a:r>
              <a:rPr lang="it-IT" dirty="0" smtClean="0"/>
              <a:t>ridurre </a:t>
            </a:r>
            <a:r>
              <a:rPr lang="it-IT" dirty="0"/>
              <a:t>le frodi nonché studiare forme tariffarie più mirate a specifiche esigenze della </a:t>
            </a:r>
            <a:r>
              <a:rPr lang="it-IT" dirty="0" smtClean="0"/>
              <a:t>clientela;</a:t>
            </a:r>
          </a:p>
          <a:p>
            <a:pPr marL="285750" indent="-285750" algn="just">
              <a:buFont typeface="Wingdings" panose="05000000000000000000" pitchFamily="2" charset="2"/>
              <a:buChar char="Ø"/>
            </a:pPr>
            <a:r>
              <a:rPr lang="it-IT" dirty="0" smtClean="0"/>
              <a:t>riorganizzare </a:t>
            </a:r>
            <a:r>
              <a:rPr lang="it-IT" dirty="0"/>
              <a:t>la struttura aziendale con un piano di migrazione dal Sistema cartaceo al Sistema </a:t>
            </a:r>
            <a:r>
              <a:rPr lang="it-IT" dirty="0" smtClean="0"/>
              <a:t>di bigliettazione elettronico;</a:t>
            </a:r>
          </a:p>
          <a:p>
            <a:pPr marL="285750" indent="-285750" algn="just">
              <a:buFont typeface="Wingdings" panose="05000000000000000000" pitchFamily="2" charset="2"/>
              <a:buChar char="Ø"/>
            </a:pPr>
            <a:r>
              <a:rPr lang="it-IT" dirty="0" smtClean="0"/>
              <a:t>rinnovare </a:t>
            </a:r>
            <a:r>
              <a:rPr lang="it-IT" dirty="0"/>
              <a:t>ed aggiornare (rendendole compatibili con i requisiti indicati da Regione Lombardia) le </a:t>
            </a:r>
            <a:r>
              <a:rPr lang="it-IT" dirty="0" smtClean="0"/>
              <a:t>tecnologie atte </a:t>
            </a:r>
            <a:r>
              <a:rPr lang="it-IT" dirty="0"/>
              <a:t>alla gestione, alla vendita, alla fruizione dei TDV </a:t>
            </a:r>
            <a:r>
              <a:rPr lang="it-IT" dirty="0" smtClean="0"/>
              <a:t>elettronici;</a:t>
            </a:r>
          </a:p>
          <a:p>
            <a:pPr marL="285750" indent="-285750" algn="just">
              <a:buFont typeface="Wingdings" panose="05000000000000000000" pitchFamily="2" charset="2"/>
              <a:buChar char="Ø"/>
            </a:pPr>
            <a:r>
              <a:rPr lang="it-IT" dirty="0" smtClean="0"/>
              <a:t>gestire </a:t>
            </a:r>
            <a:r>
              <a:rPr lang="it-IT" dirty="0"/>
              <a:t>tariffe integrate tra operatori del CTPI e le aziende di TPL del bacino Provinciale di Varese </a:t>
            </a:r>
            <a:r>
              <a:rPr lang="it-IT" dirty="0" smtClean="0"/>
              <a:t>e dell’intera </a:t>
            </a:r>
            <a:r>
              <a:rPr lang="it-IT" dirty="0"/>
              <a:t>rete </a:t>
            </a:r>
            <a:r>
              <a:rPr lang="it-IT" dirty="0" smtClean="0"/>
              <a:t>regionale;</a:t>
            </a:r>
          </a:p>
          <a:p>
            <a:pPr marL="285750" indent="-285750" algn="just">
              <a:buFont typeface="Wingdings" panose="05000000000000000000" pitchFamily="2" charset="2"/>
              <a:buChar char="Ø"/>
            </a:pPr>
            <a:r>
              <a:rPr lang="it-IT" dirty="0" smtClean="0"/>
              <a:t>elaborare </a:t>
            </a:r>
            <a:r>
              <a:rPr lang="it-IT" dirty="0"/>
              <a:t>statistiche sulla base di indicatori suggeriti dagli enti concedenti</a:t>
            </a:r>
            <a:r>
              <a:rPr lang="it-IT" dirty="0" smtClean="0"/>
              <a:t>.</a:t>
            </a:r>
            <a:endParaRPr lang="it-IT" b="1" dirty="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 DI APPLICAZIONE IN ITALIA</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388970121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319425" y="1588808"/>
            <a:ext cx="11433304" cy="4893647"/>
          </a:xfrm>
          <a:prstGeom prst="rect">
            <a:avLst/>
          </a:prstGeom>
        </p:spPr>
        <p:txBody>
          <a:bodyPr wrap="square">
            <a:spAutoFit/>
          </a:bodyPr>
          <a:lstStyle/>
          <a:p>
            <a:r>
              <a:rPr lang="it-IT" sz="2400" b="1" dirty="0" smtClean="0"/>
              <a:t>CTPI VARESE</a:t>
            </a:r>
          </a:p>
          <a:p>
            <a:pPr algn="just"/>
            <a:endParaRPr lang="it-IT" b="1" dirty="0" smtClean="0"/>
          </a:p>
          <a:p>
            <a:pPr algn="just"/>
            <a:r>
              <a:rPr lang="it-IT" dirty="0"/>
              <a:t>Il sistema CTPI segue lo schema classico basato su</a:t>
            </a:r>
            <a:r>
              <a:rPr lang="it-IT" dirty="0" smtClean="0"/>
              <a:t>:</a:t>
            </a:r>
          </a:p>
          <a:p>
            <a:pPr algn="just"/>
            <a:endParaRPr lang="it-IT" b="1" dirty="0"/>
          </a:p>
          <a:p>
            <a:pPr marL="285750" indent="-285750" algn="just">
              <a:buFont typeface="Wingdings" panose="05000000000000000000" pitchFamily="2" charset="2"/>
              <a:buChar char="Ø"/>
            </a:pPr>
            <a:r>
              <a:rPr lang="it-IT" dirty="0"/>
              <a:t>Sotto Sistema Centrale di Bigliettazione (SSCB): Centrale di Controllo </a:t>
            </a:r>
            <a:r>
              <a:rPr lang="it-IT" dirty="0" smtClean="0"/>
              <a:t>Aziendale;</a:t>
            </a:r>
          </a:p>
          <a:p>
            <a:pPr marL="285750" indent="-285750" algn="just">
              <a:buFont typeface="Wingdings" panose="05000000000000000000" pitchFamily="2" charset="2"/>
              <a:buChar char="Ø"/>
            </a:pPr>
            <a:r>
              <a:rPr lang="it-IT" dirty="0" smtClean="0"/>
              <a:t>Sotto </a:t>
            </a:r>
            <a:r>
              <a:rPr lang="it-IT" dirty="0"/>
              <a:t>Sistema di Vendita (SSV): biglietterie aziendali, portale Web, rivendite attrezzate e </a:t>
            </a:r>
            <a:r>
              <a:rPr lang="it-IT" dirty="0" smtClean="0"/>
              <a:t>emettitrici automatiche self-service;</a:t>
            </a:r>
          </a:p>
          <a:p>
            <a:pPr marL="285750" indent="-285750" algn="just">
              <a:buFont typeface="Wingdings" panose="05000000000000000000" pitchFamily="2" charset="2"/>
              <a:buChar char="Ø"/>
            </a:pPr>
            <a:r>
              <a:rPr lang="it-IT" dirty="0" smtClean="0"/>
              <a:t>Sotto </a:t>
            </a:r>
            <a:r>
              <a:rPr lang="it-IT" dirty="0"/>
              <a:t>Sistema di Bordo (SSB): attrezzaggio dei mezzi con Unità Multifunzionale e </a:t>
            </a:r>
            <a:r>
              <a:rPr lang="it-IT" dirty="0" smtClean="0"/>
              <a:t>validatrici;</a:t>
            </a:r>
          </a:p>
          <a:p>
            <a:pPr marL="285750" indent="-285750" algn="just">
              <a:buFont typeface="Wingdings" panose="05000000000000000000" pitchFamily="2" charset="2"/>
              <a:buChar char="Ø"/>
            </a:pPr>
            <a:r>
              <a:rPr lang="it-IT" dirty="0" smtClean="0"/>
              <a:t>Sotto </a:t>
            </a:r>
            <a:r>
              <a:rPr lang="it-IT" dirty="0"/>
              <a:t>Sistema di Controllo (SSCO): apparati portatili multifunzione.</a:t>
            </a:r>
          </a:p>
          <a:p>
            <a:pPr algn="just"/>
            <a:endParaRPr lang="it-IT" dirty="0" smtClean="0"/>
          </a:p>
          <a:p>
            <a:pPr algn="just"/>
            <a:r>
              <a:rPr lang="it-IT" dirty="0"/>
              <a:t>S</a:t>
            </a:r>
            <a:r>
              <a:rPr lang="it-IT" dirty="0" smtClean="0"/>
              <a:t>ono </a:t>
            </a:r>
            <a:r>
              <a:rPr lang="it-IT" dirty="0"/>
              <a:t>tuttavia previste componenti fortemente innovative, quali </a:t>
            </a:r>
            <a:r>
              <a:rPr lang="it-IT" dirty="0" smtClean="0"/>
              <a:t>il </a:t>
            </a:r>
            <a:r>
              <a:rPr lang="it-IT" b="1" dirty="0" smtClean="0"/>
              <a:t>pagamento </a:t>
            </a:r>
            <a:r>
              <a:rPr lang="it-IT" b="1" dirty="0"/>
              <a:t>Open </a:t>
            </a:r>
            <a:r>
              <a:rPr lang="it-IT" b="1" dirty="0" err="1"/>
              <a:t>Loop</a:t>
            </a:r>
            <a:r>
              <a:rPr lang="it-IT" b="1" dirty="0"/>
              <a:t> basato cu carte </a:t>
            </a:r>
            <a:r>
              <a:rPr lang="it-IT" b="1" dirty="0" err="1"/>
              <a:t>contactless</a:t>
            </a:r>
            <a:r>
              <a:rPr lang="it-IT" b="1" dirty="0"/>
              <a:t> EMV</a:t>
            </a:r>
            <a:r>
              <a:rPr lang="it-IT" dirty="0"/>
              <a:t>, la </a:t>
            </a:r>
            <a:r>
              <a:rPr lang="it-IT" dirty="0" err="1"/>
              <a:t>App</a:t>
            </a:r>
            <a:r>
              <a:rPr lang="it-IT" dirty="0"/>
              <a:t> NFC per </a:t>
            </a:r>
            <a:r>
              <a:rPr lang="it-IT" dirty="0" err="1"/>
              <a:t>smartphone</a:t>
            </a:r>
            <a:r>
              <a:rPr lang="it-IT" dirty="0"/>
              <a:t>, i biglietti cartacei </a:t>
            </a:r>
            <a:r>
              <a:rPr lang="it-IT" dirty="0" smtClean="0"/>
              <a:t>a lettura </a:t>
            </a:r>
            <a:r>
              <a:rPr lang="it-IT" dirty="0"/>
              <a:t>ottica QR-code e la Business Intelligence</a:t>
            </a:r>
            <a:r>
              <a:rPr lang="it-IT" dirty="0" smtClean="0"/>
              <a:t>.</a:t>
            </a:r>
          </a:p>
          <a:p>
            <a:pPr algn="just"/>
            <a:endParaRPr lang="it-IT" b="1" dirty="0"/>
          </a:p>
          <a:p>
            <a:pPr algn="just"/>
            <a:r>
              <a:rPr lang="it-IT" dirty="0"/>
              <a:t>La CCA, come molte altre parti del sistema, è basata sulle consolidate tecnologie utilizzate in grandi </a:t>
            </a:r>
            <a:r>
              <a:rPr lang="it-IT" dirty="0" smtClean="0"/>
              <a:t>sistemi quali </a:t>
            </a:r>
            <a:r>
              <a:rPr lang="it-IT" dirty="0"/>
              <a:t>BIP Torino e ATM / </a:t>
            </a:r>
            <a:r>
              <a:rPr lang="it-IT" dirty="0" err="1"/>
              <a:t>Trenord</a:t>
            </a:r>
            <a:r>
              <a:rPr lang="it-IT" dirty="0"/>
              <a:t> Milano e risulta quindi completamente scalabile per far fronte a </a:t>
            </a:r>
            <a:r>
              <a:rPr lang="it-IT" dirty="0" smtClean="0"/>
              <a:t>qualunque richiesta </a:t>
            </a:r>
            <a:r>
              <a:rPr lang="it-IT" dirty="0"/>
              <a:t>futura di </a:t>
            </a:r>
            <a:r>
              <a:rPr lang="it-IT" dirty="0" smtClean="0"/>
              <a:t>espansione. Tra </a:t>
            </a:r>
            <a:r>
              <a:rPr lang="it-IT" dirty="0"/>
              <a:t>le particolarità, l’inclusione del </a:t>
            </a:r>
            <a:r>
              <a:rPr lang="it-IT" i="1" dirty="0"/>
              <a:t>sottosistema di Business Intelligence </a:t>
            </a:r>
            <a:r>
              <a:rPr lang="it-IT" dirty="0"/>
              <a:t>per l’analisi dei dati, </a:t>
            </a:r>
            <a:r>
              <a:rPr lang="it-IT" dirty="0" smtClean="0"/>
              <a:t>fondamentale per </a:t>
            </a:r>
            <a:r>
              <a:rPr lang="it-IT" dirty="0"/>
              <a:t>aziende moderne e dinamiche che richiedono flessibilità e immediatezza nel processo di assunzione </a:t>
            </a:r>
            <a:r>
              <a:rPr lang="it-IT" dirty="0" smtClean="0"/>
              <a:t>delle decisioni</a:t>
            </a:r>
            <a:r>
              <a:rPr lang="it-IT" dirty="0"/>
              <a:t>.</a:t>
            </a:r>
            <a:endParaRPr lang="it-IT" b="1" dirty="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 DI APPLICAZIONE IN ITALIA</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360735774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319424" y="1588808"/>
            <a:ext cx="4400493" cy="4616648"/>
          </a:xfrm>
          <a:prstGeom prst="rect">
            <a:avLst/>
          </a:prstGeom>
        </p:spPr>
        <p:txBody>
          <a:bodyPr wrap="square">
            <a:spAutoFit/>
          </a:bodyPr>
          <a:lstStyle/>
          <a:p>
            <a:r>
              <a:rPr lang="it-IT" sz="2400" b="1" dirty="0" smtClean="0"/>
              <a:t>CTPI VARESE</a:t>
            </a:r>
          </a:p>
          <a:p>
            <a:pPr algn="just"/>
            <a:endParaRPr lang="it-IT" b="1" dirty="0" smtClean="0"/>
          </a:p>
          <a:p>
            <a:pPr algn="just"/>
            <a:r>
              <a:rPr lang="it-IT" dirty="0"/>
              <a:t>La </a:t>
            </a:r>
            <a:r>
              <a:rPr lang="it-IT" b="1" dirty="0"/>
              <a:t>Business Intelligence </a:t>
            </a:r>
            <a:r>
              <a:rPr lang="it-IT" dirty="0"/>
              <a:t>si basa su un database separato (Data </a:t>
            </a:r>
            <a:r>
              <a:rPr lang="it-IT" dirty="0" err="1"/>
              <a:t>Warehouse</a:t>
            </a:r>
            <a:r>
              <a:rPr lang="it-IT" dirty="0"/>
              <a:t>) e su tecniche OLAP (On </a:t>
            </a:r>
            <a:r>
              <a:rPr lang="it-IT" dirty="0" smtClean="0"/>
              <a:t>Line </a:t>
            </a:r>
            <a:r>
              <a:rPr lang="it-IT" dirty="0" err="1" smtClean="0"/>
              <a:t>Analytical</a:t>
            </a:r>
            <a:r>
              <a:rPr lang="it-IT" dirty="0" smtClean="0"/>
              <a:t> </a:t>
            </a:r>
            <a:r>
              <a:rPr lang="it-IT" dirty="0"/>
              <a:t>Processing). Essa fornisce direttamente ai manager uno strumento di facile uso che permette </a:t>
            </a:r>
            <a:r>
              <a:rPr lang="it-IT" dirty="0" smtClean="0"/>
              <a:t>di produrre </a:t>
            </a:r>
            <a:r>
              <a:rPr lang="it-IT" dirty="0"/>
              <a:t>con grande facilità report, statistiche, indicatori, grafici in modo pressoché immediato e </a:t>
            </a:r>
            <a:r>
              <a:rPr lang="it-IT" dirty="0" smtClean="0"/>
              <a:t>quasi senza </a:t>
            </a:r>
            <a:r>
              <a:rPr lang="it-IT" dirty="0"/>
              <a:t>alcuna formazione specifica. Si può così seguire un’idea, trasformando i dati in informazioni e </a:t>
            </a:r>
            <a:r>
              <a:rPr lang="it-IT" dirty="0" smtClean="0"/>
              <a:t>le informazioni </a:t>
            </a:r>
            <a:r>
              <a:rPr lang="it-IT" dirty="0"/>
              <a:t>in conoscenza, attraverso processi rapidi ed intuitivi, producendo piani capaci di orientare </a:t>
            </a:r>
            <a:r>
              <a:rPr lang="it-IT" dirty="0" smtClean="0"/>
              <a:t>il processo </a:t>
            </a:r>
            <a:r>
              <a:rPr lang="it-IT" dirty="0"/>
              <a:t>decisionale nei vari livelli dell’organizzazione.</a:t>
            </a:r>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 DI APPLICAZIONE IN ITALIA</a:t>
            </a:r>
            <a:endParaRPr lang="it-IT" sz="2800" b="1" dirty="0">
              <a:solidFill>
                <a:schemeClr val="accent1">
                  <a:lumMod val="50000"/>
                </a:schemeClr>
              </a:solidFill>
              <a:latin typeface="+mn-lt"/>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337" y="2085087"/>
            <a:ext cx="7030431" cy="4120369"/>
          </a:xfrm>
          <a:prstGeom prst="rect">
            <a:avLst/>
          </a:prstGeom>
        </p:spPr>
      </p:pic>
    </p:spTree>
    <p:extLst>
      <p:ext uri="{BB962C8B-B14F-4D97-AF65-F5344CB8AC3E}">
        <p14:creationId xmlns:p14="http://schemas.microsoft.com/office/powerpoint/2010/main" val="81171938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319424" y="1588808"/>
            <a:ext cx="11668747" cy="3508653"/>
          </a:xfrm>
          <a:prstGeom prst="rect">
            <a:avLst/>
          </a:prstGeom>
        </p:spPr>
        <p:txBody>
          <a:bodyPr wrap="square">
            <a:spAutoFit/>
          </a:bodyPr>
          <a:lstStyle/>
          <a:p>
            <a:r>
              <a:rPr lang="it-IT" sz="2400" b="1" dirty="0"/>
              <a:t>Mobilità Integrata Trasporti Trentino: </a:t>
            </a:r>
            <a:r>
              <a:rPr lang="it-IT" sz="2400" b="1" dirty="0" smtClean="0"/>
              <a:t>MITT</a:t>
            </a:r>
          </a:p>
          <a:p>
            <a:endParaRPr lang="it-IT" b="1" dirty="0" smtClean="0"/>
          </a:p>
          <a:p>
            <a:pPr algn="just"/>
            <a:r>
              <a:rPr lang="it-IT" dirty="0"/>
              <a:t>Il “MITT” è il sistema di bigliettazione elettronica di tutto il TPL provinciale trentino integrato con un </a:t>
            </a:r>
            <a:r>
              <a:rPr lang="it-IT" dirty="0" smtClean="0"/>
              <a:t>sistema di </a:t>
            </a:r>
            <a:r>
              <a:rPr lang="it-IT" dirty="0"/>
              <a:t>localizzazione e monitoraggio dell’intera flotta </a:t>
            </a:r>
            <a:r>
              <a:rPr lang="it-IT" dirty="0" smtClean="0"/>
              <a:t>veicolare. Tale </a:t>
            </a:r>
            <a:r>
              <a:rPr lang="it-IT" dirty="0"/>
              <a:t>sistema prevede:</a:t>
            </a:r>
          </a:p>
          <a:p>
            <a:pPr marL="285750" indent="-285750" algn="just">
              <a:buFont typeface="Wingdings" panose="05000000000000000000" pitchFamily="2" charset="2"/>
              <a:buChar char="Ø"/>
            </a:pPr>
            <a:r>
              <a:rPr lang="it-IT" dirty="0" smtClean="0"/>
              <a:t>la </a:t>
            </a:r>
            <a:r>
              <a:rPr lang="it-IT" dirty="0"/>
              <a:t>bigliettazione (biglietterie, self-service, bordo bus tramite e-terminal autista o palmare </a:t>
            </a:r>
            <a:r>
              <a:rPr lang="it-IT" dirty="0" smtClean="0"/>
              <a:t>bigliettaio, bordo </a:t>
            </a:r>
            <a:r>
              <a:rPr lang="it-IT" dirty="0"/>
              <a:t>treno tramite palmare capotreno). La rete di vendita è stata estesa nel tempo con:</a:t>
            </a:r>
          </a:p>
          <a:p>
            <a:pPr marL="712788" indent="-192088" algn="just">
              <a:buFont typeface="Courier New" panose="02070309020205020404" pitchFamily="49" charset="0"/>
              <a:buChar char="o"/>
            </a:pPr>
            <a:r>
              <a:rPr lang="it-IT" dirty="0" smtClean="0"/>
              <a:t>rinnovo </a:t>
            </a:r>
            <a:r>
              <a:rPr lang="it-IT" dirty="0"/>
              <a:t>di abbonamenti e il caricamento di credito scalare presso oltre 470 sportelli </a:t>
            </a:r>
            <a:r>
              <a:rPr lang="it-IT" dirty="0" smtClean="0"/>
              <a:t>bancomat distribuiti </a:t>
            </a:r>
            <a:r>
              <a:rPr lang="it-IT" dirty="0"/>
              <a:t>sul territorio, tramite SAM </a:t>
            </a:r>
            <a:r>
              <a:rPr lang="it-IT" dirty="0" err="1"/>
              <a:t>remotizzata</a:t>
            </a:r>
            <a:r>
              <a:rPr lang="it-IT" dirty="0"/>
              <a:t> con HSM e scrittura diretta sulla </a:t>
            </a:r>
            <a:r>
              <a:rPr lang="it-IT" dirty="0" err="1"/>
              <a:t>smart</a:t>
            </a:r>
            <a:r>
              <a:rPr lang="it-IT" dirty="0"/>
              <a:t> </a:t>
            </a:r>
            <a:r>
              <a:rPr lang="it-IT" dirty="0" smtClean="0"/>
              <a:t>card da </a:t>
            </a:r>
            <a:r>
              <a:rPr lang="it-IT" dirty="0"/>
              <a:t>parte dello sportello bancomat </a:t>
            </a:r>
            <a:r>
              <a:rPr lang="it-IT" dirty="0" smtClean="0"/>
              <a:t>stesso;</a:t>
            </a:r>
          </a:p>
          <a:p>
            <a:pPr marL="712788" indent="-192088" algn="just">
              <a:buFont typeface="Courier New" panose="02070309020205020404" pitchFamily="49" charset="0"/>
              <a:buChar char="o"/>
            </a:pPr>
            <a:r>
              <a:rPr lang="it-IT" dirty="0"/>
              <a:t> </a:t>
            </a:r>
            <a:r>
              <a:rPr lang="it-IT" dirty="0" smtClean="0"/>
              <a:t>biglietti </a:t>
            </a:r>
            <a:r>
              <a:rPr lang="it-IT" dirty="0"/>
              <a:t>su APP mobile (PAT ha emesso un bando per cui più fornitori di APP </a:t>
            </a:r>
            <a:r>
              <a:rPr lang="it-IT" dirty="0" smtClean="0"/>
              <a:t>possono accreditarsi </a:t>
            </a:r>
            <a:r>
              <a:rPr lang="it-IT" dirty="0"/>
              <a:t>e partecipare al sistema, rispettando i vincoli fissati da PAT stessa tra cui </a:t>
            </a:r>
            <a:r>
              <a:rPr lang="it-IT" dirty="0" smtClean="0"/>
              <a:t>la validazione </a:t>
            </a:r>
            <a:r>
              <a:rPr lang="it-IT" dirty="0"/>
              <a:t>tramite foto a QR-code o lettura </a:t>
            </a:r>
            <a:r>
              <a:rPr lang="it-IT" dirty="0" err="1"/>
              <a:t>tag</a:t>
            </a:r>
            <a:r>
              <a:rPr lang="it-IT" dirty="0"/>
              <a:t> NFC per registrare il bus o stazione su </a:t>
            </a:r>
            <a:r>
              <a:rPr lang="it-IT" dirty="0" smtClean="0"/>
              <a:t>cui l’utente </a:t>
            </a:r>
            <a:r>
              <a:rPr lang="it-IT" dirty="0"/>
              <a:t>effettua il viaggio e consentirne il clearing);</a:t>
            </a:r>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 DI APPLICAZIONE IN ITALIA</a:t>
            </a:r>
            <a:endParaRPr lang="it-IT" sz="2800" b="1" dirty="0">
              <a:solidFill>
                <a:schemeClr val="accent1">
                  <a:lumMod val="50000"/>
                </a:schemeClr>
              </a:solidFill>
              <a:latin typeface="+mn-lt"/>
            </a:endParaRPr>
          </a:p>
        </p:txBody>
      </p:sp>
      <p:pic>
        <p:nvPicPr>
          <p:cNvPr id="2" name="Immagine 1"/>
          <p:cNvPicPr>
            <a:picLocks noChangeAspect="1"/>
          </p:cNvPicPr>
          <p:nvPr/>
        </p:nvPicPr>
        <p:blipFill>
          <a:blip r:embed="rId4"/>
          <a:stretch>
            <a:fillRect/>
          </a:stretch>
        </p:blipFill>
        <p:spPr>
          <a:xfrm>
            <a:off x="2137019" y="5097461"/>
            <a:ext cx="7719674" cy="1689492"/>
          </a:xfrm>
          <a:prstGeom prst="rect">
            <a:avLst/>
          </a:prstGeom>
        </p:spPr>
      </p:pic>
    </p:spTree>
    <p:extLst>
      <p:ext uri="{BB962C8B-B14F-4D97-AF65-F5344CB8AC3E}">
        <p14:creationId xmlns:p14="http://schemas.microsoft.com/office/powerpoint/2010/main" val="33294179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a:solidFill>
                  <a:schemeClr val="accent1">
                    <a:lumMod val="50000"/>
                  </a:schemeClr>
                </a:solidFill>
                <a:latin typeface="+mn-lt"/>
              </a:rPr>
              <a:t>ESEMPIO DI FUNZIONAMENTO</a:t>
            </a:r>
          </a:p>
        </p:txBody>
      </p:sp>
      <p:sp>
        <p:nvSpPr>
          <p:cNvPr id="11" name="object 16"/>
          <p:cNvSpPr txBox="1"/>
          <p:nvPr/>
        </p:nvSpPr>
        <p:spPr>
          <a:xfrm>
            <a:off x="339384" y="1610193"/>
            <a:ext cx="11077575" cy="941069"/>
          </a:xfrm>
          <a:prstGeom prst="rect">
            <a:avLst/>
          </a:prstGeom>
        </p:spPr>
        <p:txBody>
          <a:bodyPr vert="horz" wrap="square" lIns="0" tIns="13335" rIns="0" bIns="0" rtlCol="0">
            <a:spAutoFit/>
          </a:bodyPr>
          <a:lstStyle/>
          <a:p>
            <a:pPr marL="354965" marR="5080" indent="-342900">
              <a:lnSpc>
                <a:spcPct val="100000"/>
              </a:lnSpc>
              <a:spcBef>
                <a:spcPts val="105"/>
              </a:spcBef>
              <a:buFont typeface="Wingdings" panose="05000000000000000000" pitchFamily="2" charset="2"/>
              <a:buChar char="Ø"/>
              <a:tabLst>
                <a:tab pos="354965" algn="l"/>
              </a:tabLst>
            </a:pPr>
            <a:r>
              <a:rPr sz="2000" spc="-5" dirty="0" smtClean="0">
                <a:latin typeface="Calibri"/>
                <a:cs typeface="Calibri"/>
              </a:rPr>
              <a:t>Il </a:t>
            </a:r>
            <a:r>
              <a:rPr sz="2000" spc="-10" dirty="0">
                <a:latin typeface="Calibri"/>
                <a:cs typeface="Calibri"/>
              </a:rPr>
              <a:t>sistema fornisce, tramite </a:t>
            </a:r>
            <a:r>
              <a:rPr sz="2000" spc="-5" dirty="0">
                <a:latin typeface="Calibri"/>
                <a:cs typeface="Calibri"/>
              </a:rPr>
              <a:t>apposita </a:t>
            </a:r>
            <a:r>
              <a:rPr sz="2000" dirty="0">
                <a:latin typeface="Calibri"/>
                <a:cs typeface="Calibri"/>
              </a:rPr>
              <a:t>app per smartphone e </a:t>
            </a:r>
            <a:r>
              <a:rPr sz="2000" spc="-10" dirty="0">
                <a:latin typeface="Calibri"/>
                <a:cs typeface="Calibri"/>
              </a:rPr>
              <a:t>display installati </a:t>
            </a:r>
            <a:r>
              <a:rPr sz="2000" spc="-5" dirty="0">
                <a:latin typeface="Calibri"/>
                <a:cs typeface="Calibri"/>
              </a:rPr>
              <a:t>alle </a:t>
            </a:r>
            <a:r>
              <a:rPr sz="2000" spc="-15" dirty="0">
                <a:latin typeface="Calibri"/>
                <a:cs typeface="Calibri"/>
              </a:rPr>
              <a:t>fermate, </a:t>
            </a:r>
            <a:r>
              <a:rPr sz="2000" spc="-5" dirty="0">
                <a:latin typeface="Calibri"/>
                <a:cs typeface="Calibri"/>
              </a:rPr>
              <a:t>indicazioni in  tempo </a:t>
            </a:r>
            <a:r>
              <a:rPr sz="2000" spc="-10" dirty="0">
                <a:latin typeface="Calibri"/>
                <a:cs typeface="Calibri"/>
              </a:rPr>
              <a:t>reale circa </a:t>
            </a:r>
            <a:r>
              <a:rPr sz="2000" spc="-5" dirty="0">
                <a:latin typeface="Calibri"/>
                <a:cs typeface="Calibri"/>
              </a:rPr>
              <a:t>lo </a:t>
            </a:r>
            <a:r>
              <a:rPr sz="2000" spc="-20" dirty="0">
                <a:latin typeface="Calibri"/>
                <a:cs typeface="Calibri"/>
              </a:rPr>
              <a:t>stato </a:t>
            </a:r>
            <a:r>
              <a:rPr sz="2000" dirty="0">
                <a:latin typeface="Calibri"/>
                <a:cs typeface="Calibri"/>
              </a:rPr>
              <a:t>del </a:t>
            </a:r>
            <a:r>
              <a:rPr sz="2000" spc="-5" dirty="0">
                <a:latin typeface="Calibri"/>
                <a:cs typeface="Calibri"/>
              </a:rPr>
              <a:t>servizio, </a:t>
            </a:r>
            <a:r>
              <a:rPr sz="2000" spc="-10" dirty="0">
                <a:latin typeface="Calibri"/>
                <a:cs typeface="Calibri"/>
              </a:rPr>
              <a:t>tempi </a:t>
            </a:r>
            <a:r>
              <a:rPr sz="2000" dirty="0">
                <a:latin typeface="Calibri"/>
                <a:cs typeface="Calibri"/>
              </a:rPr>
              <a:t>di </a:t>
            </a:r>
            <a:r>
              <a:rPr sz="2000" spc="-15" dirty="0">
                <a:latin typeface="Calibri"/>
                <a:cs typeface="Calibri"/>
              </a:rPr>
              <a:t>attesa, </a:t>
            </a:r>
            <a:r>
              <a:rPr sz="2000" spc="-5" dirty="0">
                <a:latin typeface="Calibri"/>
                <a:cs typeface="Calibri"/>
              </a:rPr>
              <a:t>informazioni </a:t>
            </a:r>
            <a:r>
              <a:rPr sz="2000" dirty="0">
                <a:latin typeface="Calibri"/>
                <a:cs typeface="Calibri"/>
              </a:rPr>
              <a:t>di </a:t>
            </a:r>
            <a:r>
              <a:rPr sz="2000" spc="-5" dirty="0">
                <a:latin typeface="Calibri"/>
                <a:cs typeface="Calibri"/>
              </a:rPr>
              <a:t>pubblica utilità </a:t>
            </a:r>
            <a:r>
              <a:rPr sz="2000" spc="-10" dirty="0">
                <a:latin typeface="Calibri"/>
                <a:cs typeface="Calibri"/>
              </a:rPr>
              <a:t>(cortei, </a:t>
            </a:r>
            <a:r>
              <a:rPr sz="2000" spc="-5" dirty="0">
                <a:latin typeface="Calibri"/>
                <a:cs typeface="Calibri"/>
              </a:rPr>
              <a:t>deviazioni,  scioperi), notizie ANSA </a:t>
            </a:r>
            <a:r>
              <a:rPr sz="2000" dirty="0">
                <a:latin typeface="Calibri"/>
                <a:cs typeface="Calibri"/>
              </a:rPr>
              <a:t>e </a:t>
            </a:r>
            <a:r>
              <a:rPr sz="2000" spc="-5" dirty="0">
                <a:latin typeface="Calibri"/>
                <a:cs typeface="Calibri"/>
              </a:rPr>
              <a:t>spot</a:t>
            </a:r>
            <a:r>
              <a:rPr sz="2000" spc="10" dirty="0">
                <a:latin typeface="Calibri"/>
                <a:cs typeface="Calibri"/>
              </a:rPr>
              <a:t> </a:t>
            </a:r>
            <a:r>
              <a:rPr sz="2000" spc="-5" dirty="0">
                <a:latin typeface="Calibri"/>
                <a:cs typeface="Calibri"/>
              </a:rPr>
              <a:t>pubblicitari.</a:t>
            </a:r>
            <a:endParaRPr sz="2000" dirty="0">
              <a:latin typeface="Calibri"/>
              <a:cs typeface="Calibri"/>
            </a:endParaRPr>
          </a:p>
        </p:txBody>
      </p:sp>
      <p:grpSp>
        <p:nvGrpSpPr>
          <p:cNvPr id="12" name="Gruppo 11"/>
          <p:cNvGrpSpPr/>
          <p:nvPr/>
        </p:nvGrpSpPr>
        <p:grpSpPr>
          <a:xfrm>
            <a:off x="3984043" y="2533329"/>
            <a:ext cx="8004128" cy="3882114"/>
            <a:chOff x="1745656" y="2015776"/>
            <a:chExt cx="9603571" cy="4694394"/>
          </a:xfrm>
        </p:grpSpPr>
        <p:sp>
          <p:nvSpPr>
            <p:cNvPr id="13" name="object 9"/>
            <p:cNvSpPr/>
            <p:nvPr/>
          </p:nvSpPr>
          <p:spPr>
            <a:xfrm>
              <a:off x="8488680" y="2967227"/>
              <a:ext cx="1874518" cy="2860547"/>
            </a:xfrm>
            <a:prstGeom prst="rect">
              <a:avLst/>
            </a:prstGeom>
            <a:blipFill>
              <a:blip r:embed="rId4" cstate="print"/>
              <a:stretch>
                <a:fillRect/>
              </a:stretch>
            </a:blipFill>
          </p:spPr>
          <p:txBody>
            <a:bodyPr wrap="square" lIns="0" tIns="0" rIns="0" bIns="0" rtlCol="0"/>
            <a:lstStyle/>
            <a:p>
              <a:endParaRPr/>
            </a:p>
          </p:txBody>
        </p:sp>
        <p:sp>
          <p:nvSpPr>
            <p:cNvPr id="14" name="object 10"/>
            <p:cNvSpPr/>
            <p:nvPr/>
          </p:nvSpPr>
          <p:spPr>
            <a:xfrm>
              <a:off x="8570976" y="3060192"/>
              <a:ext cx="1716235" cy="2679733"/>
            </a:xfrm>
            <a:prstGeom prst="rect">
              <a:avLst/>
            </a:prstGeom>
            <a:blipFill>
              <a:blip r:embed="rId5" cstate="print"/>
              <a:stretch>
                <a:fillRect/>
              </a:stretch>
            </a:blipFill>
          </p:spPr>
          <p:txBody>
            <a:bodyPr wrap="square" lIns="0" tIns="0" rIns="0" bIns="0" rtlCol="0"/>
            <a:lstStyle/>
            <a:p>
              <a:endParaRPr/>
            </a:p>
          </p:txBody>
        </p:sp>
        <p:sp>
          <p:nvSpPr>
            <p:cNvPr id="15" name="object 11"/>
            <p:cNvSpPr/>
            <p:nvPr/>
          </p:nvSpPr>
          <p:spPr>
            <a:xfrm>
              <a:off x="5814951" y="2015776"/>
              <a:ext cx="1837942" cy="2449066"/>
            </a:xfrm>
            <a:prstGeom prst="rect">
              <a:avLst/>
            </a:prstGeom>
            <a:blipFill>
              <a:blip r:embed="rId6" cstate="print"/>
              <a:stretch>
                <a:fillRect/>
              </a:stretch>
            </a:blipFill>
          </p:spPr>
          <p:txBody>
            <a:bodyPr wrap="square" lIns="0" tIns="0" rIns="0" bIns="0" rtlCol="0"/>
            <a:lstStyle/>
            <a:p>
              <a:endParaRPr/>
            </a:p>
          </p:txBody>
        </p:sp>
        <p:sp>
          <p:nvSpPr>
            <p:cNvPr id="16" name="object 12"/>
            <p:cNvSpPr/>
            <p:nvPr/>
          </p:nvSpPr>
          <p:spPr>
            <a:xfrm>
              <a:off x="9502140" y="3851147"/>
              <a:ext cx="1847087" cy="2859023"/>
            </a:xfrm>
            <a:prstGeom prst="rect">
              <a:avLst/>
            </a:prstGeom>
            <a:blipFill>
              <a:blip r:embed="rId7" cstate="print"/>
              <a:stretch>
                <a:fillRect/>
              </a:stretch>
            </a:blipFill>
          </p:spPr>
          <p:txBody>
            <a:bodyPr wrap="square" lIns="0" tIns="0" rIns="0" bIns="0" rtlCol="0"/>
            <a:lstStyle/>
            <a:p>
              <a:endParaRPr/>
            </a:p>
          </p:txBody>
        </p:sp>
        <p:sp>
          <p:nvSpPr>
            <p:cNvPr id="17" name="object 13"/>
            <p:cNvSpPr/>
            <p:nvPr/>
          </p:nvSpPr>
          <p:spPr>
            <a:xfrm>
              <a:off x="9584435" y="3944111"/>
              <a:ext cx="1688934" cy="2678176"/>
            </a:xfrm>
            <a:prstGeom prst="rect">
              <a:avLst/>
            </a:prstGeom>
            <a:blipFill>
              <a:blip r:embed="rId8" cstate="print"/>
              <a:stretch>
                <a:fillRect/>
              </a:stretch>
            </a:blipFill>
          </p:spPr>
          <p:txBody>
            <a:bodyPr wrap="square" lIns="0" tIns="0" rIns="0" bIns="0" rtlCol="0"/>
            <a:lstStyle/>
            <a:p>
              <a:endParaRPr/>
            </a:p>
          </p:txBody>
        </p:sp>
        <p:sp>
          <p:nvSpPr>
            <p:cNvPr id="18" name="object 39"/>
            <p:cNvSpPr/>
            <p:nvPr/>
          </p:nvSpPr>
          <p:spPr>
            <a:xfrm>
              <a:off x="1745656" y="3308629"/>
              <a:ext cx="386080" cy="250825"/>
            </a:xfrm>
            <a:custGeom>
              <a:avLst/>
              <a:gdLst/>
              <a:ahLst/>
              <a:cxnLst/>
              <a:rect l="l" t="t" r="r" b="b"/>
              <a:pathLst>
                <a:path w="386080" h="250825">
                  <a:moveTo>
                    <a:pt x="0" y="48992"/>
                  </a:moveTo>
                  <a:lnTo>
                    <a:pt x="46811" y="72317"/>
                  </a:lnTo>
                  <a:lnTo>
                    <a:pt x="92786" y="97305"/>
                  </a:lnTo>
                  <a:lnTo>
                    <a:pt x="137886" y="123928"/>
                  </a:lnTo>
                  <a:lnTo>
                    <a:pt x="182070" y="152161"/>
                  </a:lnTo>
                  <a:lnTo>
                    <a:pt x="225297" y="181978"/>
                  </a:lnTo>
                  <a:lnTo>
                    <a:pt x="267527" y="213354"/>
                  </a:lnTo>
                  <a:lnTo>
                    <a:pt x="308719" y="246263"/>
                  </a:lnTo>
                  <a:lnTo>
                    <a:pt x="330630" y="250357"/>
                  </a:lnTo>
                  <a:lnTo>
                    <a:pt x="369664" y="232841"/>
                  </a:lnTo>
                  <a:lnTo>
                    <a:pt x="385899" y="197943"/>
                  </a:lnTo>
                  <a:lnTo>
                    <a:pt x="347859" y="160856"/>
                  </a:lnTo>
                  <a:lnTo>
                    <a:pt x="307668" y="126549"/>
                  </a:lnTo>
                  <a:lnTo>
                    <a:pt x="265470" y="95117"/>
                  </a:lnTo>
                  <a:lnTo>
                    <a:pt x="221410" y="66652"/>
                  </a:lnTo>
                  <a:lnTo>
                    <a:pt x="175634" y="41248"/>
                  </a:lnTo>
                  <a:lnTo>
                    <a:pt x="128287" y="18999"/>
                  </a:lnTo>
                  <a:lnTo>
                    <a:pt x="79514" y="0"/>
                  </a:lnTo>
                  <a:lnTo>
                    <a:pt x="54387" y="895"/>
                  </a:lnTo>
                  <a:lnTo>
                    <a:pt x="31553" y="10101"/>
                  </a:lnTo>
                  <a:lnTo>
                    <a:pt x="12821" y="26505"/>
                  </a:lnTo>
                  <a:lnTo>
                    <a:pt x="0" y="48992"/>
                  </a:lnTo>
                  <a:close/>
                </a:path>
              </a:pathLst>
            </a:custGeom>
            <a:ln w="4489">
              <a:solidFill>
                <a:srgbClr val="FFFFFF"/>
              </a:solidFill>
            </a:ln>
          </p:spPr>
          <p:txBody>
            <a:bodyPr wrap="square" lIns="0" tIns="0" rIns="0" bIns="0" rtlCol="0"/>
            <a:lstStyle/>
            <a:p>
              <a:endParaRPr/>
            </a:p>
          </p:txBody>
        </p:sp>
        <p:sp>
          <p:nvSpPr>
            <p:cNvPr id="19" name="object 43"/>
            <p:cNvSpPr/>
            <p:nvPr/>
          </p:nvSpPr>
          <p:spPr>
            <a:xfrm>
              <a:off x="1964510" y="3958464"/>
              <a:ext cx="41616" cy="52551"/>
            </a:xfrm>
            <a:prstGeom prst="rect">
              <a:avLst/>
            </a:prstGeom>
            <a:blipFill>
              <a:blip r:embed="rId9" cstate="print"/>
              <a:stretch>
                <a:fillRect/>
              </a:stretch>
            </a:blipFill>
          </p:spPr>
          <p:txBody>
            <a:bodyPr wrap="square" lIns="0" tIns="0" rIns="0" bIns="0" rtlCol="0"/>
            <a:lstStyle/>
            <a:p>
              <a:endParaRPr/>
            </a:p>
          </p:txBody>
        </p:sp>
        <p:sp>
          <p:nvSpPr>
            <p:cNvPr id="20" name="object 48"/>
            <p:cNvSpPr/>
            <p:nvPr/>
          </p:nvSpPr>
          <p:spPr>
            <a:xfrm>
              <a:off x="1791004" y="3845334"/>
              <a:ext cx="42006" cy="52712"/>
            </a:xfrm>
            <a:prstGeom prst="rect">
              <a:avLst/>
            </a:prstGeom>
            <a:blipFill>
              <a:blip r:embed="rId10" cstate="print"/>
              <a:stretch>
                <a:fillRect/>
              </a:stretch>
            </a:blipFill>
          </p:spPr>
          <p:txBody>
            <a:bodyPr wrap="square" lIns="0" tIns="0" rIns="0" bIns="0" rtlCol="0"/>
            <a:lstStyle/>
            <a:p>
              <a:endParaRPr/>
            </a:p>
          </p:txBody>
        </p:sp>
        <p:sp>
          <p:nvSpPr>
            <p:cNvPr id="21" name="object 50"/>
            <p:cNvSpPr/>
            <p:nvPr/>
          </p:nvSpPr>
          <p:spPr>
            <a:xfrm>
              <a:off x="1973340" y="3523525"/>
              <a:ext cx="30429" cy="39057"/>
            </a:xfrm>
            <a:prstGeom prst="rect">
              <a:avLst/>
            </a:prstGeom>
            <a:blipFill>
              <a:blip r:embed="rId11" cstate="print"/>
              <a:stretch>
                <a:fillRect/>
              </a:stretch>
            </a:blipFill>
          </p:spPr>
          <p:txBody>
            <a:bodyPr wrap="square" lIns="0" tIns="0" rIns="0" bIns="0" rtlCol="0"/>
            <a:lstStyle/>
            <a:p>
              <a:endParaRPr/>
            </a:p>
          </p:txBody>
        </p:sp>
        <p:sp>
          <p:nvSpPr>
            <p:cNvPr id="22" name="object 68"/>
            <p:cNvSpPr/>
            <p:nvPr/>
          </p:nvSpPr>
          <p:spPr>
            <a:xfrm>
              <a:off x="2328527" y="3479046"/>
              <a:ext cx="19191" cy="24735"/>
            </a:xfrm>
            <a:prstGeom prst="rect">
              <a:avLst/>
            </a:prstGeom>
            <a:blipFill>
              <a:blip r:embed="rId12" cstate="print"/>
              <a:stretch>
                <a:fillRect/>
              </a:stretch>
            </a:blipFill>
          </p:spPr>
          <p:txBody>
            <a:bodyPr wrap="square" lIns="0" tIns="0" rIns="0" bIns="0" rtlCol="0"/>
            <a:lstStyle/>
            <a:p>
              <a:endParaRPr/>
            </a:p>
          </p:txBody>
        </p:sp>
        <p:sp>
          <p:nvSpPr>
            <p:cNvPr id="23" name="object 84"/>
            <p:cNvSpPr/>
            <p:nvPr/>
          </p:nvSpPr>
          <p:spPr>
            <a:xfrm>
              <a:off x="2524450" y="3562073"/>
              <a:ext cx="13931" cy="17721"/>
            </a:xfrm>
            <a:prstGeom prst="rect">
              <a:avLst/>
            </a:prstGeom>
            <a:blipFill>
              <a:blip r:embed="rId13" cstate="print"/>
              <a:stretch>
                <a:fillRect/>
              </a:stretch>
            </a:blipFill>
          </p:spPr>
          <p:txBody>
            <a:bodyPr wrap="square" lIns="0" tIns="0" rIns="0" bIns="0" rtlCol="0"/>
            <a:lstStyle/>
            <a:p>
              <a:endParaRPr/>
            </a:p>
          </p:txBody>
        </p:sp>
        <p:sp>
          <p:nvSpPr>
            <p:cNvPr id="24" name="object 86"/>
            <p:cNvSpPr/>
            <p:nvPr/>
          </p:nvSpPr>
          <p:spPr>
            <a:xfrm>
              <a:off x="2578962" y="3467670"/>
              <a:ext cx="8961" cy="11594"/>
            </a:xfrm>
            <a:prstGeom prst="rect">
              <a:avLst/>
            </a:prstGeom>
            <a:blipFill>
              <a:blip r:embed="rId14" cstate="print"/>
              <a:stretch>
                <a:fillRect/>
              </a:stretch>
            </a:blipFill>
          </p:spPr>
          <p:txBody>
            <a:bodyPr wrap="square" lIns="0" tIns="0" rIns="0" bIns="0" rtlCol="0"/>
            <a:lstStyle/>
            <a:p>
              <a:endParaRPr/>
            </a:p>
          </p:txBody>
        </p:sp>
        <p:sp>
          <p:nvSpPr>
            <p:cNvPr id="25" name="object 87"/>
            <p:cNvSpPr/>
            <p:nvPr/>
          </p:nvSpPr>
          <p:spPr>
            <a:xfrm>
              <a:off x="2578962" y="3467670"/>
              <a:ext cx="9525" cy="12065"/>
            </a:xfrm>
            <a:custGeom>
              <a:avLst/>
              <a:gdLst/>
              <a:ahLst/>
              <a:cxnLst/>
              <a:rect l="l" t="t" r="r" b="b"/>
              <a:pathLst>
                <a:path w="9525" h="12064">
                  <a:moveTo>
                    <a:pt x="7509" y="3960"/>
                  </a:moveTo>
                  <a:lnTo>
                    <a:pt x="6057" y="1319"/>
                  </a:lnTo>
                  <a:lnTo>
                    <a:pt x="3524" y="0"/>
                  </a:lnTo>
                  <a:lnTo>
                    <a:pt x="1851" y="1014"/>
                  </a:lnTo>
                  <a:lnTo>
                    <a:pt x="179" y="2028"/>
                  </a:lnTo>
                  <a:lnTo>
                    <a:pt x="0" y="4992"/>
                  </a:lnTo>
                  <a:lnTo>
                    <a:pt x="1452" y="7633"/>
                  </a:lnTo>
                  <a:lnTo>
                    <a:pt x="2904" y="10275"/>
                  </a:lnTo>
                  <a:lnTo>
                    <a:pt x="5437" y="11594"/>
                  </a:lnTo>
                  <a:lnTo>
                    <a:pt x="7110" y="10580"/>
                  </a:lnTo>
                  <a:lnTo>
                    <a:pt x="8782" y="9566"/>
                  </a:lnTo>
                  <a:lnTo>
                    <a:pt x="8961" y="6602"/>
                  </a:lnTo>
                  <a:lnTo>
                    <a:pt x="7509" y="3960"/>
                  </a:lnTo>
                  <a:close/>
                </a:path>
              </a:pathLst>
            </a:custGeom>
            <a:ln w="3175">
              <a:solidFill>
                <a:srgbClr val="000000"/>
              </a:solidFill>
            </a:ln>
          </p:spPr>
          <p:txBody>
            <a:bodyPr wrap="square" lIns="0" tIns="0" rIns="0" bIns="0" rtlCol="0"/>
            <a:lstStyle/>
            <a:p>
              <a:endParaRPr/>
            </a:p>
          </p:txBody>
        </p:sp>
      </p:grpSp>
      <p:grpSp>
        <p:nvGrpSpPr>
          <p:cNvPr id="26" name="Gruppo 25"/>
          <p:cNvGrpSpPr/>
          <p:nvPr/>
        </p:nvGrpSpPr>
        <p:grpSpPr>
          <a:xfrm>
            <a:off x="279063" y="3152438"/>
            <a:ext cx="9324976" cy="2739853"/>
            <a:chOff x="369886" y="2843155"/>
            <a:chExt cx="9324976" cy="2739853"/>
          </a:xfrm>
        </p:grpSpPr>
        <p:pic>
          <p:nvPicPr>
            <p:cNvPr id="27" name="Image"/>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9886" y="2849974"/>
              <a:ext cx="2708503" cy="2733034"/>
            </a:xfrm>
            <a:prstGeom prst="rect">
              <a:avLst/>
            </a:prstGeom>
          </p:spPr>
        </p:pic>
        <p:pic>
          <p:nvPicPr>
            <p:cNvPr id="28" name="Image"/>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63610" y="2843155"/>
              <a:ext cx="991461" cy="1321948"/>
            </a:xfrm>
            <a:prstGeom prst="rect">
              <a:avLst/>
            </a:prstGeom>
          </p:spPr>
        </p:pic>
        <p:pic>
          <p:nvPicPr>
            <p:cNvPr id="29" name="Image"/>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93269" y="4542041"/>
              <a:ext cx="754224" cy="907811"/>
            </a:xfrm>
            <a:prstGeom prst="rect">
              <a:avLst/>
            </a:prstGeom>
          </p:spPr>
        </p:pic>
        <p:pic>
          <p:nvPicPr>
            <p:cNvPr id="30" name="Image"/>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85993" y="4849879"/>
              <a:ext cx="463505" cy="621206"/>
            </a:xfrm>
            <a:prstGeom prst="rect">
              <a:avLst/>
            </a:prstGeom>
          </p:spPr>
        </p:pic>
        <p:sp>
          <p:nvSpPr>
            <p:cNvPr id="31" name="object 50"/>
            <p:cNvSpPr/>
            <p:nvPr/>
          </p:nvSpPr>
          <p:spPr>
            <a:xfrm>
              <a:off x="1153872" y="4058732"/>
              <a:ext cx="249316" cy="844726"/>
            </a:xfrm>
            <a:custGeom>
              <a:avLst/>
              <a:gdLst/>
              <a:ahLst/>
              <a:cxnLst/>
              <a:rect l="l" t="t" r="r" b="b"/>
              <a:pathLst>
                <a:path w="357149" h="1433233">
                  <a:moveTo>
                    <a:pt x="14479" y="14478"/>
                  </a:moveTo>
                  <a:lnTo>
                    <a:pt x="342672" y="1418755"/>
                  </a:lnTo>
                </a:path>
              </a:pathLst>
            </a:custGeom>
            <a:ln w="28956">
              <a:solidFill>
                <a:srgbClr val="EF7A24"/>
              </a:solidFill>
            </a:ln>
          </p:spPr>
          <p:txBody>
            <a:bodyPr wrap="square" lIns="0" tIns="0" rIns="0" bIns="0" rtlCol="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2" name="CasellaDiTesto 31"/>
            <p:cNvSpPr txBox="1"/>
            <p:nvPr/>
          </p:nvSpPr>
          <p:spPr>
            <a:xfrm>
              <a:off x="1647493" y="3118601"/>
              <a:ext cx="1340362" cy="738664"/>
            </a:xfrm>
            <a:prstGeom prst="rect">
              <a:avLst/>
            </a:prstGeom>
            <a:noFill/>
          </p:spPr>
          <p:txBody>
            <a:bodyPr wrap="square" rtlCol="0">
              <a:spAutoFit/>
            </a:bodyPr>
            <a:lstStyle/>
            <a:p>
              <a:pPr algn="ctr"/>
              <a:r>
                <a:rPr lang="it-IT" sz="1400" b="1" dirty="0" smtClean="0"/>
                <a:t>CENTRO ELABORAZIONE DATI</a:t>
              </a:r>
              <a:endParaRPr lang="it-IT" sz="1400" b="1" dirty="0"/>
            </a:p>
          </p:txBody>
        </p:sp>
        <p:sp>
          <p:nvSpPr>
            <p:cNvPr id="33" name="CasellaDiTesto 32"/>
            <p:cNvSpPr txBox="1"/>
            <p:nvPr/>
          </p:nvSpPr>
          <p:spPr>
            <a:xfrm>
              <a:off x="1673193" y="4734336"/>
              <a:ext cx="1340362" cy="523220"/>
            </a:xfrm>
            <a:prstGeom prst="rect">
              <a:avLst/>
            </a:prstGeom>
            <a:noFill/>
          </p:spPr>
          <p:txBody>
            <a:bodyPr wrap="square" rtlCol="0">
              <a:spAutoFit/>
            </a:bodyPr>
            <a:lstStyle/>
            <a:p>
              <a:pPr algn="ctr"/>
              <a:r>
                <a:rPr lang="it-IT" sz="1400" b="1" dirty="0" smtClean="0"/>
                <a:t>CENTRALE OPERATIVA</a:t>
              </a:r>
              <a:endParaRPr lang="it-IT" sz="1400" b="1" dirty="0"/>
            </a:p>
          </p:txBody>
        </p:sp>
        <p:cxnSp>
          <p:nvCxnSpPr>
            <p:cNvPr id="34" name="Connettore 7 33"/>
            <p:cNvCxnSpPr>
              <a:endCxn id="37" idx="1"/>
            </p:cNvCxnSpPr>
            <p:nvPr/>
          </p:nvCxnSpPr>
          <p:spPr>
            <a:xfrm flipV="1">
              <a:off x="3103990" y="4182480"/>
              <a:ext cx="995790" cy="260811"/>
            </a:xfrm>
            <a:prstGeom prst="curvedConnector3">
              <a:avLst/>
            </a:prstGeom>
            <a:ln w="63500">
              <a:solidFill>
                <a:schemeClr val="accent6">
                  <a:lumMod val="60000"/>
                  <a:lumOff val="4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35" name="Connettore 7 34"/>
            <p:cNvCxnSpPr>
              <a:endCxn id="15" idx="1"/>
            </p:cNvCxnSpPr>
            <p:nvPr/>
          </p:nvCxnSpPr>
          <p:spPr>
            <a:xfrm flipV="1">
              <a:off x="6345530" y="3545979"/>
              <a:ext cx="1030081" cy="496301"/>
            </a:xfrm>
            <a:prstGeom prst="curvedConnector3">
              <a:avLst/>
            </a:prstGeom>
            <a:ln w="63500">
              <a:solidFill>
                <a:schemeClr val="accent6">
                  <a:lumMod val="60000"/>
                  <a:lumOff val="4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36" name="Connettore 7 35"/>
            <p:cNvCxnSpPr/>
            <p:nvPr/>
          </p:nvCxnSpPr>
          <p:spPr>
            <a:xfrm>
              <a:off x="6352385" y="4715524"/>
              <a:ext cx="3342477" cy="444958"/>
            </a:xfrm>
            <a:prstGeom prst="curvedConnector3">
              <a:avLst>
                <a:gd name="adj1" fmla="val 50000"/>
              </a:avLst>
            </a:prstGeom>
            <a:ln w="63500">
              <a:solidFill>
                <a:schemeClr val="accent6">
                  <a:lumMod val="60000"/>
                  <a:lumOff val="40000"/>
                </a:schemeClr>
              </a:solidFill>
              <a:tailEnd type="triangle"/>
            </a:ln>
          </p:spPr>
          <p:style>
            <a:lnRef idx="3">
              <a:schemeClr val="accent3"/>
            </a:lnRef>
            <a:fillRef idx="0">
              <a:schemeClr val="accent3"/>
            </a:fillRef>
            <a:effectRef idx="2">
              <a:schemeClr val="accent3"/>
            </a:effectRef>
            <a:fontRef idx="minor">
              <a:schemeClr val="tx1"/>
            </a:fontRef>
          </p:style>
        </p:cxnSp>
        <p:pic>
          <p:nvPicPr>
            <p:cNvPr id="37" name="Immagine 3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099780" y="3203132"/>
              <a:ext cx="2322285" cy="1958695"/>
            </a:xfrm>
            <a:prstGeom prst="rect">
              <a:avLst/>
            </a:prstGeom>
          </p:spPr>
        </p:pic>
        <p:sp>
          <p:nvSpPr>
            <p:cNvPr id="38" name="CasellaDiTesto 37"/>
            <p:cNvSpPr txBox="1"/>
            <p:nvPr/>
          </p:nvSpPr>
          <p:spPr>
            <a:xfrm>
              <a:off x="4992757" y="3401464"/>
              <a:ext cx="1340362" cy="523220"/>
            </a:xfrm>
            <a:prstGeom prst="rect">
              <a:avLst/>
            </a:prstGeom>
            <a:noFill/>
          </p:spPr>
          <p:txBody>
            <a:bodyPr wrap="square" rtlCol="0">
              <a:spAutoFit/>
            </a:bodyPr>
            <a:lstStyle/>
            <a:p>
              <a:pPr algn="ctr"/>
              <a:r>
                <a:rPr lang="it-IT" sz="1400" b="1" dirty="0" smtClean="0"/>
                <a:t>PALINE ELETTRONICHE</a:t>
              </a:r>
              <a:endParaRPr lang="it-IT" sz="1400" b="1" dirty="0"/>
            </a:p>
          </p:txBody>
        </p:sp>
        <p:sp>
          <p:nvSpPr>
            <p:cNvPr id="39" name="CasellaDiTesto 38"/>
            <p:cNvSpPr txBox="1"/>
            <p:nvPr/>
          </p:nvSpPr>
          <p:spPr>
            <a:xfrm>
              <a:off x="4278351" y="4677448"/>
              <a:ext cx="1340362" cy="307777"/>
            </a:xfrm>
            <a:prstGeom prst="rect">
              <a:avLst/>
            </a:prstGeom>
            <a:noFill/>
          </p:spPr>
          <p:txBody>
            <a:bodyPr wrap="square" rtlCol="0">
              <a:spAutoFit/>
            </a:bodyPr>
            <a:lstStyle/>
            <a:p>
              <a:pPr algn="ctr"/>
              <a:r>
                <a:rPr lang="it-IT" sz="1400" b="1" dirty="0" smtClean="0"/>
                <a:t>SMARTPHONE</a:t>
              </a:r>
              <a:endParaRPr lang="it-IT" sz="1400" b="1" dirty="0"/>
            </a:p>
          </p:txBody>
        </p:sp>
      </p:grpSp>
    </p:spTree>
    <p:extLst>
      <p:ext uri="{BB962C8B-B14F-4D97-AF65-F5344CB8AC3E}">
        <p14:creationId xmlns:p14="http://schemas.microsoft.com/office/powerpoint/2010/main" val="54800196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319424" y="1588808"/>
            <a:ext cx="11668747" cy="4893647"/>
          </a:xfrm>
          <a:prstGeom prst="rect">
            <a:avLst/>
          </a:prstGeom>
        </p:spPr>
        <p:txBody>
          <a:bodyPr wrap="square">
            <a:spAutoFit/>
          </a:bodyPr>
          <a:lstStyle/>
          <a:p>
            <a:r>
              <a:rPr lang="it-IT" sz="2400" b="1" dirty="0"/>
              <a:t>Mobilità Integrata Trasporti Trentino: </a:t>
            </a:r>
            <a:r>
              <a:rPr lang="it-IT" sz="2400" b="1" dirty="0" smtClean="0"/>
              <a:t>MITT</a:t>
            </a:r>
          </a:p>
          <a:p>
            <a:endParaRPr lang="it-IT" b="1" dirty="0" smtClean="0"/>
          </a:p>
          <a:p>
            <a:pPr marL="285750" indent="-285750" algn="just">
              <a:buFont typeface="Wingdings" panose="05000000000000000000" pitchFamily="2" charset="2"/>
              <a:buChar char="Ø"/>
            </a:pPr>
            <a:r>
              <a:rPr lang="it-IT" dirty="0"/>
              <a:t>la verifica della validità (spaziale e temporale) degli abbonamenti (tutti caricati su </a:t>
            </a:r>
            <a:r>
              <a:rPr lang="it-IT" dirty="0" err="1"/>
              <a:t>smart</a:t>
            </a:r>
            <a:r>
              <a:rPr lang="it-IT" dirty="0"/>
              <a:t> card) </a:t>
            </a:r>
            <a:r>
              <a:rPr lang="it-IT" dirty="0" smtClean="0"/>
              <a:t>all’atto della </a:t>
            </a:r>
            <a:r>
              <a:rPr lang="it-IT" dirty="0"/>
              <a:t>salita su tutti i bus urbani ed </a:t>
            </a:r>
            <a:r>
              <a:rPr lang="it-IT" dirty="0" smtClean="0"/>
              <a:t>extraurbani. </a:t>
            </a:r>
            <a:r>
              <a:rPr lang="it-IT" dirty="0"/>
              <a:t>La mancata </a:t>
            </a:r>
            <a:r>
              <a:rPr lang="it-IT" dirty="0" smtClean="0"/>
              <a:t>validazione è </a:t>
            </a:r>
            <a:r>
              <a:rPr lang="it-IT" dirty="0"/>
              <a:t>sanzionabile in base alla legge provinciale, appositamente modificata in tal senso, da parte </a:t>
            </a:r>
            <a:r>
              <a:rPr lang="it-IT" dirty="0" smtClean="0"/>
              <a:t>del personale </a:t>
            </a:r>
            <a:r>
              <a:rPr lang="it-IT" dirty="0"/>
              <a:t>di controllo dotato di palmari con lettore di </a:t>
            </a:r>
            <a:r>
              <a:rPr lang="it-IT" dirty="0" err="1"/>
              <a:t>smart</a:t>
            </a:r>
            <a:r>
              <a:rPr lang="it-IT" dirty="0"/>
              <a:t> </a:t>
            </a:r>
            <a:r>
              <a:rPr lang="it-IT" dirty="0" smtClean="0"/>
              <a:t>card;</a:t>
            </a:r>
          </a:p>
          <a:p>
            <a:pPr marL="285750" indent="-285750" algn="just">
              <a:buFont typeface="Wingdings" panose="05000000000000000000" pitchFamily="2" charset="2"/>
              <a:buChar char="Ø"/>
            </a:pPr>
            <a:r>
              <a:rPr lang="it-IT" dirty="0" smtClean="0"/>
              <a:t>la </a:t>
            </a:r>
            <a:r>
              <a:rPr lang="it-IT" dirty="0"/>
              <a:t>carta a </a:t>
            </a:r>
            <a:r>
              <a:rPr lang="it-IT" dirty="0" smtClean="0"/>
              <a:t>scalare: </a:t>
            </a:r>
            <a:r>
              <a:rPr lang="it-IT" dirty="0"/>
              <a:t>Si tratta di una nuova offerta valida su tutti i servizi esistenti a livello </a:t>
            </a:r>
            <a:r>
              <a:rPr lang="it-IT" dirty="0" smtClean="0"/>
              <a:t>provinciale (urbano/extraurbano/ferrovia/funivia</a:t>
            </a:r>
            <a:r>
              <a:rPr lang="it-IT" dirty="0"/>
              <a:t>) intermedia tra corsa semplice e abbonamento: rispetto alla </a:t>
            </a:r>
            <a:r>
              <a:rPr lang="it-IT" dirty="0" smtClean="0"/>
              <a:t>c.s. consente </a:t>
            </a:r>
            <a:r>
              <a:rPr lang="it-IT" dirty="0"/>
              <a:t>una politica premiante (“più viaggi e meno paghi”) con sconti alla ricarica crescenti </a:t>
            </a:r>
            <a:r>
              <a:rPr lang="it-IT" dirty="0" smtClean="0"/>
              <a:t>con l’utilizzo </a:t>
            </a:r>
            <a:r>
              <a:rPr lang="it-IT" dirty="0"/>
              <a:t>della carta stessa (oltre che commisurati alla categoria di utente), rispetto </a:t>
            </a:r>
            <a:r>
              <a:rPr lang="it-IT" dirty="0" smtClean="0"/>
              <a:t>all’abbonamento consente </a:t>
            </a:r>
            <a:r>
              <a:rPr lang="it-IT" dirty="0"/>
              <a:t>di pagare solo l’effettivamente viaggiato e di viaggiare ovunque e non solo su una </a:t>
            </a:r>
            <a:r>
              <a:rPr lang="it-IT" dirty="0" smtClean="0"/>
              <a:t>OD prefissata</a:t>
            </a:r>
            <a:r>
              <a:rPr lang="it-IT" dirty="0"/>
              <a:t>. Tramite check-in e check-out ad ogni salita e discesa sui mezzi extraurbani e ferroviari (</a:t>
            </a:r>
            <a:r>
              <a:rPr lang="it-IT" dirty="0" smtClean="0"/>
              <a:t>solo check-in </a:t>
            </a:r>
            <a:r>
              <a:rPr lang="it-IT" dirty="0"/>
              <a:t>sui bus urbani) viene detratto dalla carta scalare l’importo dovuto per il tragitto </a:t>
            </a:r>
            <a:r>
              <a:rPr lang="it-IT" dirty="0" smtClean="0"/>
              <a:t>percorso, tenendo </a:t>
            </a:r>
            <a:r>
              <a:rPr lang="it-IT" dirty="0"/>
              <a:t>conto di eventuali tragitti già effettuati nell’arco temporale di integrazione e della </a:t>
            </a:r>
            <a:r>
              <a:rPr lang="it-IT" dirty="0" smtClean="0"/>
              <a:t>eventuale compresenza </a:t>
            </a:r>
            <a:r>
              <a:rPr lang="it-IT" dirty="0"/>
              <a:t>di abbonamento valido sulla stessa </a:t>
            </a:r>
            <a:r>
              <a:rPr lang="it-IT" dirty="0" err="1"/>
              <a:t>smart</a:t>
            </a:r>
            <a:r>
              <a:rPr lang="it-IT" dirty="0"/>
              <a:t> card (in questo caso il sistema considera </a:t>
            </a:r>
            <a:r>
              <a:rPr lang="it-IT" dirty="0" smtClean="0"/>
              <a:t>solo il </a:t>
            </a:r>
            <a:r>
              <a:rPr lang="it-IT" dirty="0"/>
              <a:t>tragitto non già coperto dall’abbonamento). Gli introiti sono ripartiti (clearing) tra tutti i vettori </a:t>
            </a:r>
            <a:r>
              <a:rPr lang="it-IT" dirty="0" smtClean="0"/>
              <a:t>che espletano </a:t>
            </a:r>
            <a:r>
              <a:rPr lang="it-IT" dirty="0"/>
              <a:t>il servizio di TPL in provincia in base al mezzo su cui la carta è stata </a:t>
            </a:r>
            <a:r>
              <a:rPr lang="it-IT" dirty="0" smtClean="0"/>
              <a:t>effettivamente utilizzata</a:t>
            </a:r>
            <a:r>
              <a:rPr lang="it-IT" dirty="0"/>
              <a:t>, con ripartizione percentuale in base ai km percorsi con ciascun vettore nel caso di </a:t>
            </a:r>
            <a:r>
              <a:rPr lang="it-IT" dirty="0" smtClean="0"/>
              <a:t>viaggi misti </a:t>
            </a:r>
            <a:r>
              <a:rPr lang="it-IT" dirty="0"/>
              <a:t>con utilizzo di più vettori e tenendo conto dello sconto valevole per quella carta scalare </a:t>
            </a:r>
            <a:r>
              <a:rPr lang="it-IT" dirty="0" smtClean="0"/>
              <a:t>al momento </a:t>
            </a:r>
            <a:r>
              <a:rPr lang="it-IT" dirty="0"/>
              <a:t>del viaggio;</a:t>
            </a:r>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 DI APPLICAZIONE IN ITALIA</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20710883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319424" y="1588808"/>
            <a:ext cx="11668747" cy="4893647"/>
          </a:xfrm>
          <a:prstGeom prst="rect">
            <a:avLst/>
          </a:prstGeom>
        </p:spPr>
        <p:txBody>
          <a:bodyPr wrap="square">
            <a:spAutoFit/>
          </a:bodyPr>
          <a:lstStyle/>
          <a:p>
            <a:r>
              <a:rPr lang="it-IT" sz="2400" b="1" dirty="0"/>
              <a:t>Mobilità Integrata Trasporti Trentino: </a:t>
            </a:r>
            <a:r>
              <a:rPr lang="it-IT" sz="2400" b="1" dirty="0" smtClean="0"/>
              <a:t>MITT</a:t>
            </a:r>
          </a:p>
          <a:p>
            <a:endParaRPr lang="it-IT" dirty="0" smtClean="0"/>
          </a:p>
          <a:p>
            <a:pPr marL="285750" indent="-285750" algn="just">
              <a:buFont typeface="Wingdings" panose="05000000000000000000" pitchFamily="2" charset="2"/>
              <a:buChar char="Ø"/>
            </a:pPr>
            <a:r>
              <a:rPr lang="it-IT" dirty="0" smtClean="0"/>
              <a:t>la </a:t>
            </a:r>
            <a:r>
              <a:rPr lang="it-IT" dirty="0"/>
              <a:t>localizzazione in tempo reale dei mezzi dalla sala controllo e la gestione in automatico di </a:t>
            </a:r>
            <a:r>
              <a:rPr lang="it-IT" dirty="0" smtClean="0"/>
              <a:t>annuncio prossima </a:t>
            </a:r>
            <a:r>
              <a:rPr lang="it-IT" dirty="0"/>
              <a:t>fermata sui bus urbani (su display luminoso e con avviso vocale) e indicazione minuti </a:t>
            </a:r>
            <a:r>
              <a:rPr lang="it-IT" dirty="0" smtClean="0"/>
              <a:t>attesa bus </a:t>
            </a:r>
            <a:r>
              <a:rPr lang="it-IT" dirty="0"/>
              <a:t>alle fermate dotate di paline intelligenti sui servizi urbani di Trento e Rovereto. </a:t>
            </a:r>
            <a:r>
              <a:rPr lang="it-IT" dirty="0" smtClean="0"/>
              <a:t>La APP </a:t>
            </a:r>
            <a:r>
              <a:rPr lang="it-IT" dirty="0"/>
              <a:t>fornirà i tempi di attesa reali a tutte le fermate urbane ed extraurbane del TPL </a:t>
            </a:r>
            <a:r>
              <a:rPr lang="it-IT" dirty="0" smtClean="0"/>
              <a:t>provinciale;</a:t>
            </a:r>
          </a:p>
          <a:p>
            <a:pPr marL="285750" indent="-285750" algn="just">
              <a:buFont typeface="Wingdings" panose="05000000000000000000" pitchFamily="2" charset="2"/>
              <a:buChar char="Ø"/>
            </a:pPr>
            <a:r>
              <a:rPr lang="it-IT" dirty="0" smtClean="0"/>
              <a:t>la </a:t>
            </a:r>
            <a:r>
              <a:rPr lang="it-IT" dirty="0"/>
              <a:t>registrazione di tutti i dati relativi al servizio (apertura/chiusura porte, passaggi alle fermate </a:t>
            </a:r>
            <a:r>
              <a:rPr lang="it-IT" dirty="0" smtClean="0"/>
              <a:t>e scostamento </a:t>
            </a:r>
            <a:r>
              <a:rPr lang="it-IT" dirty="0"/>
              <a:t>dall’orario previsto, numero di validazioni/obliterazioni per corsa e per fermata, </a:t>
            </a:r>
            <a:r>
              <a:rPr lang="it-IT" dirty="0" smtClean="0"/>
              <a:t>km prodotti</a:t>
            </a:r>
            <a:r>
              <a:rPr lang="it-IT" dirty="0"/>
              <a:t>), che consentono di realizzare statistiche ad esempio sui tempi percorrenza, sulle </a:t>
            </a:r>
            <a:r>
              <a:rPr lang="it-IT" dirty="0" smtClean="0"/>
              <a:t>fermate </a:t>
            </a:r>
            <a:r>
              <a:rPr lang="it-IT" dirty="0"/>
              <a:t>effettuate, sul numero di passeggeri trasportati per linea e per singola corsa, sulla </a:t>
            </a:r>
            <a:r>
              <a:rPr lang="it-IT" dirty="0" smtClean="0"/>
              <a:t>velocità commerciale</a:t>
            </a:r>
            <a:r>
              <a:rPr lang="it-IT" dirty="0"/>
              <a:t>, sui costi e sui ricavi per linea</a:t>
            </a:r>
            <a:r>
              <a:rPr lang="it-IT" dirty="0" smtClean="0"/>
              <a:t>.</a:t>
            </a:r>
          </a:p>
          <a:p>
            <a:pPr marL="285750" indent="-285750" algn="just">
              <a:buFont typeface="Wingdings" panose="05000000000000000000" pitchFamily="2" charset="2"/>
              <a:buChar char="Ø"/>
            </a:pPr>
            <a:endParaRPr lang="it-IT" dirty="0"/>
          </a:p>
          <a:p>
            <a:pPr algn="just"/>
            <a:r>
              <a:rPr lang="it-IT" dirty="0"/>
              <a:t>Il sistema MITT adotta come tecnologia di base la </a:t>
            </a:r>
            <a:r>
              <a:rPr lang="it-IT" dirty="0" err="1"/>
              <a:t>smart</a:t>
            </a:r>
            <a:r>
              <a:rPr lang="it-IT" dirty="0"/>
              <a:t> card a microprocessore </a:t>
            </a:r>
            <a:r>
              <a:rPr lang="it-IT" dirty="0" err="1"/>
              <a:t>contact-less</a:t>
            </a:r>
            <a:r>
              <a:rPr lang="it-IT" dirty="0"/>
              <a:t>, basata </a:t>
            </a:r>
            <a:r>
              <a:rPr lang="it-IT" dirty="0" smtClean="0"/>
              <a:t>sullo standard </a:t>
            </a:r>
            <a:r>
              <a:rPr lang="it-IT" dirty="0"/>
              <a:t>ISO 14443 tipo B, con sistema operativo MIT (Maschera Italiana Trasporti). Tutti i controlli </a:t>
            </a:r>
            <a:r>
              <a:rPr lang="it-IT" dirty="0" smtClean="0"/>
              <a:t>di validità </a:t>
            </a:r>
            <a:r>
              <a:rPr lang="it-IT" dirty="0"/>
              <a:t>e i calcoli per le detrazioni della carta scalare sono effettuati dalle validatrici al momento </a:t>
            </a:r>
            <a:r>
              <a:rPr lang="it-IT" dirty="0" smtClean="0"/>
              <a:t>della validazione </a:t>
            </a:r>
            <a:r>
              <a:rPr lang="it-IT" dirty="0"/>
              <a:t>delle </a:t>
            </a:r>
            <a:r>
              <a:rPr lang="it-IT" dirty="0" err="1"/>
              <a:t>smart</a:t>
            </a:r>
            <a:r>
              <a:rPr lang="it-IT" dirty="0"/>
              <a:t> card, mentre in back-office viene calcolato solo il clearing.</a:t>
            </a:r>
          </a:p>
          <a:p>
            <a:pPr algn="just"/>
            <a:endParaRPr lang="it-IT" dirty="0" smtClean="0"/>
          </a:p>
          <a:p>
            <a:pPr algn="just"/>
            <a:r>
              <a:rPr lang="it-IT" dirty="0" smtClean="0"/>
              <a:t>Le </a:t>
            </a:r>
            <a:r>
              <a:rPr lang="it-IT" dirty="0" err="1"/>
              <a:t>smart</a:t>
            </a:r>
            <a:r>
              <a:rPr lang="it-IT" dirty="0"/>
              <a:t> card attualmente attive sono circa 150.000, con oltre 20 milioni di validazioni registrate all’anno.</a:t>
            </a:r>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 DI APPLICAZIONE IN ITALIA</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87585566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319424" y="1588808"/>
            <a:ext cx="11668747" cy="5170646"/>
          </a:xfrm>
          <a:prstGeom prst="rect">
            <a:avLst/>
          </a:prstGeom>
        </p:spPr>
        <p:txBody>
          <a:bodyPr wrap="square">
            <a:spAutoFit/>
          </a:bodyPr>
          <a:lstStyle/>
          <a:p>
            <a:r>
              <a:rPr lang="it-IT" sz="2400" b="1" dirty="0"/>
              <a:t>Mobilità Integrata Trasporti Trentino: </a:t>
            </a:r>
            <a:r>
              <a:rPr lang="it-IT" sz="2400" b="1" dirty="0" smtClean="0"/>
              <a:t>MITT</a:t>
            </a:r>
          </a:p>
          <a:p>
            <a:endParaRPr lang="it-IT" dirty="0" smtClean="0"/>
          </a:p>
          <a:p>
            <a:pPr algn="just"/>
            <a:r>
              <a:rPr lang="it-IT" dirty="0"/>
              <a:t>Le apparecchiature del sistema di bordo bus (installate su circa 700 bus della flotta di TT) sono:</a:t>
            </a:r>
          </a:p>
          <a:p>
            <a:pPr marL="285750" indent="-285750" algn="just">
              <a:buFont typeface="Wingdings" panose="05000000000000000000" pitchFamily="2" charset="2"/>
              <a:buChar char="Ø"/>
            </a:pPr>
            <a:r>
              <a:rPr lang="it-IT" b="1" dirty="0" smtClean="0"/>
              <a:t>terminale </a:t>
            </a:r>
            <a:r>
              <a:rPr lang="it-IT" b="1" dirty="0"/>
              <a:t>autista </a:t>
            </a:r>
            <a:r>
              <a:rPr lang="it-IT" dirty="0" smtClean="0"/>
              <a:t>per gestione </a:t>
            </a:r>
            <a:r>
              <a:rPr lang="it-IT" dirty="0"/>
              <a:t>servizio (identificazione autista/apertura turno/selezione corsa/</a:t>
            </a:r>
            <a:r>
              <a:rPr lang="it-IT" dirty="0" err="1"/>
              <a:t>gest</a:t>
            </a:r>
            <a:r>
              <a:rPr lang="it-IT" dirty="0"/>
              <a:t>. fuori percorso</a:t>
            </a:r>
            <a:r>
              <a:rPr lang="it-IT" dirty="0" smtClean="0"/>
              <a:t>), emissione </a:t>
            </a:r>
            <a:r>
              <a:rPr lang="it-IT" dirty="0"/>
              <a:t>titoli </a:t>
            </a:r>
            <a:r>
              <a:rPr lang="it-IT" dirty="0" smtClean="0"/>
              <a:t>cartacei,</a:t>
            </a:r>
            <a:r>
              <a:rPr lang="it-IT" dirty="0"/>
              <a:t> </a:t>
            </a:r>
            <a:r>
              <a:rPr lang="it-IT" dirty="0" smtClean="0"/>
              <a:t>indicazione </a:t>
            </a:r>
            <a:r>
              <a:rPr lang="it-IT" dirty="0"/>
              <a:t>percorso e stato della corsa (anticipo/ritardo</a:t>
            </a:r>
            <a:r>
              <a:rPr lang="it-IT" dirty="0" smtClean="0"/>
              <a:t>);</a:t>
            </a:r>
            <a:endParaRPr lang="it-IT" dirty="0"/>
          </a:p>
          <a:p>
            <a:pPr marL="285750" indent="-285750" algn="just">
              <a:buFont typeface="Wingdings" panose="05000000000000000000" pitchFamily="2" charset="2"/>
              <a:buChar char="Ø"/>
            </a:pPr>
            <a:r>
              <a:rPr lang="it-IT" b="1" dirty="0" smtClean="0"/>
              <a:t>computer </a:t>
            </a:r>
            <a:r>
              <a:rPr lang="it-IT" b="1" dirty="0"/>
              <a:t>di bordo </a:t>
            </a:r>
            <a:r>
              <a:rPr lang="it-IT" dirty="0"/>
              <a:t>per la </a:t>
            </a:r>
            <a:r>
              <a:rPr lang="it-IT" i="1" dirty="0"/>
              <a:t>gestione del servizio, autodiagnostica e trasmissione dei dati, </a:t>
            </a:r>
            <a:r>
              <a:rPr lang="it-IT" dirty="0" smtClean="0"/>
              <a:t>comprensivo di </a:t>
            </a:r>
            <a:r>
              <a:rPr lang="it-IT" dirty="0"/>
              <a:t>modem 3G/4G (per comunicazione dati di localizzazione e stato della corsa in tempo reale), </a:t>
            </a:r>
            <a:r>
              <a:rPr lang="it-IT" dirty="0" smtClean="0"/>
              <a:t>Wi-Fi (per </a:t>
            </a:r>
            <a:r>
              <a:rPr lang="it-IT" dirty="0"/>
              <a:t>comunicazione massiva dei dati quando il bus si trova in deposito), BT, GPS, connessione </a:t>
            </a:r>
            <a:r>
              <a:rPr lang="it-IT" dirty="0" smtClean="0"/>
              <a:t>alla rete </a:t>
            </a:r>
            <a:r>
              <a:rPr lang="it-IT" dirty="0"/>
              <a:t>CAN del veicolo per la lettura dei dati motoristici in standard FMS. Le centraline originarie </a:t>
            </a:r>
            <a:r>
              <a:rPr lang="it-IT" dirty="0" smtClean="0"/>
              <a:t>sono state </a:t>
            </a:r>
            <a:r>
              <a:rPr lang="it-IT" dirty="0"/>
              <a:t>sostituite nel corso del 2018 con centraline di nuova </a:t>
            </a:r>
            <a:r>
              <a:rPr lang="it-IT" dirty="0" smtClean="0"/>
              <a:t>generazione;</a:t>
            </a:r>
          </a:p>
          <a:p>
            <a:pPr marL="285750" indent="-285750" algn="just">
              <a:buFont typeface="Wingdings" panose="05000000000000000000" pitchFamily="2" charset="2"/>
              <a:buChar char="Ø"/>
            </a:pPr>
            <a:r>
              <a:rPr lang="it-IT" b="1" dirty="0" smtClean="0"/>
              <a:t>validatrici</a:t>
            </a:r>
            <a:r>
              <a:rPr lang="it-IT" dirty="0" smtClean="0"/>
              <a:t> </a:t>
            </a:r>
            <a:r>
              <a:rPr lang="it-IT" b="1" dirty="0" smtClean="0"/>
              <a:t>c-</a:t>
            </a:r>
            <a:r>
              <a:rPr lang="it-IT" b="1" dirty="0" err="1" smtClean="0"/>
              <a:t>less</a:t>
            </a:r>
            <a:r>
              <a:rPr lang="it-IT" dirty="0" smtClean="0"/>
              <a:t> </a:t>
            </a:r>
            <a:r>
              <a:rPr lang="it-IT" dirty="0"/>
              <a:t>sui bus extraurbani e </a:t>
            </a:r>
            <a:r>
              <a:rPr lang="it-IT" b="1" dirty="0"/>
              <a:t>combo</a:t>
            </a:r>
            <a:r>
              <a:rPr lang="it-IT" dirty="0"/>
              <a:t> (c-</a:t>
            </a:r>
            <a:r>
              <a:rPr lang="it-IT" dirty="0" err="1"/>
              <a:t>less</a:t>
            </a:r>
            <a:r>
              <a:rPr lang="it-IT" dirty="0"/>
              <a:t> / obliteratrici cartacee) sui </a:t>
            </a:r>
            <a:r>
              <a:rPr lang="it-IT" dirty="0" smtClean="0"/>
              <a:t>bus urbani;</a:t>
            </a:r>
          </a:p>
          <a:p>
            <a:pPr marL="285750" indent="-285750" algn="just">
              <a:buFont typeface="Wingdings" panose="05000000000000000000" pitchFamily="2" charset="2"/>
              <a:buChar char="Ø"/>
            </a:pPr>
            <a:r>
              <a:rPr lang="it-IT" dirty="0" smtClean="0"/>
              <a:t>sui </a:t>
            </a:r>
            <a:r>
              <a:rPr lang="it-IT" dirty="0"/>
              <a:t>bus urbani: </a:t>
            </a:r>
            <a:r>
              <a:rPr lang="it-IT" b="1" dirty="0"/>
              <a:t>indicatori di percorso, display interno per visualizzazione prossima </a:t>
            </a:r>
            <a:r>
              <a:rPr lang="it-IT" b="1" dirty="0" smtClean="0"/>
              <a:t>fermata, vocalizzatore </a:t>
            </a:r>
            <a:r>
              <a:rPr lang="it-IT" b="1" dirty="0"/>
              <a:t>annuncio prossima </a:t>
            </a:r>
            <a:r>
              <a:rPr lang="it-IT" b="1" dirty="0" smtClean="0"/>
              <a:t>fermata</a:t>
            </a:r>
            <a:r>
              <a:rPr lang="it-IT" dirty="0" smtClean="0"/>
              <a:t>.</a:t>
            </a:r>
          </a:p>
          <a:p>
            <a:pPr algn="just"/>
            <a:endParaRPr lang="it-IT" dirty="0"/>
          </a:p>
          <a:p>
            <a:pPr algn="just"/>
            <a:r>
              <a:rPr lang="it-IT" dirty="0" smtClean="0"/>
              <a:t>I </a:t>
            </a:r>
            <a:r>
              <a:rPr lang="it-IT" dirty="0"/>
              <a:t>server del sistema centrale sono localizzati presso Informatica trentina, società di informatica in </a:t>
            </a:r>
            <a:r>
              <a:rPr lang="it-IT" dirty="0" err="1"/>
              <a:t>house</a:t>
            </a:r>
            <a:r>
              <a:rPr lang="it-IT" dirty="0"/>
              <a:t> </a:t>
            </a:r>
            <a:r>
              <a:rPr lang="it-IT" dirty="0" smtClean="0"/>
              <a:t>PAT, che attualmente </a:t>
            </a:r>
            <a:r>
              <a:rPr lang="it-IT" dirty="0"/>
              <a:t>ha in carico anche la conduzione del sistema ed è la committente del contratto di </a:t>
            </a:r>
            <a:r>
              <a:rPr lang="it-IT" dirty="0" smtClean="0"/>
              <a:t>manutenzione HW </a:t>
            </a:r>
            <a:r>
              <a:rPr lang="it-IT" dirty="0"/>
              <a:t>e SW del </a:t>
            </a:r>
            <a:r>
              <a:rPr lang="it-IT" dirty="0" smtClean="0"/>
              <a:t>sistema. </a:t>
            </a:r>
            <a:r>
              <a:rPr lang="it-IT" dirty="0"/>
              <a:t>La PAT definisce e gestisce anche il piano tariffario.</a:t>
            </a:r>
          </a:p>
          <a:p>
            <a:pPr algn="just"/>
            <a:r>
              <a:rPr lang="it-IT" dirty="0" smtClean="0"/>
              <a:t>L’elaborazione </a:t>
            </a:r>
            <a:r>
              <a:rPr lang="it-IT" dirty="0"/>
              <a:t>del clearing (effettuata dal sistema) e la gestione della cassa relativa ai borsellini elettronici </a:t>
            </a:r>
            <a:r>
              <a:rPr lang="it-IT" dirty="0" smtClean="0"/>
              <a:t>è affidata </a:t>
            </a:r>
            <a:r>
              <a:rPr lang="it-IT" dirty="0"/>
              <a:t>a Trentino trasporti, che funge da “agenzia” provinciale per il sistema di </a:t>
            </a:r>
            <a:r>
              <a:rPr lang="it-IT" dirty="0" smtClean="0"/>
              <a:t>bigliettazione. </a:t>
            </a:r>
            <a:endParaRPr lang="it-IT" dirty="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 DI APPLICAZIONE IN ITALIA</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124500558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319424" y="1588808"/>
            <a:ext cx="11668747" cy="3508653"/>
          </a:xfrm>
          <a:prstGeom prst="rect">
            <a:avLst/>
          </a:prstGeom>
        </p:spPr>
        <p:txBody>
          <a:bodyPr wrap="square">
            <a:spAutoFit/>
          </a:bodyPr>
          <a:lstStyle/>
          <a:p>
            <a:r>
              <a:rPr lang="it-IT" sz="2400" b="1" dirty="0" smtClean="0"/>
              <a:t>LONDRA: TFL OYSTER CARD</a:t>
            </a:r>
          </a:p>
          <a:p>
            <a:endParaRPr lang="it-IT" dirty="0" smtClean="0"/>
          </a:p>
          <a:p>
            <a:pPr algn="just"/>
            <a:r>
              <a:rPr lang="it-IT" dirty="0"/>
              <a:t>La Oyster card è una forma di biglietto elettronico usato nei trasporti pubblici nell'area della Greater </a:t>
            </a:r>
            <a:r>
              <a:rPr lang="it-IT" dirty="0" err="1"/>
              <a:t>London</a:t>
            </a:r>
            <a:r>
              <a:rPr lang="it-IT" dirty="0"/>
              <a:t>. Essa è promossa dal </a:t>
            </a:r>
            <a:r>
              <a:rPr lang="it-IT" dirty="0" err="1"/>
              <a:t>Transport</a:t>
            </a:r>
            <a:r>
              <a:rPr lang="it-IT" dirty="0"/>
              <a:t> for </a:t>
            </a:r>
            <a:r>
              <a:rPr lang="it-IT" dirty="0" err="1"/>
              <a:t>London</a:t>
            </a:r>
            <a:r>
              <a:rPr lang="it-IT" dirty="0"/>
              <a:t> ed è valida per diversi sistemi di trasporto intermodale come Metropolitana di Londra, bus, </a:t>
            </a:r>
            <a:r>
              <a:rPr lang="it-IT" dirty="0" err="1"/>
              <a:t>Docklands</a:t>
            </a:r>
            <a:r>
              <a:rPr lang="it-IT" dirty="0"/>
              <a:t> Light </a:t>
            </a:r>
            <a:r>
              <a:rPr lang="it-IT" dirty="0" err="1"/>
              <a:t>Railway</a:t>
            </a:r>
            <a:r>
              <a:rPr lang="it-IT" dirty="0"/>
              <a:t> (DLR), </a:t>
            </a:r>
            <a:r>
              <a:rPr lang="it-IT" dirty="0" err="1"/>
              <a:t>London</a:t>
            </a:r>
            <a:r>
              <a:rPr lang="it-IT" dirty="0"/>
              <a:t> </a:t>
            </a:r>
            <a:r>
              <a:rPr lang="it-IT" dirty="0" err="1"/>
              <a:t>Overground</a:t>
            </a:r>
            <a:r>
              <a:rPr lang="it-IT" dirty="0"/>
              <a:t>, </a:t>
            </a:r>
            <a:r>
              <a:rPr lang="it-IT" dirty="0" err="1"/>
              <a:t>Tramlink</a:t>
            </a:r>
            <a:r>
              <a:rPr lang="it-IT" dirty="0"/>
              <a:t> ed alcuni servizi del National </a:t>
            </a:r>
            <a:r>
              <a:rPr lang="it-IT" dirty="0" err="1"/>
              <a:t>Rail</a:t>
            </a:r>
            <a:r>
              <a:rPr lang="it-IT" dirty="0"/>
              <a:t>.</a:t>
            </a:r>
          </a:p>
          <a:p>
            <a:pPr algn="just"/>
            <a:r>
              <a:rPr lang="it-IT" dirty="0"/>
              <a:t>Ha il formato di una carta di credito di colore blu, che viene caricata con diversi tipi di biglietti elettronici (di corsa semplice, giornalieri, settimanali, mensili etc.) da caricare prima del viaggio. Essa è anche una carta intelligente che non ha bisogno di essere inserita nelle macchine di ingresso alla stazione in quanto il chip in essa contenuto è in grado di comunicare, a mezzo di impulsi radio, con le apparecchiature integrate nelle porte di accesso alle stazioni. La carta può essere facilmente ricaricata presso numerosi sportelli sia tramite addebito su carta di credito che su carta di debito (Bancomat). </a:t>
            </a:r>
            <a:r>
              <a:rPr lang="it-IT" dirty="0" smtClean="0"/>
              <a:t>È stata </a:t>
            </a:r>
            <a:r>
              <a:rPr lang="it-IT" dirty="0"/>
              <a:t>studiata per ridurre il numero delle transazioni in contante alle biglietterie delle stazioni e per facilitare il viaggio ai passeggeri. Il suo uso è incoraggiato con lo sconto delle tariffe caricate sulla carta rispetto ai biglietti acquistati per </a:t>
            </a:r>
            <a:r>
              <a:rPr lang="it-IT" dirty="0" smtClean="0"/>
              <a:t>contanti.</a:t>
            </a:r>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ESEMPIO DI APPLICAZIONE IN EUROPA</a:t>
            </a:r>
            <a:endParaRPr lang="it-IT" sz="2800" b="1" dirty="0">
              <a:solidFill>
                <a:schemeClr val="accent1">
                  <a:lumMod val="50000"/>
                </a:schemeClr>
              </a:solidFill>
              <a:latin typeface="+mn-lt"/>
            </a:endParaRPr>
          </a:p>
        </p:txBody>
      </p:sp>
      <p:sp>
        <p:nvSpPr>
          <p:cNvPr id="2" name="Rettangolo 1"/>
          <p:cNvSpPr/>
          <p:nvPr/>
        </p:nvSpPr>
        <p:spPr>
          <a:xfrm>
            <a:off x="319423" y="5097461"/>
            <a:ext cx="7520211" cy="1477328"/>
          </a:xfrm>
          <a:prstGeom prst="rect">
            <a:avLst/>
          </a:prstGeom>
        </p:spPr>
        <p:txBody>
          <a:bodyPr wrap="square">
            <a:spAutoFit/>
          </a:bodyPr>
          <a:lstStyle/>
          <a:p>
            <a:pPr algn="just"/>
            <a:r>
              <a:rPr lang="it-IT" dirty="0"/>
              <a:t>La carta venne introdotta per la prima volta nel luglio 2003 con un limitato numero di possibilità che sono poi state progressivamente implementate. Dal marzo 2007 sono state emesse oltre 10 milioni di Oyster card e più dell'80% dei viaggi sul sistema di </a:t>
            </a:r>
            <a:r>
              <a:rPr lang="it-IT" dirty="0" err="1"/>
              <a:t>Transport</a:t>
            </a:r>
            <a:r>
              <a:rPr lang="it-IT" dirty="0"/>
              <a:t> for </a:t>
            </a:r>
            <a:r>
              <a:rPr lang="it-IT" dirty="0" err="1"/>
              <a:t>London</a:t>
            </a:r>
            <a:r>
              <a:rPr lang="it-IT" dirty="0"/>
              <a:t> sono effettuati usando questo supporto.</a:t>
            </a:r>
          </a:p>
        </p:txBody>
      </p:sp>
      <p:pic>
        <p:nvPicPr>
          <p:cNvPr id="1026" name="Picture 2" descr="Risultati immagini per Oyster C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3810" y="5097461"/>
            <a:ext cx="2991037" cy="1681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08995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319425" y="1588808"/>
            <a:ext cx="7883282" cy="5170646"/>
          </a:xfrm>
          <a:prstGeom prst="rect">
            <a:avLst/>
          </a:prstGeom>
        </p:spPr>
        <p:txBody>
          <a:bodyPr wrap="square">
            <a:spAutoFit/>
          </a:bodyPr>
          <a:lstStyle/>
          <a:p>
            <a:r>
              <a:rPr lang="it-IT" sz="2400" b="1" dirty="0" smtClean="0"/>
              <a:t>LONDRA: </a:t>
            </a:r>
            <a:r>
              <a:rPr lang="it-IT" sz="2400" b="1" dirty="0"/>
              <a:t>TFL OYSTER CARD</a:t>
            </a:r>
          </a:p>
          <a:p>
            <a:endParaRPr lang="it-IT" dirty="0" smtClean="0"/>
          </a:p>
          <a:p>
            <a:pPr algn="just"/>
            <a:r>
              <a:rPr lang="it-IT" dirty="0"/>
              <a:t>La Oyster card è una </a:t>
            </a:r>
            <a:r>
              <a:rPr lang="it-IT" b="1" dirty="0" err="1"/>
              <a:t>contactless</a:t>
            </a:r>
            <a:r>
              <a:rPr lang="it-IT" b="1" dirty="0"/>
              <a:t> </a:t>
            </a:r>
            <a:r>
              <a:rPr lang="it-IT" b="1" dirty="0" err="1"/>
              <a:t>smartcard</a:t>
            </a:r>
            <a:r>
              <a:rPr lang="it-IT" dirty="0"/>
              <a:t>, che può essere letta da un sensore posto a circa 8 cm da essa senza doverla far scorrere in una fessura come una normale carta di credito. Il sistema è gestito dalla </a:t>
            </a:r>
            <a:r>
              <a:rPr lang="it-IT" dirty="0" err="1"/>
              <a:t>TranSys</a:t>
            </a:r>
            <a:r>
              <a:rPr lang="it-IT" dirty="0"/>
              <a:t>, ed è basato sullo standard NXP /Philips- MIFARE, munito di chip fornito da </a:t>
            </a:r>
            <a:r>
              <a:rPr lang="it-IT" dirty="0" err="1"/>
              <a:t>Giesecke</a:t>
            </a:r>
            <a:r>
              <a:rPr lang="it-IT" dirty="0"/>
              <a:t> &amp; </a:t>
            </a:r>
            <a:r>
              <a:rPr lang="it-IT" dirty="0" err="1"/>
              <a:t>Devrient</a:t>
            </a:r>
            <a:r>
              <a:rPr lang="it-IT" dirty="0"/>
              <a:t> e </a:t>
            </a:r>
            <a:r>
              <a:rPr lang="it-IT" dirty="0" err="1" smtClean="0"/>
              <a:t>SchlumbergerSema</a:t>
            </a:r>
            <a:r>
              <a:rPr lang="it-IT" dirty="0" smtClean="0"/>
              <a:t>. </a:t>
            </a:r>
            <a:r>
              <a:rPr lang="it-IT" dirty="0"/>
              <a:t>La tecnologia usata per la Oyster card è nota come </a:t>
            </a:r>
            <a:r>
              <a:rPr lang="it-IT" b="1" dirty="0"/>
              <a:t>Radio </a:t>
            </a:r>
            <a:r>
              <a:rPr lang="it-IT" b="1" dirty="0" err="1"/>
              <a:t>Frequency</a:t>
            </a:r>
            <a:r>
              <a:rPr lang="it-IT" b="1" dirty="0"/>
              <a:t> </a:t>
            </a:r>
            <a:r>
              <a:rPr lang="it-IT" b="1" dirty="0" err="1"/>
              <a:t>IDentification</a:t>
            </a:r>
            <a:r>
              <a:rPr lang="it-IT" dirty="0"/>
              <a:t> (RFID), ed è la stessa usata in analoghe pass card usate in altre parti </a:t>
            </a:r>
            <a:r>
              <a:rPr lang="it-IT" dirty="0" smtClean="0"/>
              <a:t>del mondo. </a:t>
            </a:r>
            <a:r>
              <a:rPr lang="it-IT" dirty="0"/>
              <a:t>La Oyster card funziona come un'antenna ed il lettore come un ricevitore di informazioni</a:t>
            </a:r>
            <a:r>
              <a:rPr lang="it-IT" dirty="0" smtClean="0"/>
              <a:t>.</a:t>
            </a:r>
          </a:p>
          <a:p>
            <a:pPr algn="just"/>
            <a:r>
              <a:rPr lang="it-IT" dirty="0"/>
              <a:t>Il </a:t>
            </a:r>
            <a:r>
              <a:rPr lang="it-IT" b="1" dirty="0"/>
              <a:t>sistema è asincrono</a:t>
            </a:r>
            <a:r>
              <a:rPr lang="it-IT" dirty="0"/>
              <a:t>, in quanto i dati dei biglietti sono contenuti sulla card piuttosto che sul calcolatore centrale. Quest'ultimo viene aggiornato periodicamente con i dati provenienti dalle barriere delle stazioni e dai mezzi pubblici circolanti. I biglietti acquistati su internet o per telefono, vengono caricati sulla carta al primo contatto con un sensore alle barriere di controllo</a:t>
            </a:r>
            <a:r>
              <a:rPr lang="it-IT" dirty="0" smtClean="0"/>
              <a:t>.</a:t>
            </a:r>
          </a:p>
          <a:p>
            <a:pPr algn="just"/>
            <a:r>
              <a:rPr lang="it-IT" dirty="0"/>
              <a:t>La Oyster card può essere registrata e protetta contro lo smarrimento ed il furto</a:t>
            </a:r>
            <a:r>
              <a:rPr lang="it-IT" dirty="0" smtClean="0"/>
              <a:t>. </a:t>
            </a:r>
            <a:r>
              <a:rPr lang="it-IT" dirty="0"/>
              <a:t>Un </a:t>
            </a:r>
            <a:r>
              <a:rPr lang="it-IT" b="1" dirty="0"/>
              <a:t>account Oyster </a:t>
            </a:r>
            <a:r>
              <a:rPr lang="it-IT" dirty="0"/>
              <a:t>online consente l'acquisto di qualsiasi ricarica per la carta di cui si fornisce il numero. </a:t>
            </a:r>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ESEMPIO DI APPLICAZIONE IN EUROPA</a:t>
            </a:r>
            <a:endParaRPr lang="it-IT" sz="2800" b="1" dirty="0">
              <a:solidFill>
                <a:schemeClr val="accent1">
                  <a:lumMod val="50000"/>
                </a:schemeClr>
              </a:solidFill>
              <a:latin typeface="+mn-lt"/>
            </a:endParaRPr>
          </a:p>
        </p:txBody>
      </p:sp>
      <p:pic>
        <p:nvPicPr>
          <p:cNvPr id="2050" name="Picture 2" descr="Risultati immagini per Oyster C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0246" y="2642270"/>
            <a:ext cx="3657925" cy="3063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10054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319425" y="1588808"/>
            <a:ext cx="11668746" cy="5170646"/>
          </a:xfrm>
          <a:prstGeom prst="rect">
            <a:avLst/>
          </a:prstGeom>
        </p:spPr>
        <p:txBody>
          <a:bodyPr wrap="square">
            <a:spAutoFit/>
          </a:bodyPr>
          <a:lstStyle/>
          <a:p>
            <a:r>
              <a:rPr lang="it-IT" sz="2400" b="1" dirty="0" smtClean="0"/>
              <a:t>LONDRA: </a:t>
            </a:r>
            <a:r>
              <a:rPr lang="it-IT" sz="2400" b="1" dirty="0"/>
              <a:t>TFL OYSTER CARD</a:t>
            </a:r>
          </a:p>
          <a:p>
            <a:endParaRPr lang="it-IT" dirty="0" smtClean="0"/>
          </a:p>
          <a:p>
            <a:pPr algn="just"/>
            <a:r>
              <a:rPr lang="it-IT" dirty="0"/>
              <a:t>Una </a:t>
            </a:r>
            <a:r>
              <a:rPr lang="it-IT" dirty="0" err="1"/>
              <a:t>Oystercard</a:t>
            </a:r>
            <a:r>
              <a:rPr lang="it-IT" dirty="0"/>
              <a:t> può contenere fino a tre diverse tipologie di biglietto allo stesso tempo. Queste possono essere </a:t>
            </a:r>
            <a:r>
              <a:rPr lang="it-IT" dirty="0" err="1"/>
              <a:t>Travelcard</a:t>
            </a:r>
            <a:r>
              <a:rPr lang="it-IT" dirty="0"/>
              <a:t>, biglietti per il bus e </a:t>
            </a:r>
            <a:r>
              <a:rPr lang="it-IT" dirty="0" err="1"/>
              <a:t>pay</a:t>
            </a:r>
            <a:r>
              <a:rPr lang="it-IT" dirty="0"/>
              <a:t> </a:t>
            </a:r>
            <a:r>
              <a:rPr lang="it-IT" dirty="0" err="1"/>
              <a:t>as</a:t>
            </a:r>
            <a:r>
              <a:rPr lang="it-IT" dirty="0"/>
              <a:t> </a:t>
            </a:r>
            <a:r>
              <a:rPr lang="it-IT" dirty="0" err="1"/>
              <a:t>you</a:t>
            </a:r>
            <a:r>
              <a:rPr lang="it-IT" dirty="0"/>
              <a:t> go (ex prepagato). Le </a:t>
            </a:r>
            <a:r>
              <a:rPr lang="it-IT" dirty="0" err="1"/>
              <a:t>Travelcard</a:t>
            </a:r>
            <a:r>
              <a:rPr lang="it-IT" dirty="0"/>
              <a:t> possono essere caricate sulla Oyster card fino ad un mese in anticipo rispetto al loro utilizzo.</a:t>
            </a:r>
          </a:p>
          <a:p>
            <a:pPr algn="just"/>
            <a:r>
              <a:rPr lang="it-IT" dirty="0"/>
              <a:t>I possessori di </a:t>
            </a:r>
            <a:r>
              <a:rPr lang="it-IT" dirty="0" err="1"/>
              <a:t>Travelcard</a:t>
            </a:r>
            <a:r>
              <a:rPr lang="it-IT" dirty="0"/>
              <a:t> caricate su Oyster card, non debbono far leggere la card al sensore né in entrata né in uscita dalle stazioni, se viaggiano nelle zone per cui hanno acquistato la </a:t>
            </a:r>
            <a:r>
              <a:rPr lang="it-IT" dirty="0" err="1"/>
              <a:t>Travelcard</a:t>
            </a:r>
            <a:r>
              <a:rPr lang="it-IT" dirty="0"/>
              <a:t>. Nel caso dovessero viaggiare al di fuori di dette zone dovranno invece far leggere la carta sia in entrata che in uscita. In questo modo verrà addebitata la quota di tariffa eccedente quella già pagata in abbonamento</a:t>
            </a:r>
            <a:r>
              <a:rPr lang="it-IT" dirty="0" smtClean="0"/>
              <a:t>. </a:t>
            </a:r>
          </a:p>
          <a:p>
            <a:pPr algn="just"/>
            <a:endParaRPr lang="it-IT" dirty="0" smtClean="0"/>
          </a:p>
          <a:p>
            <a:pPr algn="just"/>
            <a:r>
              <a:rPr lang="it-IT" dirty="0" smtClean="0"/>
              <a:t>Oltre </a:t>
            </a:r>
            <a:r>
              <a:rPr lang="it-IT" dirty="0"/>
              <a:t>che per il caricamento di biglietti, la </a:t>
            </a:r>
            <a:r>
              <a:rPr lang="it-IT" b="1" i="1" dirty="0"/>
              <a:t>Oyster card può essere utilizzata come carta prepagata per fare pagamenti di ogni genere</a:t>
            </a:r>
            <a:r>
              <a:rPr lang="it-IT" dirty="0"/>
              <a:t>. Le somme vengono scalate dalla card in occasione di ogni utilizzo e la carta può essere ricaricata quando gli stessi stanno per esaurirsi. Il totale massimo che può essere caricato è di 90 sterline. Questi sistema è noto come </a:t>
            </a:r>
            <a:r>
              <a:rPr lang="it-IT" b="1" i="1" dirty="0"/>
              <a:t>"</a:t>
            </a:r>
            <a:r>
              <a:rPr lang="it-IT" b="1" i="1" dirty="0" err="1"/>
              <a:t>pay</a:t>
            </a:r>
            <a:r>
              <a:rPr lang="it-IT" b="1" i="1" dirty="0"/>
              <a:t> </a:t>
            </a:r>
            <a:r>
              <a:rPr lang="it-IT" b="1" i="1" dirty="0" err="1"/>
              <a:t>as</a:t>
            </a:r>
            <a:r>
              <a:rPr lang="it-IT" b="1" i="1" dirty="0"/>
              <a:t> </a:t>
            </a:r>
            <a:r>
              <a:rPr lang="it-IT" b="1" i="1" dirty="0" err="1"/>
              <a:t>you</a:t>
            </a:r>
            <a:r>
              <a:rPr lang="it-IT" b="1" i="1" dirty="0"/>
              <a:t> go" </a:t>
            </a:r>
            <a:r>
              <a:rPr lang="it-IT" dirty="0"/>
              <a:t>(abbreviato PAYG), poiché consente di pagare ogni singola corsa senza dover prima acquistare un biglietto</a:t>
            </a:r>
            <a:r>
              <a:rPr lang="it-IT" dirty="0" smtClean="0"/>
              <a:t>.</a:t>
            </a:r>
          </a:p>
          <a:p>
            <a:pPr algn="just"/>
            <a:endParaRPr lang="it-IT" dirty="0"/>
          </a:p>
          <a:p>
            <a:pPr algn="just"/>
            <a:r>
              <a:rPr lang="it-IT" b="1" dirty="0"/>
              <a:t>Le tariffe sono molto complesse e cambiano nella varie ore della giornata</a:t>
            </a:r>
            <a:r>
              <a:rPr lang="it-IT" dirty="0"/>
              <a:t>. Quelle più aggiornate si possono trovare nel sito del </a:t>
            </a:r>
            <a:r>
              <a:rPr lang="it-IT" dirty="0" err="1"/>
              <a:t>Transport</a:t>
            </a:r>
            <a:r>
              <a:rPr lang="it-IT" dirty="0"/>
              <a:t> for </a:t>
            </a:r>
            <a:r>
              <a:rPr lang="it-IT" dirty="0" err="1" smtClean="0"/>
              <a:t>London</a:t>
            </a:r>
            <a:r>
              <a:rPr lang="it-IT" dirty="0" smtClean="0"/>
              <a:t>. Per </a:t>
            </a:r>
            <a:r>
              <a:rPr lang="it-IT" dirty="0"/>
              <a:t>invogliare i viaggiatori ad optare per la Oyster, le tariffe PAYG sono generalmente meno care di quelle acquistate in contanti</a:t>
            </a:r>
            <a:r>
              <a:rPr lang="it-IT" dirty="0" smtClean="0"/>
              <a:t>.</a:t>
            </a:r>
            <a:endParaRPr lang="it-IT" dirty="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ESEMPIO DI APPLICAZIONE IN EUROPA</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321594360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319425" y="1588808"/>
            <a:ext cx="5839328" cy="5078313"/>
          </a:xfrm>
          <a:prstGeom prst="rect">
            <a:avLst/>
          </a:prstGeom>
        </p:spPr>
        <p:txBody>
          <a:bodyPr wrap="square">
            <a:spAutoFit/>
          </a:bodyPr>
          <a:lstStyle/>
          <a:p>
            <a:pPr algn="just"/>
            <a:r>
              <a:rPr lang="it-IT" dirty="0"/>
              <a:t>L’esperienza </a:t>
            </a:r>
            <a:r>
              <a:rPr lang="it-IT" dirty="0" err="1"/>
              <a:t>Mobility</a:t>
            </a:r>
            <a:r>
              <a:rPr lang="it-IT" dirty="0"/>
              <a:t> </a:t>
            </a:r>
            <a:r>
              <a:rPr lang="it-IT" dirty="0" err="1"/>
              <a:t>as</a:t>
            </a:r>
            <a:r>
              <a:rPr lang="it-IT" dirty="0"/>
              <a:t> a Service (letteralmente mobilità come servizio) nasce in Finlandia nel 2016, e si </a:t>
            </a:r>
            <a:r>
              <a:rPr lang="it-IT" dirty="0" smtClean="0"/>
              <a:t>sta rapidamente </a:t>
            </a:r>
            <a:r>
              <a:rPr lang="it-IT" dirty="0"/>
              <a:t>diffondendo a livello mondiale.</a:t>
            </a:r>
          </a:p>
          <a:p>
            <a:pPr algn="just"/>
            <a:r>
              <a:rPr lang="it-IT" dirty="0"/>
              <a:t>Un sistema </a:t>
            </a:r>
            <a:r>
              <a:rPr lang="it-IT" dirty="0" err="1"/>
              <a:t>MaaS</a:t>
            </a:r>
            <a:r>
              <a:rPr lang="it-IT" dirty="0"/>
              <a:t> mette al centro dell’offerta di trasporto non i servizi ma il cliente offrendogli, </a:t>
            </a:r>
            <a:r>
              <a:rPr lang="it-IT" dirty="0" smtClean="0"/>
              <a:t>attraverso un’unica </a:t>
            </a:r>
            <a:r>
              <a:rPr lang="it-IT" dirty="0"/>
              <a:t>piattaforma, la migliore soluzione per ogni suo singolo viaggio armonizzando tutte le diverse </a:t>
            </a:r>
            <a:r>
              <a:rPr lang="it-IT" dirty="0" smtClean="0"/>
              <a:t>forme di </a:t>
            </a:r>
            <a:r>
              <a:rPr lang="it-IT" dirty="0"/>
              <a:t>mobilità disponibili (mezzi pubblici, car o bike </a:t>
            </a:r>
            <a:r>
              <a:rPr lang="it-IT" dirty="0" err="1"/>
              <a:t>sharing</a:t>
            </a:r>
            <a:r>
              <a:rPr lang="it-IT" dirty="0"/>
              <a:t>, taxi, </a:t>
            </a:r>
            <a:r>
              <a:rPr lang="it-IT" dirty="0" err="1"/>
              <a:t>rent</a:t>
            </a:r>
            <a:r>
              <a:rPr lang="it-IT" dirty="0"/>
              <a:t> a car o anche una loro </a:t>
            </a:r>
            <a:r>
              <a:rPr lang="it-IT" dirty="0" smtClean="0"/>
              <a:t>combinazione intermodale).</a:t>
            </a:r>
          </a:p>
          <a:p>
            <a:pPr algn="just"/>
            <a:r>
              <a:rPr lang="it-IT" dirty="0"/>
              <a:t>Il cliente, per trovare la soluzione più conveniente ed utilizzare uno o più servizi, accede con un unico </a:t>
            </a:r>
            <a:r>
              <a:rPr lang="it-IT" dirty="0" smtClean="0"/>
              <a:t>account ad </a:t>
            </a:r>
            <a:r>
              <a:rPr lang="it-IT" dirty="0"/>
              <a:t>una piattaforma </a:t>
            </a:r>
            <a:r>
              <a:rPr lang="it-IT" dirty="0" err="1"/>
              <a:t>MaaS</a:t>
            </a:r>
            <a:r>
              <a:rPr lang="it-IT" dirty="0"/>
              <a:t> che a tendere, disporrà di un unico canale di pagamento (in luogo di più </a:t>
            </a:r>
            <a:r>
              <a:rPr lang="it-IT" dirty="0" smtClean="0"/>
              <a:t>operazioni di </a:t>
            </a:r>
            <a:r>
              <a:rPr lang="it-IT" dirty="0"/>
              <a:t>biglietteria): sarà quindi possibile acquistare veri e propri pacchetti di mobilità, secondo </a:t>
            </a:r>
            <a:r>
              <a:rPr lang="it-IT" dirty="0" smtClean="0"/>
              <a:t>profili personalizzati</a:t>
            </a:r>
            <a:r>
              <a:rPr lang="it-IT" dirty="0"/>
              <a:t>, come ad esempio una soluzione «business» o «famiglia» che comprenda un numero di </a:t>
            </a:r>
            <a:r>
              <a:rPr lang="it-IT" dirty="0" smtClean="0"/>
              <a:t>viaggi spendibili </a:t>
            </a:r>
            <a:r>
              <a:rPr lang="it-IT" dirty="0"/>
              <a:t>con uno o più diversi modi di trasporto.</a:t>
            </a:r>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MOBILITY AS A SERVICE</a:t>
            </a:r>
            <a:endParaRPr lang="it-IT" sz="2800" b="1" dirty="0">
              <a:solidFill>
                <a:schemeClr val="accent1">
                  <a:lumMod val="50000"/>
                </a:schemeClr>
              </a:solidFill>
              <a:latin typeface="+mn-lt"/>
            </a:endParaRPr>
          </a:p>
        </p:txBody>
      </p:sp>
      <p:pic>
        <p:nvPicPr>
          <p:cNvPr id="2" name="Immagine 1"/>
          <p:cNvPicPr>
            <a:picLocks noChangeAspect="1"/>
          </p:cNvPicPr>
          <p:nvPr/>
        </p:nvPicPr>
        <p:blipFill>
          <a:blip r:embed="rId4"/>
          <a:stretch>
            <a:fillRect/>
          </a:stretch>
        </p:blipFill>
        <p:spPr>
          <a:xfrm>
            <a:off x="6281787" y="1736725"/>
            <a:ext cx="5910213" cy="4395133"/>
          </a:xfrm>
          <a:prstGeom prst="rect">
            <a:avLst/>
          </a:prstGeom>
        </p:spPr>
      </p:pic>
    </p:spTree>
    <p:extLst>
      <p:ext uri="{BB962C8B-B14F-4D97-AF65-F5344CB8AC3E}">
        <p14:creationId xmlns:p14="http://schemas.microsoft.com/office/powerpoint/2010/main" val="330619521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319425" y="1588808"/>
            <a:ext cx="11668746" cy="4801314"/>
          </a:xfrm>
          <a:prstGeom prst="rect">
            <a:avLst/>
          </a:prstGeom>
        </p:spPr>
        <p:txBody>
          <a:bodyPr wrap="square">
            <a:spAutoFit/>
          </a:bodyPr>
          <a:lstStyle/>
          <a:p>
            <a:pPr algn="just"/>
            <a:r>
              <a:rPr lang="it-IT" dirty="0" err="1"/>
              <a:t>MaaS</a:t>
            </a:r>
            <a:r>
              <a:rPr lang="it-IT" dirty="0"/>
              <a:t> costituirà in futuro un vantaggio reale per tutti, in quanto</a:t>
            </a:r>
            <a:r>
              <a:rPr lang="it-IT" dirty="0" smtClean="0"/>
              <a:t>:</a:t>
            </a:r>
          </a:p>
          <a:p>
            <a:pPr algn="just"/>
            <a:endParaRPr lang="it-IT" dirty="0"/>
          </a:p>
          <a:p>
            <a:pPr marL="285750" indent="-285750" algn="just">
              <a:buFont typeface="Wingdings" panose="05000000000000000000" pitchFamily="2" charset="2"/>
              <a:buChar char="Ø"/>
            </a:pPr>
            <a:r>
              <a:rPr lang="it-IT" dirty="0" smtClean="0"/>
              <a:t>le </a:t>
            </a:r>
            <a:r>
              <a:rPr lang="it-IT" dirty="0"/>
              <a:t>sue proposte possono contribuire alla riduzione del traffico, perché realmente alternative </a:t>
            </a:r>
            <a:r>
              <a:rPr lang="it-IT" dirty="0" smtClean="0"/>
              <a:t>all'uso dell'auto </a:t>
            </a:r>
            <a:r>
              <a:rPr lang="it-IT" dirty="0"/>
              <a:t>privata, per una mobilità più sostenibile e di minore impatto </a:t>
            </a:r>
            <a:r>
              <a:rPr lang="it-IT" dirty="0" smtClean="0"/>
              <a:t>sull’ambiente;</a:t>
            </a:r>
          </a:p>
          <a:p>
            <a:pPr marL="285750" indent="-285750" algn="just">
              <a:buFont typeface="Wingdings" panose="05000000000000000000" pitchFamily="2" charset="2"/>
              <a:buChar char="Ø"/>
            </a:pPr>
            <a:r>
              <a:rPr lang="it-IT" dirty="0" smtClean="0"/>
              <a:t>un’offerta </a:t>
            </a:r>
            <a:r>
              <a:rPr lang="it-IT" dirty="0"/>
              <a:t>di mobilità integrata raggiunge un pubblico più vasto, aumenta la conoscenza </a:t>
            </a:r>
            <a:r>
              <a:rPr lang="it-IT" dirty="0" smtClean="0"/>
              <a:t>della disponibilità </a:t>
            </a:r>
            <a:r>
              <a:rPr lang="it-IT" dirty="0"/>
              <a:t>dei servizi ed il loro relativo </a:t>
            </a:r>
            <a:r>
              <a:rPr lang="it-IT" dirty="0" smtClean="0"/>
              <a:t>utilizzo;</a:t>
            </a:r>
          </a:p>
          <a:p>
            <a:pPr marL="285750" indent="-285750" algn="just">
              <a:buFont typeface="Wingdings" panose="05000000000000000000" pitchFamily="2" charset="2"/>
              <a:buChar char="Ø"/>
            </a:pPr>
            <a:r>
              <a:rPr lang="it-IT" dirty="0" smtClean="0"/>
              <a:t>l’offerta </a:t>
            </a:r>
            <a:r>
              <a:rPr lang="it-IT" dirty="0"/>
              <a:t>contestuale di più soluzioni, anche intermodali, aumenta i vantaggi per il cliente, sia dal </a:t>
            </a:r>
            <a:r>
              <a:rPr lang="it-IT" dirty="0" smtClean="0"/>
              <a:t>punto di </a:t>
            </a:r>
            <a:r>
              <a:rPr lang="it-IT" dirty="0"/>
              <a:t>vista della convenienza economica che della </a:t>
            </a:r>
            <a:r>
              <a:rPr lang="it-IT" dirty="0" smtClean="0"/>
              <a:t>praticità;</a:t>
            </a:r>
          </a:p>
          <a:p>
            <a:pPr marL="285750" indent="-285750" algn="just">
              <a:buFont typeface="Wingdings" panose="05000000000000000000" pitchFamily="2" charset="2"/>
              <a:buChar char="Ø"/>
            </a:pPr>
            <a:r>
              <a:rPr lang="it-IT" dirty="0" smtClean="0"/>
              <a:t>supporta </a:t>
            </a:r>
            <a:r>
              <a:rPr lang="it-IT" dirty="0"/>
              <a:t>il TPL (fondamentale in un sistema </a:t>
            </a:r>
            <a:r>
              <a:rPr lang="it-IT" dirty="0" err="1"/>
              <a:t>MaaS</a:t>
            </a:r>
            <a:r>
              <a:rPr lang="it-IT" dirty="0"/>
              <a:t>) grazie alla disponibilità di </a:t>
            </a:r>
            <a:r>
              <a:rPr lang="it-IT" dirty="0" smtClean="0"/>
              <a:t>informazioni sull’effettiva </a:t>
            </a:r>
            <a:r>
              <a:rPr lang="it-IT" dirty="0"/>
              <a:t>domanda dei clienti, che contribuisce ad affinare e razionalizzare l’offerta di chi eroga </a:t>
            </a:r>
            <a:r>
              <a:rPr lang="it-IT" dirty="0" smtClean="0"/>
              <a:t>i servizi;</a:t>
            </a:r>
          </a:p>
          <a:p>
            <a:pPr marL="285750" indent="-285750" algn="just">
              <a:buFont typeface="Wingdings" panose="05000000000000000000" pitchFamily="2" charset="2"/>
              <a:buChar char="Ø"/>
            </a:pPr>
            <a:r>
              <a:rPr lang="it-IT" dirty="0" smtClean="0"/>
              <a:t>la </a:t>
            </a:r>
            <a:r>
              <a:rPr lang="it-IT" dirty="0"/>
              <a:t>disponibilità di dati sui modi e sulle esigenze di mobilità fornisce agli enti di governo </a:t>
            </a:r>
            <a:r>
              <a:rPr lang="it-IT" dirty="0" smtClean="0"/>
              <a:t>informazioni fondamentali </a:t>
            </a:r>
            <a:r>
              <a:rPr lang="it-IT" dirty="0"/>
              <a:t>per la pianificazione e l’incentivazione</a:t>
            </a:r>
            <a:r>
              <a:rPr lang="it-IT" dirty="0" smtClean="0"/>
              <a:t>.</a:t>
            </a:r>
          </a:p>
          <a:p>
            <a:pPr marL="285750" indent="-285750" algn="just">
              <a:buFont typeface="Wingdings" panose="05000000000000000000" pitchFamily="2" charset="2"/>
              <a:buChar char="Ø"/>
            </a:pPr>
            <a:endParaRPr lang="it-IT" dirty="0"/>
          </a:p>
          <a:p>
            <a:pPr algn="just"/>
            <a:r>
              <a:rPr lang="it-IT" dirty="0"/>
              <a:t>Il </a:t>
            </a:r>
            <a:r>
              <a:rPr lang="it-IT" dirty="0" err="1"/>
              <a:t>MaaS</a:t>
            </a:r>
            <a:r>
              <a:rPr lang="it-IT" dirty="0"/>
              <a:t> quindi si configura come un ecosistema in grado sia di soddisfare le esigenze d’interoperabilità </a:t>
            </a:r>
            <a:r>
              <a:rPr lang="it-IT" dirty="0" smtClean="0"/>
              <a:t>del cliente </a:t>
            </a:r>
            <a:r>
              <a:rPr lang="it-IT" dirty="0"/>
              <a:t>e se possibile di lasciare inalterata l’autonomia dei Vettori nella scelta e configurazione dei </a:t>
            </a:r>
            <a:r>
              <a:rPr lang="it-IT" dirty="0" smtClean="0"/>
              <a:t>propri sistemi informativi.</a:t>
            </a:r>
          </a:p>
          <a:p>
            <a:pPr algn="just"/>
            <a:endParaRPr lang="it-IT" dirty="0"/>
          </a:p>
          <a:p>
            <a:pPr algn="just"/>
            <a:r>
              <a:rPr lang="it-IT" dirty="0"/>
              <a:t>L’architettura </a:t>
            </a:r>
            <a:r>
              <a:rPr lang="it-IT" dirty="0" err="1"/>
              <a:t>MaaS</a:t>
            </a:r>
            <a:r>
              <a:rPr lang="it-IT" dirty="0"/>
              <a:t> è quindi un’estensione della classica architettura </a:t>
            </a:r>
            <a:r>
              <a:rPr lang="it-IT" dirty="0" smtClean="0"/>
              <a:t>SBE.</a:t>
            </a:r>
            <a:endParaRPr lang="it-IT" dirty="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MOBILITY AS A SERVICE</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206111750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319425" y="1588808"/>
            <a:ext cx="11668746" cy="5078313"/>
          </a:xfrm>
          <a:prstGeom prst="rect">
            <a:avLst/>
          </a:prstGeom>
        </p:spPr>
        <p:txBody>
          <a:bodyPr wrap="square">
            <a:spAutoFit/>
          </a:bodyPr>
          <a:lstStyle/>
          <a:p>
            <a:pPr algn="just"/>
            <a:r>
              <a:rPr lang="it-IT" dirty="0"/>
              <a:t>È incentrato su un </a:t>
            </a:r>
            <a:r>
              <a:rPr lang="it-IT" dirty="0" err="1"/>
              <a:t>layer</a:t>
            </a:r>
            <a:r>
              <a:rPr lang="it-IT" dirty="0"/>
              <a:t> applicativo </a:t>
            </a:r>
            <a:r>
              <a:rPr lang="it-IT" dirty="0" err="1"/>
              <a:t>middleware</a:t>
            </a:r>
            <a:r>
              <a:rPr lang="it-IT" dirty="0"/>
              <a:t> (cioè uno strato software </a:t>
            </a:r>
            <a:r>
              <a:rPr lang="it-IT" dirty="0" smtClean="0"/>
              <a:t>intermedio) aperto </a:t>
            </a:r>
            <a:r>
              <a:rPr lang="it-IT" dirty="0"/>
              <a:t>e in grado</a:t>
            </a:r>
            <a:r>
              <a:rPr lang="it-IT" dirty="0" smtClean="0"/>
              <a:t>:</a:t>
            </a:r>
          </a:p>
          <a:p>
            <a:pPr algn="just"/>
            <a:endParaRPr lang="it-IT" dirty="0"/>
          </a:p>
          <a:p>
            <a:pPr marL="285750" indent="-285750" algn="just">
              <a:buFont typeface="Wingdings" panose="05000000000000000000" pitchFamily="2" charset="2"/>
              <a:buChar char="Ø"/>
            </a:pPr>
            <a:r>
              <a:rPr lang="it-IT" dirty="0" smtClean="0"/>
              <a:t>da </a:t>
            </a:r>
            <a:r>
              <a:rPr lang="it-IT" dirty="0"/>
              <a:t>un lato di integrare i sistemi informativi dei singoli Service Provider (vettori TPL, vettori </a:t>
            </a:r>
            <a:r>
              <a:rPr lang="it-IT" dirty="0" smtClean="0"/>
              <a:t>GT, vettori </a:t>
            </a:r>
            <a:r>
              <a:rPr lang="it-IT" dirty="0"/>
              <a:t>ferroviari, gestori bike </a:t>
            </a:r>
            <a:r>
              <a:rPr lang="it-IT" dirty="0" err="1"/>
              <a:t>sharing</a:t>
            </a:r>
            <a:r>
              <a:rPr lang="it-IT" dirty="0"/>
              <a:t>, gestori parcheggi scambiatori, </a:t>
            </a:r>
            <a:r>
              <a:rPr lang="it-IT" dirty="0" err="1"/>
              <a:t>ecc</a:t>
            </a:r>
            <a:r>
              <a:rPr lang="it-IT" dirty="0"/>
              <a:t>), normalizzando i dati e </a:t>
            </a:r>
            <a:r>
              <a:rPr lang="it-IT" dirty="0" smtClean="0"/>
              <a:t>le funzionalità;</a:t>
            </a:r>
          </a:p>
          <a:p>
            <a:pPr marL="285750" indent="-285750" algn="just">
              <a:buFont typeface="Wingdings" panose="05000000000000000000" pitchFamily="2" charset="2"/>
              <a:buChar char="Ø"/>
            </a:pPr>
            <a:r>
              <a:rPr lang="it-IT" dirty="0" smtClean="0"/>
              <a:t>dall’altro </a:t>
            </a:r>
            <a:r>
              <a:rPr lang="it-IT" dirty="0"/>
              <a:t>di rendere disponibili i servizi di </a:t>
            </a:r>
            <a:r>
              <a:rPr lang="it-IT" dirty="0" err="1"/>
              <a:t>infomobilità</a:t>
            </a:r>
            <a:r>
              <a:rPr lang="it-IT" dirty="0"/>
              <a:t> e vendita attraverso una pluralità di </a:t>
            </a:r>
            <a:r>
              <a:rPr lang="it-IT" dirty="0" smtClean="0"/>
              <a:t>canali B2C</a:t>
            </a:r>
            <a:r>
              <a:rPr lang="it-IT" dirty="0"/>
              <a:t>, anche in parallelo, quali ad esempio:</a:t>
            </a:r>
          </a:p>
          <a:p>
            <a:pPr marL="631825" indent="-285750" algn="just">
              <a:buFont typeface="Courier New" panose="02070309020205020404" pitchFamily="49" charset="0"/>
              <a:buChar char="o"/>
            </a:pPr>
            <a:r>
              <a:rPr lang="it-IT" dirty="0" err="1" smtClean="0"/>
              <a:t>App</a:t>
            </a:r>
            <a:r>
              <a:rPr lang="it-IT" dirty="0" smtClean="0"/>
              <a:t> </a:t>
            </a:r>
            <a:r>
              <a:rPr lang="it-IT" dirty="0"/>
              <a:t>di un singolo vettore o </a:t>
            </a:r>
            <a:r>
              <a:rPr lang="it-IT" dirty="0" smtClean="0"/>
              <a:t>bacino,</a:t>
            </a:r>
          </a:p>
          <a:p>
            <a:pPr marL="631825" indent="-285750" algn="just">
              <a:buFont typeface="Courier New" panose="02070309020205020404" pitchFamily="49" charset="0"/>
              <a:buChar char="o"/>
            </a:pPr>
            <a:r>
              <a:rPr lang="it-IT" dirty="0" err="1" smtClean="0"/>
              <a:t>App</a:t>
            </a:r>
            <a:r>
              <a:rPr lang="it-IT" dirty="0" smtClean="0"/>
              <a:t> </a:t>
            </a:r>
            <a:r>
              <a:rPr lang="it-IT" dirty="0"/>
              <a:t>della mobilità su larga </a:t>
            </a:r>
            <a:r>
              <a:rPr lang="it-IT" dirty="0" smtClean="0"/>
              <a:t>scala,</a:t>
            </a:r>
          </a:p>
          <a:p>
            <a:pPr marL="631825" indent="-285750" algn="just">
              <a:buFont typeface="Courier New" panose="02070309020205020404" pitchFamily="49" charset="0"/>
              <a:buChar char="o"/>
            </a:pPr>
            <a:r>
              <a:rPr lang="it-IT" dirty="0" err="1" smtClean="0"/>
              <a:t>App</a:t>
            </a:r>
            <a:r>
              <a:rPr lang="it-IT" dirty="0" smtClean="0"/>
              <a:t> </a:t>
            </a:r>
            <a:r>
              <a:rPr lang="it-IT" dirty="0"/>
              <a:t>di soggetti non legati al trasporto, ma che vogliono comunque attivare servizi di </a:t>
            </a:r>
            <a:r>
              <a:rPr lang="it-IT" dirty="0" smtClean="0"/>
              <a:t>mobilità (ad </a:t>
            </a:r>
            <a:r>
              <a:rPr lang="it-IT" dirty="0"/>
              <a:t>esempio servizi di “Portami qui” che mostrano come raggiungere un </a:t>
            </a:r>
            <a:r>
              <a:rPr lang="it-IT" dirty="0" smtClean="0"/>
              <a:t>luogo/punto vendita/evento </a:t>
            </a:r>
            <a:r>
              <a:rPr lang="it-IT" dirty="0"/>
              <a:t>con i mezzi pubblici</a:t>
            </a:r>
            <a:r>
              <a:rPr lang="it-IT" dirty="0" smtClean="0"/>
              <a:t>).</a:t>
            </a:r>
          </a:p>
          <a:p>
            <a:pPr marL="631825" indent="-285750" algn="just">
              <a:buFont typeface="Courier New" panose="02070309020205020404" pitchFamily="49" charset="0"/>
              <a:buChar char="o"/>
            </a:pPr>
            <a:endParaRPr lang="it-IT" dirty="0"/>
          </a:p>
          <a:p>
            <a:pPr algn="just"/>
            <a:r>
              <a:rPr lang="it-IT" dirty="0"/>
              <a:t>Il </a:t>
            </a:r>
            <a:r>
              <a:rPr lang="it-IT" dirty="0" err="1"/>
              <a:t>middleware</a:t>
            </a:r>
            <a:r>
              <a:rPr lang="it-IT" dirty="0"/>
              <a:t> funge quindi da aggregatore, in grado di:</a:t>
            </a:r>
          </a:p>
          <a:p>
            <a:pPr marL="285750" indent="-285750" algn="just">
              <a:buFont typeface="Wingdings" panose="05000000000000000000" pitchFamily="2" charset="2"/>
              <a:buChar char="Ø"/>
            </a:pPr>
            <a:r>
              <a:rPr lang="it-IT" dirty="0" smtClean="0"/>
              <a:t>normalizzare </a:t>
            </a:r>
            <a:r>
              <a:rPr lang="it-IT" dirty="0"/>
              <a:t>i dati, cioè di “fonderli” mantenendone </a:t>
            </a:r>
            <a:r>
              <a:rPr lang="it-IT" dirty="0" smtClean="0"/>
              <a:t>l’integrità;</a:t>
            </a:r>
          </a:p>
          <a:p>
            <a:pPr marL="285750" indent="-285750" algn="just">
              <a:buFont typeface="Wingdings" panose="05000000000000000000" pitchFamily="2" charset="2"/>
              <a:buChar char="Ø"/>
            </a:pPr>
            <a:r>
              <a:rPr lang="it-IT" dirty="0" smtClean="0"/>
              <a:t>abilitare </a:t>
            </a:r>
            <a:r>
              <a:rPr lang="it-IT" dirty="0"/>
              <a:t>l’interoperabilità su tutto l’intero processo (dalla programmazione del viaggio in poi).</a:t>
            </a:r>
          </a:p>
          <a:p>
            <a:pPr algn="just"/>
            <a:endParaRPr lang="it-IT" dirty="0" smtClean="0"/>
          </a:p>
          <a:p>
            <a:pPr algn="just"/>
            <a:r>
              <a:rPr lang="it-IT" dirty="0" smtClean="0"/>
              <a:t>Grazie </a:t>
            </a:r>
            <a:r>
              <a:rPr lang="it-IT" dirty="0"/>
              <a:t>al </a:t>
            </a:r>
            <a:r>
              <a:rPr lang="it-IT" dirty="0" err="1"/>
              <a:t>MaaS</a:t>
            </a:r>
            <a:r>
              <a:rPr lang="it-IT" dirty="0"/>
              <a:t> un vettore può ad esempio sfruttare canali B2C di terzi per promuovere la propria </a:t>
            </a:r>
            <a:r>
              <a:rPr lang="it-IT" dirty="0" smtClean="0"/>
              <a:t>offerta, rendendo </a:t>
            </a:r>
            <a:r>
              <a:rPr lang="it-IT" dirty="0"/>
              <a:t>consultabili le proprie soluzioni di viaggio e vendibili i propri titoli di viaggio. Questo accade se </a:t>
            </a:r>
            <a:r>
              <a:rPr lang="it-IT" dirty="0" smtClean="0"/>
              <a:t>chi gestisce </a:t>
            </a:r>
            <a:r>
              <a:rPr lang="it-IT" dirty="0"/>
              <a:t>il canale di vendita B2C è disponibile ad attivare tale servizio nella propria </a:t>
            </a:r>
            <a:r>
              <a:rPr lang="it-IT" dirty="0" err="1"/>
              <a:t>app</a:t>
            </a:r>
            <a:r>
              <a:rPr lang="it-IT" dirty="0"/>
              <a:t>/portale web.</a:t>
            </a:r>
            <a:endParaRPr lang="it-IT" dirty="0" smtClean="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MOBILITY AS A SERVICE</a:t>
            </a:r>
            <a:endParaRPr lang="it-IT" sz="2800" b="1" dirty="0">
              <a:solidFill>
                <a:schemeClr val="accent1">
                  <a:lumMod val="50000"/>
                </a:schemeClr>
              </a:solidFill>
              <a:latin typeface="+mn-lt"/>
            </a:endParaRPr>
          </a:p>
        </p:txBody>
      </p:sp>
    </p:spTree>
    <p:extLst>
      <p:ext uri="{BB962C8B-B14F-4D97-AF65-F5344CB8AC3E}">
        <p14:creationId xmlns:p14="http://schemas.microsoft.com/office/powerpoint/2010/main" val="46949818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319425" y="1588808"/>
            <a:ext cx="11668746" cy="1477328"/>
          </a:xfrm>
          <a:prstGeom prst="rect">
            <a:avLst/>
          </a:prstGeom>
        </p:spPr>
        <p:txBody>
          <a:bodyPr wrap="square">
            <a:spAutoFit/>
          </a:bodyPr>
          <a:lstStyle/>
          <a:p>
            <a:r>
              <a:rPr lang="it-IT" dirty="0" smtClean="0"/>
              <a:t>Il </a:t>
            </a:r>
            <a:r>
              <a:rPr lang="it-IT" dirty="0" err="1"/>
              <a:t>layer</a:t>
            </a:r>
            <a:r>
              <a:rPr lang="it-IT" dirty="0"/>
              <a:t> applicativo </a:t>
            </a:r>
            <a:r>
              <a:rPr lang="it-IT" dirty="0" err="1"/>
              <a:t>middleware</a:t>
            </a:r>
            <a:r>
              <a:rPr lang="it-IT" dirty="0"/>
              <a:t> </a:t>
            </a:r>
            <a:r>
              <a:rPr lang="it-IT" dirty="0" smtClean="0"/>
              <a:t>è </a:t>
            </a:r>
            <a:r>
              <a:rPr lang="it-IT" dirty="0"/>
              <a:t>gestito da un nuovo soggetto, il </a:t>
            </a:r>
            <a:r>
              <a:rPr lang="it-IT" dirty="0" err="1"/>
              <a:t>MaaS</a:t>
            </a:r>
            <a:r>
              <a:rPr lang="it-IT" dirty="0"/>
              <a:t> Operator, che permette</a:t>
            </a:r>
            <a:r>
              <a:rPr lang="it-IT" dirty="0" smtClean="0"/>
              <a:t>:</a:t>
            </a:r>
          </a:p>
          <a:p>
            <a:endParaRPr lang="it-IT" dirty="0"/>
          </a:p>
          <a:p>
            <a:pPr marL="342900" indent="-342900">
              <a:buFont typeface="Wingdings" panose="05000000000000000000" pitchFamily="2" charset="2"/>
              <a:buChar char="Ø"/>
            </a:pPr>
            <a:r>
              <a:rPr lang="it-IT" dirty="0" smtClean="0"/>
              <a:t>Il </a:t>
            </a:r>
            <a:r>
              <a:rPr lang="it-IT" dirty="0"/>
              <a:t>governo dei </a:t>
            </a:r>
            <a:r>
              <a:rPr lang="it-IT" dirty="0" smtClean="0"/>
              <a:t>dati;</a:t>
            </a:r>
          </a:p>
          <a:p>
            <a:pPr marL="342900" indent="-342900">
              <a:buFont typeface="Wingdings" panose="05000000000000000000" pitchFamily="2" charset="2"/>
              <a:buChar char="Ø"/>
            </a:pPr>
            <a:r>
              <a:rPr lang="it-IT" dirty="0" smtClean="0"/>
              <a:t>l’implementazione </a:t>
            </a:r>
            <a:r>
              <a:rPr lang="it-IT" dirty="0"/>
              <a:t>di diversi modelli di business e politiche </a:t>
            </a:r>
            <a:r>
              <a:rPr lang="it-IT" dirty="0" smtClean="0"/>
              <a:t>tariffarie;</a:t>
            </a:r>
          </a:p>
          <a:p>
            <a:pPr marL="342900" indent="-342900">
              <a:buFont typeface="Wingdings" panose="05000000000000000000" pitchFamily="2" charset="2"/>
              <a:buChar char="Ø"/>
            </a:pPr>
            <a:r>
              <a:rPr lang="it-IT" dirty="0" smtClean="0"/>
              <a:t>l’integrazione </a:t>
            </a:r>
            <a:r>
              <a:rPr lang="it-IT" dirty="0"/>
              <a:t>con i sistemi di pagamento.</a:t>
            </a:r>
            <a:endParaRPr lang="it-IT" dirty="0" smtClean="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MOBILITY AS A SERVICE</a:t>
            </a:r>
            <a:endParaRPr lang="it-IT" sz="2800" b="1" dirty="0">
              <a:solidFill>
                <a:schemeClr val="accent1">
                  <a:lumMod val="50000"/>
                </a:schemeClr>
              </a:solidFill>
              <a:latin typeface="+mn-lt"/>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3905" y="3267842"/>
            <a:ext cx="6785526" cy="2971593"/>
          </a:xfrm>
          <a:prstGeom prst="rect">
            <a:avLst/>
          </a:prstGeom>
        </p:spPr>
      </p:pic>
      <p:sp>
        <p:nvSpPr>
          <p:cNvPr id="3" name="Rettangolo 2"/>
          <p:cNvSpPr/>
          <p:nvPr/>
        </p:nvSpPr>
        <p:spPr>
          <a:xfrm>
            <a:off x="319425" y="3349655"/>
            <a:ext cx="4252575" cy="2862322"/>
          </a:xfrm>
          <a:prstGeom prst="rect">
            <a:avLst/>
          </a:prstGeom>
        </p:spPr>
        <p:txBody>
          <a:bodyPr wrap="square">
            <a:spAutoFit/>
          </a:bodyPr>
          <a:lstStyle/>
          <a:p>
            <a:pPr algn="just"/>
            <a:r>
              <a:rPr lang="it-IT" dirty="0"/>
              <a:t>Il vettore che ha realizzato una propria </a:t>
            </a:r>
            <a:r>
              <a:rPr lang="it-IT" dirty="0" err="1"/>
              <a:t>App</a:t>
            </a:r>
            <a:r>
              <a:rPr lang="it-IT" dirty="0"/>
              <a:t> </a:t>
            </a:r>
            <a:r>
              <a:rPr lang="it-IT" dirty="0" err="1"/>
              <a:t>brandizzata</a:t>
            </a:r>
            <a:r>
              <a:rPr lang="it-IT" dirty="0"/>
              <a:t> può estenderne il raggio d’azione, definendo:</a:t>
            </a:r>
          </a:p>
          <a:p>
            <a:pPr marL="285750" indent="-285750" algn="just">
              <a:buFont typeface="Wingdings" panose="05000000000000000000" pitchFamily="2" charset="2"/>
              <a:buChar char="Ø"/>
            </a:pPr>
            <a:r>
              <a:rPr lang="it-IT" dirty="0" smtClean="0"/>
              <a:t>se </a:t>
            </a:r>
            <a:r>
              <a:rPr lang="it-IT" dirty="0"/>
              <a:t>il proprio </a:t>
            </a:r>
            <a:r>
              <a:rPr lang="it-IT" dirty="0" err="1"/>
              <a:t>travel</a:t>
            </a:r>
            <a:r>
              <a:rPr lang="it-IT" dirty="0"/>
              <a:t> </a:t>
            </a:r>
            <a:r>
              <a:rPr lang="it-IT" dirty="0" err="1"/>
              <a:t>planner</a:t>
            </a:r>
            <a:r>
              <a:rPr lang="it-IT" dirty="0"/>
              <a:t> debba includere soluzioni di viaggio di altri vettori, e </a:t>
            </a:r>
            <a:r>
              <a:rPr lang="it-IT" dirty="0" smtClean="0"/>
              <a:t>quali;</a:t>
            </a:r>
          </a:p>
          <a:p>
            <a:pPr marL="285750" indent="-285750" algn="just">
              <a:buFont typeface="Wingdings" panose="05000000000000000000" pitchFamily="2" charset="2"/>
              <a:buChar char="Ø"/>
            </a:pPr>
            <a:r>
              <a:rPr lang="it-IT" dirty="0" smtClean="0"/>
              <a:t>se </a:t>
            </a:r>
            <a:r>
              <a:rPr lang="it-IT" dirty="0"/>
              <a:t>attivare la vendita di titoli di altri vettori e quali (fra quelli che abilitano la vendita dei propri </a:t>
            </a:r>
            <a:r>
              <a:rPr lang="it-IT" dirty="0" smtClean="0"/>
              <a:t>titoli a </a:t>
            </a:r>
            <a:r>
              <a:rPr lang="it-IT" dirty="0"/>
              <a:t>terzi</a:t>
            </a:r>
            <a:r>
              <a:rPr lang="it-IT" dirty="0" smtClean="0"/>
              <a:t>);</a:t>
            </a:r>
          </a:p>
          <a:p>
            <a:pPr marL="285750" indent="-285750" algn="just">
              <a:buFont typeface="Wingdings" panose="05000000000000000000" pitchFamily="2" charset="2"/>
              <a:buChar char="Ø"/>
            </a:pPr>
            <a:r>
              <a:rPr lang="it-IT" dirty="0" smtClean="0"/>
              <a:t>quali </a:t>
            </a:r>
            <a:r>
              <a:rPr lang="it-IT" dirty="0"/>
              <a:t>modalità di pagamento attivare.</a:t>
            </a:r>
          </a:p>
        </p:txBody>
      </p:sp>
    </p:spTree>
    <p:extLst>
      <p:ext uri="{BB962C8B-B14F-4D97-AF65-F5344CB8AC3E}">
        <p14:creationId xmlns:p14="http://schemas.microsoft.com/office/powerpoint/2010/main" val="14968740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a:solidFill>
                  <a:schemeClr val="accent1">
                    <a:lumMod val="50000"/>
                  </a:schemeClr>
                </a:solidFill>
                <a:latin typeface="+mn-lt"/>
              </a:rPr>
              <a:t>ESEMPIO DI FUNZIONAMENTO</a:t>
            </a:r>
          </a:p>
        </p:txBody>
      </p:sp>
      <p:pic>
        <p:nvPicPr>
          <p:cNvPr id="40" name="Immagin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504" y="2402673"/>
            <a:ext cx="9936976" cy="3276600"/>
          </a:xfrm>
          <a:prstGeom prst="rect">
            <a:avLst/>
          </a:prstGeom>
        </p:spPr>
      </p:pic>
      <p:sp>
        <p:nvSpPr>
          <p:cNvPr id="41" name="object 27"/>
          <p:cNvSpPr txBox="1"/>
          <p:nvPr/>
        </p:nvSpPr>
        <p:spPr>
          <a:xfrm>
            <a:off x="430207" y="1387102"/>
            <a:ext cx="11157585" cy="1176604"/>
          </a:xfrm>
          <a:prstGeom prst="rect">
            <a:avLst/>
          </a:prstGeom>
        </p:spPr>
        <p:txBody>
          <a:bodyPr vert="horz" wrap="square" lIns="0" tIns="47625" rIns="0" bIns="0" rtlCol="0">
            <a:spAutoFit/>
          </a:bodyPr>
          <a:lstStyle/>
          <a:p>
            <a:pPr marL="355600" marR="5080" indent="-343535">
              <a:lnSpc>
                <a:spcPts val="2160"/>
              </a:lnSpc>
              <a:spcBef>
                <a:spcPts val="375"/>
              </a:spcBef>
              <a:buFont typeface="Wingdings" panose="05000000000000000000" pitchFamily="2" charset="2"/>
              <a:buChar char="Ø"/>
              <a:tabLst>
                <a:tab pos="354965" algn="l"/>
              </a:tabLst>
            </a:pPr>
            <a:r>
              <a:rPr sz="2000" dirty="0" smtClean="0">
                <a:latin typeface="Calibri"/>
                <a:cs typeface="Calibri"/>
              </a:rPr>
              <a:t>I </a:t>
            </a:r>
            <a:r>
              <a:rPr sz="2000" spc="-5" dirty="0">
                <a:latin typeface="Calibri"/>
                <a:cs typeface="Calibri"/>
              </a:rPr>
              <a:t>dati acquisiti </a:t>
            </a:r>
            <a:r>
              <a:rPr sz="2000" dirty="0">
                <a:latin typeface="Calibri"/>
                <a:cs typeface="Calibri"/>
              </a:rPr>
              <a:t>dai </a:t>
            </a:r>
            <a:r>
              <a:rPr sz="2000" spc="-10" dirty="0">
                <a:latin typeface="Calibri"/>
                <a:cs typeface="Calibri"/>
              </a:rPr>
              <a:t>sistemi </a:t>
            </a:r>
            <a:r>
              <a:rPr sz="2000" dirty="0">
                <a:latin typeface="Calibri"/>
                <a:cs typeface="Calibri"/>
              </a:rPr>
              <a:t>di </a:t>
            </a:r>
            <a:r>
              <a:rPr sz="2000" spc="-15" dirty="0">
                <a:latin typeface="Calibri"/>
                <a:cs typeface="Calibri"/>
              </a:rPr>
              <a:t>bordo, </a:t>
            </a:r>
            <a:r>
              <a:rPr sz="2000" spc="-10" dirty="0">
                <a:latin typeface="Calibri"/>
                <a:cs typeface="Calibri"/>
              </a:rPr>
              <a:t>relativi </a:t>
            </a:r>
            <a:r>
              <a:rPr sz="2000" dirty="0">
                <a:latin typeface="Calibri"/>
                <a:cs typeface="Calibri"/>
              </a:rPr>
              <a:t>a </a:t>
            </a:r>
            <a:r>
              <a:rPr sz="2000" spc="-10" dirty="0">
                <a:latin typeface="Calibri"/>
                <a:cs typeface="Calibri"/>
              </a:rPr>
              <a:t>orari </a:t>
            </a:r>
            <a:r>
              <a:rPr sz="2000" dirty="0">
                <a:latin typeface="Calibri"/>
                <a:cs typeface="Calibri"/>
              </a:rPr>
              <a:t>del servizio </a:t>
            </a:r>
            <a:r>
              <a:rPr sz="2000" spc="-20" dirty="0">
                <a:latin typeface="Calibri"/>
                <a:cs typeface="Calibri"/>
              </a:rPr>
              <a:t>effettivo </a:t>
            </a:r>
            <a:r>
              <a:rPr sz="2000" dirty="0">
                <a:latin typeface="Calibri"/>
                <a:cs typeface="Calibri"/>
              </a:rPr>
              <a:t>di ciascun </a:t>
            </a:r>
            <a:r>
              <a:rPr sz="2000" spc="-10" dirty="0">
                <a:latin typeface="Calibri"/>
                <a:cs typeface="Calibri"/>
              </a:rPr>
              <a:t>veicolo </a:t>
            </a:r>
            <a:r>
              <a:rPr sz="2000" dirty="0">
                <a:latin typeface="Calibri"/>
                <a:cs typeface="Calibri"/>
              </a:rPr>
              <a:t>e i </a:t>
            </a:r>
            <a:r>
              <a:rPr sz="2000" spc="-5" dirty="0">
                <a:latin typeface="Calibri"/>
                <a:cs typeface="Calibri"/>
              </a:rPr>
              <a:t>chilometri  </a:t>
            </a:r>
            <a:r>
              <a:rPr sz="2000" spc="-15" dirty="0">
                <a:latin typeface="Calibri"/>
                <a:cs typeface="Calibri"/>
              </a:rPr>
              <a:t>percorsi </a:t>
            </a:r>
            <a:r>
              <a:rPr sz="2000" spc="-5" dirty="0">
                <a:latin typeface="Calibri"/>
                <a:cs typeface="Calibri"/>
              </a:rPr>
              <a:t>in servizio </a:t>
            </a:r>
            <a:r>
              <a:rPr sz="2000" dirty="0">
                <a:latin typeface="Calibri"/>
                <a:cs typeface="Calibri"/>
              </a:rPr>
              <a:t>di </a:t>
            </a:r>
            <a:r>
              <a:rPr sz="2000" spc="-5" dirty="0">
                <a:latin typeface="Calibri"/>
                <a:cs typeface="Calibri"/>
              </a:rPr>
              <a:t>linea, utili alla </a:t>
            </a:r>
            <a:r>
              <a:rPr sz="2000" spc="-10" dirty="0" err="1">
                <a:latin typeface="Calibri"/>
                <a:cs typeface="Calibri"/>
              </a:rPr>
              <a:t>verifica</a:t>
            </a:r>
            <a:r>
              <a:rPr sz="2000" spc="-10" dirty="0">
                <a:latin typeface="Calibri"/>
                <a:cs typeface="Calibri"/>
              </a:rPr>
              <a:t> </a:t>
            </a:r>
            <a:r>
              <a:rPr sz="2000" spc="-5" dirty="0">
                <a:latin typeface="Calibri"/>
                <a:cs typeface="Calibri"/>
              </a:rPr>
              <a:t>degli </a:t>
            </a:r>
            <a:r>
              <a:rPr sz="2000" spc="-10" dirty="0">
                <a:latin typeface="Calibri"/>
                <a:cs typeface="Calibri"/>
              </a:rPr>
              <a:t>scostamenti rispetto </a:t>
            </a:r>
            <a:r>
              <a:rPr sz="2000" dirty="0">
                <a:latin typeface="Calibri"/>
                <a:cs typeface="Calibri"/>
              </a:rPr>
              <a:t>al </a:t>
            </a:r>
            <a:r>
              <a:rPr sz="2000" spc="-5" dirty="0">
                <a:latin typeface="Calibri"/>
                <a:cs typeface="Calibri"/>
              </a:rPr>
              <a:t>servizio </a:t>
            </a:r>
            <a:r>
              <a:rPr sz="2000" spc="-20" dirty="0">
                <a:latin typeface="Calibri"/>
                <a:cs typeface="Calibri"/>
              </a:rPr>
              <a:t>progettato, </a:t>
            </a:r>
            <a:r>
              <a:rPr sz="2000" spc="-10" dirty="0">
                <a:latin typeface="Calibri"/>
                <a:cs typeface="Calibri"/>
              </a:rPr>
              <a:t>vengono  scaricati automaticamente </a:t>
            </a:r>
            <a:r>
              <a:rPr sz="2000" spc="-5" dirty="0">
                <a:latin typeface="Calibri"/>
                <a:cs typeface="Calibri"/>
              </a:rPr>
              <a:t>in deposito (via </a:t>
            </a:r>
            <a:r>
              <a:rPr sz="2000" dirty="0">
                <a:latin typeface="Calibri"/>
                <a:cs typeface="Calibri"/>
              </a:rPr>
              <a:t>WIFI) e </a:t>
            </a:r>
            <a:r>
              <a:rPr sz="2000" spc="-10" dirty="0">
                <a:latin typeface="Calibri"/>
                <a:cs typeface="Calibri"/>
              </a:rPr>
              <a:t>inviati </a:t>
            </a:r>
            <a:r>
              <a:rPr sz="2000" spc="-5" dirty="0">
                <a:latin typeface="Calibri"/>
                <a:cs typeface="Calibri"/>
              </a:rPr>
              <a:t>alla sede </a:t>
            </a:r>
            <a:r>
              <a:rPr sz="2000" spc="-15" dirty="0">
                <a:latin typeface="Calibri"/>
                <a:cs typeface="Calibri"/>
              </a:rPr>
              <a:t>preposta </a:t>
            </a:r>
            <a:r>
              <a:rPr sz="2000" spc="-5" dirty="0">
                <a:latin typeface="Calibri"/>
                <a:cs typeface="Calibri"/>
              </a:rPr>
              <a:t>alla </a:t>
            </a:r>
            <a:r>
              <a:rPr sz="2000" spc="-10" dirty="0">
                <a:latin typeface="Calibri"/>
                <a:cs typeface="Calibri"/>
              </a:rPr>
              <a:t>raccolta </a:t>
            </a:r>
            <a:r>
              <a:rPr sz="2000" spc="-5" dirty="0">
                <a:latin typeface="Calibri"/>
                <a:cs typeface="Calibri"/>
              </a:rPr>
              <a:t>ed elaborazione  </a:t>
            </a:r>
            <a:r>
              <a:rPr sz="2000" dirty="0">
                <a:latin typeface="Calibri"/>
                <a:cs typeface="Calibri"/>
              </a:rPr>
              <a:t>di </a:t>
            </a:r>
            <a:r>
              <a:rPr sz="2000" spc="-10" dirty="0" err="1">
                <a:latin typeface="Calibri"/>
                <a:cs typeface="Calibri"/>
              </a:rPr>
              <a:t>tali</a:t>
            </a:r>
            <a:r>
              <a:rPr sz="2000" dirty="0">
                <a:latin typeface="Calibri"/>
                <a:cs typeface="Calibri"/>
              </a:rPr>
              <a:t> </a:t>
            </a:r>
            <a:r>
              <a:rPr sz="2000" spc="-5" dirty="0" err="1" smtClean="0">
                <a:latin typeface="Calibri"/>
                <a:cs typeface="Calibri"/>
              </a:rPr>
              <a:t>dati</a:t>
            </a:r>
            <a:r>
              <a:rPr sz="2000" spc="-5" dirty="0" smtClean="0">
                <a:latin typeface="Calibri"/>
                <a:cs typeface="Calibri"/>
              </a:rPr>
              <a:t>.</a:t>
            </a:r>
            <a:endParaRPr sz="1600" dirty="0">
              <a:latin typeface="Calibri"/>
              <a:cs typeface="Calibri"/>
            </a:endParaRPr>
          </a:p>
        </p:txBody>
      </p:sp>
      <p:sp>
        <p:nvSpPr>
          <p:cNvPr id="42" name="object 10"/>
          <p:cNvSpPr txBox="1"/>
          <p:nvPr/>
        </p:nvSpPr>
        <p:spPr>
          <a:xfrm>
            <a:off x="430207" y="5821942"/>
            <a:ext cx="11291570" cy="612347"/>
          </a:xfrm>
          <a:prstGeom prst="rect">
            <a:avLst/>
          </a:prstGeom>
        </p:spPr>
        <p:txBody>
          <a:bodyPr vert="horz" wrap="square" lIns="0" tIns="47625" rIns="0" bIns="0" rtlCol="0">
            <a:spAutoFit/>
          </a:bodyPr>
          <a:lstStyle/>
          <a:p>
            <a:pPr marL="355600" marR="5080" indent="-342900">
              <a:lnSpc>
                <a:spcPts val="2160"/>
              </a:lnSpc>
              <a:spcBef>
                <a:spcPts val="375"/>
              </a:spcBef>
              <a:buFont typeface="Wingdings" panose="05000000000000000000" pitchFamily="2" charset="2"/>
              <a:buChar char="Ø"/>
              <a:tabLst>
                <a:tab pos="354965" algn="l"/>
              </a:tabLst>
            </a:pPr>
            <a:r>
              <a:rPr sz="2000" dirty="0" smtClean="0">
                <a:latin typeface="Calibri"/>
                <a:cs typeface="Calibri"/>
              </a:rPr>
              <a:t>I </a:t>
            </a:r>
            <a:r>
              <a:rPr sz="2000" spc="-5" dirty="0">
                <a:latin typeface="Calibri"/>
                <a:cs typeface="Calibri"/>
              </a:rPr>
              <a:t>dati acquisiti </a:t>
            </a:r>
            <a:r>
              <a:rPr sz="2000" dirty="0">
                <a:latin typeface="Calibri"/>
                <a:cs typeface="Calibri"/>
              </a:rPr>
              <a:t>dai </a:t>
            </a:r>
            <a:r>
              <a:rPr sz="2000" spc="-10" dirty="0">
                <a:latin typeface="Calibri"/>
                <a:cs typeface="Calibri"/>
              </a:rPr>
              <a:t>veicoli </a:t>
            </a:r>
            <a:r>
              <a:rPr sz="2000" spc="-5" dirty="0">
                <a:latin typeface="Calibri"/>
                <a:cs typeface="Calibri"/>
              </a:rPr>
              <a:t>sono </a:t>
            </a:r>
            <a:r>
              <a:rPr sz="2000" spc="-10" dirty="0">
                <a:latin typeface="Calibri"/>
                <a:cs typeface="Calibri"/>
              </a:rPr>
              <a:t>archiviati </a:t>
            </a:r>
            <a:r>
              <a:rPr sz="2000" spc="-5" dirty="0">
                <a:latin typeface="Calibri"/>
                <a:cs typeface="Calibri"/>
              </a:rPr>
              <a:t>in </a:t>
            </a:r>
            <a:r>
              <a:rPr sz="2000" dirty="0">
                <a:latin typeface="Calibri"/>
                <a:cs typeface="Calibri"/>
              </a:rPr>
              <a:t>un </a:t>
            </a:r>
            <a:r>
              <a:rPr sz="2000" spc="-5" dirty="0">
                <a:latin typeface="Calibri"/>
                <a:cs typeface="Calibri"/>
              </a:rPr>
              <a:t>apposito </a:t>
            </a:r>
            <a:r>
              <a:rPr sz="2000" spc="-10" dirty="0">
                <a:latin typeface="Calibri"/>
                <a:cs typeface="Calibri"/>
              </a:rPr>
              <a:t>database </a:t>
            </a:r>
            <a:r>
              <a:rPr sz="2000" dirty="0">
                <a:latin typeface="Calibri"/>
                <a:cs typeface="Calibri"/>
              </a:rPr>
              <a:t>al fine di </a:t>
            </a:r>
            <a:r>
              <a:rPr sz="2000" spc="-10" dirty="0">
                <a:latin typeface="Calibri"/>
                <a:cs typeface="Calibri"/>
              </a:rPr>
              <a:t>produrre report </a:t>
            </a:r>
            <a:r>
              <a:rPr sz="2000" spc="-5" dirty="0">
                <a:latin typeface="Calibri"/>
                <a:cs typeface="Calibri"/>
              </a:rPr>
              <a:t>su </a:t>
            </a:r>
            <a:r>
              <a:rPr sz="2000" dirty="0">
                <a:latin typeface="Calibri"/>
                <a:cs typeface="Calibri"/>
              </a:rPr>
              <a:t>base </a:t>
            </a:r>
            <a:r>
              <a:rPr sz="2000" spc="-5" dirty="0">
                <a:latin typeface="Calibri"/>
                <a:cs typeface="Calibri"/>
              </a:rPr>
              <a:t>mensile  </a:t>
            </a:r>
            <a:r>
              <a:rPr sz="2000" dirty="0">
                <a:latin typeface="Calibri"/>
                <a:cs typeface="Calibri"/>
              </a:rPr>
              <a:t>e </a:t>
            </a:r>
            <a:r>
              <a:rPr sz="2000" spc="-5" dirty="0">
                <a:latin typeface="Calibri"/>
                <a:cs typeface="Calibri"/>
              </a:rPr>
              <a:t>annuale, </a:t>
            </a:r>
            <a:r>
              <a:rPr sz="2000" dirty="0">
                <a:latin typeface="Calibri"/>
                <a:cs typeface="Calibri"/>
              </a:rPr>
              <a:t>per </a:t>
            </a:r>
            <a:r>
              <a:rPr sz="2000" spc="-5" dirty="0">
                <a:latin typeface="Calibri"/>
                <a:cs typeface="Calibri"/>
              </a:rPr>
              <a:t>la consuntivazione </a:t>
            </a:r>
            <a:r>
              <a:rPr sz="2000" dirty="0">
                <a:latin typeface="Calibri"/>
                <a:cs typeface="Calibri"/>
              </a:rPr>
              <a:t>del servizio</a:t>
            </a:r>
            <a:r>
              <a:rPr sz="2000" spc="-15" dirty="0">
                <a:latin typeface="Calibri"/>
                <a:cs typeface="Calibri"/>
              </a:rPr>
              <a:t> </a:t>
            </a:r>
            <a:r>
              <a:rPr sz="2000" spc="-20" dirty="0">
                <a:latin typeface="Calibri"/>
                <a:cs typeface="Calibri"/>
              </a:rPr>
              <a:t>effettuato.</a:t>
            </a:r>
            <a:endParaRPr sz="2000" dirty="0">
              <a:latin typeface="Calibri"/>
              <a:cs typeface="Calibri"/>
            </a:endParaRPr>
          </a:p>
        </p:txBody>
      </p:sp>
    </p:spTree>
    <p:extLst>
      <p:ext uri="{BB962C8B-B14F-4D97-AF65-F5344CB8AC3E}">
        <p14:creationId xmlns:p14="http://schemas.microsoft.com/office/powerpoint/2010/main" val="300576655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7" name="Rettangolo 6"/>
          <p:cNvSpPr/>
          <p:nvPr/>
        </p:nvSpPr>
        <p:spPr>
          <a:xfrm>
            <a:off x="319425" y="1588808"/>
            <a:ext cx="4333257" cy="5078313"/>
          </a:xfrm>
          <a:prstGeom prst="rect">
            <a:avLst/>
          </a:prstGeom>
        </p:spPr>
        <p:txBody>
          <a:bodyPr wrap="square">
            <a:spAutoFit/>
          </a:bodyPr>
          <a:lstStyle/>
          <a:p>
            <a:pPr algn="just"/>
            <a:r>
              <a:rPr lang="it-IT" dirty="0"/>
              <a:t>Non è invece un focus del </a:t>
            </a:r>
            <a:r>
              <a:rPr lang="it-IT" dirty="0" err="1"/>
              <a:t>middleware</a:t>
            </a:r>
            <a:r>
              <a:rPr lang="it-IT" dirty="0"/>
              <a:t> gestire l’operatività gli </a:t>
            </a:r>
            <a:r>
              <a:rPr lang="it-IT" dirty="0" err="1"/>
              <a:t>asset</a:t>
            </a:r>
            <a:r>
              <a:rPr lang="it-IT" dirty="0"/>
              <a:t> SBE (</a:t>
            </a:r>
            <a:r>
              <a:rPr lang="it-IT" dirty="0" err="1"/>
              <a:t>monitoring</a:t>
            </a:r>
            <a:r>
              <a:rPr lang="it-IT" dirty="0"/>
              <a:t> e manutenzione </a:t>
            </a:r>
            <a:r>
              <a:rPr lang="it-IT" dirty="0" smtClean="0"/>
              <a:t>di </a:t>
            </a:r>
            <a:r>
              <a:rPr lang="it-IT" dirty="0" err="1" smtClean="0"/>
              <a:t>validatori</a:t>
            </a:r>
            <a:r>
              <a:rPr lang="it-IT" dirty="0"/>
              <a:t>, computer di bordo, </a:t>
            </a:r>
            <a:r>
              <a:rPr lang="it-IT" dirty="0" err="1"/>
              <a:t>ecc</a:t>
            </a:r>
            <a:r>
              <a:rPr lang="it-IT" dirty="0"/>
              <a:t>), che rimane in carico ai CCA dei singoli sistemi di bigliettazione.</a:t>
            </a:r>
          </a:p>
          <a:p>
            <a:pPr algn="just"/>
            <a:r>
              <a:rPr lang="it-IT" dirty="0"/>
              <a:t>Per facilitare l’interoperabilità sono in corso attività di standardizzazione dei protocolli di integrazione</a:t>
            </a:r>
            <a:r>
              <a:rPr lang="it-IT" dirty="0" smtClean="0"/>
              <a:t>.</a:t>
            </a:r>
          </a:p>
          <a:p>
            <a:pPr algn="just"/>
            <a:endParaRPr lang="it-IT" dirty="0" smtClean="0"/>
          </a:p>
          <a:p>
            <a:pPr algn="just"/>
            <a:r>
              <a:rPr lang="it-IT" dirty="0" smtClean="0"/>
              <a:t>La </a:t>
            </a:r>
            <a:r>
              <a:rPr lang="it-IT" dirty="0" err="1" smtClean="0"/>
              <a:t>MaaS</a:t>
            </a:r>
            <a:r>
              <a:rPr lang="it-IT" dirty="0" smtClean="0"/>
              <a:t> </a:t>
            </a:r>
            <a:r>
              <a:rPr lang="it-IT" dirty="0" err="1" smtClean="0"/>
              <a:t>Alliance</a:t>
            </a:r>
            <a:r>
              <a:rPr lang="it-IT" dirty="0" smtClean="0"/>
              <a:t>, </a:t>
            </a:r>
            <a:r>
              <a:rPr lang="it-IT" dirty="0"/>
              <a:t>partnership </a:t>
            </a:r>
            <a:r>
              <a:rPr lang="it-IT" dirty="0" smtClean="0"/>
              <a:t>mista pubblico-privato sta provando a porre le </a:t>
            </a:r>
            <a:r>
              <a:rPr lang="it-IT" dirty="0"/>
              <a:t>basi per la creazione di un ecosistema di servizi di mobilità interoperabili:</a:t>
            </a:r>
          </a:p>
          <a:p>
            <a:pPr marL="285750" indent="-285750" algn="just">
              <a:buFont typeface="Wingdings" panose="05000000000000000000" pitchFamily="2" charset="2"/>
              <a:buChar char="Ø"/>
            </a:pPr>
            <a:r>
              <a:rPr lang="it-IT" dirty="0" smtClean="0"/>
              <a:t>unico </a:t>
            </a:r>
            <a:r>
              <a:rPr lang="it-IT" dirty="0"/>
              <a:t>a livello </a:t>
            </a:r>
            <a:r>
              <a:rPr lang="it-IT" dirty="0" smtClean="0"/>
              <a:t>europeo;</a:t>
            </a:r>
          </a:p>
          <a:p>
            <a:pPr marL="285750" indent="-285750" algn="just">
              <a:buFont typeface="Wingdings" panose="05000000000000000000" pitchFamily="2" charset="2"/>
              <a:buChar char="Ø"/>
            </a:pPr>
            <a:r>
              <a:rPr lang="it-IT" dirty="0" smtClean="0"/>
              <a:t>aperto.</a:t>
            </a:r>
          </a:p>
          <a:p>
            <a:r>
              <a:rPr lang="it-IT" dirty="0"/>
              <a:t>Ad </a:t>
            </a:r>
            <a:r>
              <a:rPr lang="it-IT" dirty="0" smtClean="0"/>
              <a:t>oggi gli </a:t>
            </a:r>
            <a:r>
              <a:rPr lang="it-IT" dirty="0"/>
              <a:t>sforzi principali della </a:t>
            </a:r>
            <a:r>
              <a:rPr lang="it-IT" dirty="0" err="1"/>
              <a:t>MaaS</a:t>
            </a:r>
            <a:r>
              <a:rPr lang="it-IT" dirty="0"/>
              <a:t> </a:t>
            </a:r>
            <a:r>
              <a:rPr lang="it-IT" dirty="0" err="1"/>
              <a:t>Alliance</a:t>
            </a:r>
            <a:r>
              <a:rPr lang="it-IT" dirty="0"/>
              <a:t> sono indirizzati </a:t>
            </a:r>
            <a:r>
              <a:rPr lang="it-IT" dirty="0" smtClean="0"/>
              <a:t>alla definizione </a:t>
            </a:r>
            <a:r>
              <a:rPr lang="it-IT" dirty="0"/>
              <a:t>di standard di integrazione (API).</a:t>
            </a:r>
            <a:endParaRPr lang="it-IT" dirty="0" smtClean="0"/>
          </a:p>
        </p:txBody>
      </p:sp>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MOBILITY AS A SERVICE</a:t>
            </a:r>
            <a:endParaRPr lang="it-IT" sz="2800" b="1" dirty="0">
              <a:solidFill>
                <a:schemeClr val="accent1">
                  <a:lumMod val="50000"/>
                </a:schemeClr>
              </a:solidFill>
              <a:latin typeface="+mn-lt"/>
            </a:endParaRPr>
          </a:p>
        </p:txBody>
      </p:sp>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6812" y="1588808"/>
            <a:ext cx="7241360" cy="5072960"/>
          </a:xfrm>
          <a:prstGeom prst="rect">
            <a:avLst/>
          </a:prstGeom>
        </p:spPr>
      </p:pic>
    </p:spTree>
    <p:extLst>
      <p:ext uri="{BB962C8B-B14F-4D97-AF65-F5344CB8AC3E}">
        <p14:creationId xmlns:p14="http://schemas.microsoft.com/office/powerpoint/2010/main" val="4927156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a:solidFill>
                  <a:schemeClr val="accent1">
                    <a:lumMod val="50000"/>
                  </a:schemeClr>
                </a:solidFill>
                <a:latin typeface="+mn-lt"/>
              </a:rPr>
              <a:t>APPROFONDIMENTO SUI SOTTOSISTEMI DI UN APTS</a:t>
            </a:r>
          </a:p>
        </p:txBody>
      </p:sp>
      <p:sp>
        <p:nvSpPr>
          <p:cNvPr id="7" name="object 12"/>
          <p:cNvSpPr txBox="1"/>
          <p:nvPr/>
        </p:nvSpPr>
        <p:spPr>
          <a:xfrm>
            <a:off x="559753" y="1334832"/>
            <a:ext cx="11232515" cy="636270"/>
          </a:xfrm>
          <a:prstGeom prst="rect">
            <a:avLst/>
          </a:prstGeom>
        </p:spPr>
        <p:txBody>
          <a:bodyPr vert="horz" wrap="square" lIns="0" tIns="13335" rIns="0" bIns="0" rtlCol="0">
            <a:spAutoFit/>
          </a:bodyPr>
          <a:lstStyle/>
          <a:p>
            <a:pPr marL="355600" marR="5080" indent="-342900">
              <a:lnSpc>
                <a:spcPct val="100000"/>
              </a:lnSpc>
              <a:spcBef>
                <a:spcPts val="105"/>
              </a:spcBef>
              <a:buFont typeface="Wingdings" panose="05000000000000000000" pitchFamily="2" charset="2"/>
              <a:buChar char="Ø"/>
              <a:tabLst>
                <a:tab pos="354965" algn="l"/>
              </a:tabLst>
            </a:pPr>
            <a:r>
              <a:rPr sz="2000" spc="-5" dirty="0" smtClean="0">
                <a:latin typeface="Calibri"/>
                <a:cs typeface="Calibri"/>
              </a:rPr>
              <a:t>Un </a:t>
            </a:r>
            <a:r>
              <a:rPr sz="2000" spc="-40" dirty="0">
                <a:latin typeface="Calibri"/>
                <a:cs typeface="Calibri"/>
              </a:rPr>
              <a:t>ATPS </a:t>
            </a:r>
            <a:r>
              <a:rPr sz="2000" dirty="0">
                <a:latin typeface="Calibri"/>
                <a:cs typeface="Calibri"/>
              </a:rPr>
              <a:t>è </a:t>
            </a:r>
            <a:r>
              <a:rPr sz="2000" spc="-10" dirty="0">
                <a:latin typeface="Calibri"/>
                <a:cs typeface="Calibri"/>
              </a:rPr>
              <a:t>costituito </a:t>
            </a:r>
            <a:r>
              <a:rPr sz="2000" dirty="0">
                <a:latin typeface="Calibri"/>
                <a:cs typeface="Calibri"/>
              </a:rPr>
              <a:t>da un </a:t>
            </a:r>
            <a:r>
              <a:rPr sz="2000" spc="-5" dirty="0">
                <a:latin typeface="Calibri"/>
                <a:cs typeface="Calibri"/>
              </a:rPr>
              <a:t>insieme </a:t>
            </a:r>
            <a:r>
              <a:rPr sz="2000" dirty="0">
                <a:latin typeface="Calibri"/>
                <a:cs typeface="Calibri"/>
              </a:rPr>
              <a:t>di </a:t>
            </a:r>
            <a:r>
              <a:rPr sz="2000" spc="-10" dirty="0">
                <a:latin typeface="Calibri"/>
                <a:cs typeface="Calibri"/>
              </a:rPr>
              <a:t>sottosistemi, </a:t>
            </a:r>
            <a:r>
              <a:rPr sz="2000" spc="-5" dirty="0">
                <a:latin typeface="Calibri"/>
                <a:cs typeface="Calibri"/>
              </a:rPr>
              <a:t>componenti </a:t>
            </a:r>
            <a:r>
              <a:rPr sz="2000" dirty="0">
                <a:latin typeface="Calibri"/>
                <a:cs typeface="Calibri"/>
              </a:rPr>
              <a:t>e </a:t>
            </a:r>
            <a:r>
              <a:rPr sz="2000" spc="-5" dirty="0">
                <a:latin typeface="Calibri"/>
                <a:cs typeface="Calibri"/>
              </a:rPr>
              <a:t>dispositivi </a:t>
            </a:r>
            <a:r>
              <a:rPr sz="2000" dirty="0">
                <a:latin typeface="Calibri"/>
                <a:cs typeface="Calibri"/>
              </a:rPr>
              <a:t>che </a:t>
            </a:r>
            <a:r>
              <a:rPr sz="2000" spc="-10" dirty="0">
                <a:latin typeface="Calibri"/>
                <a:cs typeface="Calibri"/>
              </a:rPr>
              <a:t>interagiscono </a:t>
            </a:r>
            <a:r>
              <a:rPr sz="2000" spc="-15" dirty="0">
                <a:latin typeface="Calibri"/>
                <a:cs typeface="Calibri"/>
              </a:rPr>
              <a:t>tra </a:t>
            </a:r>
            <a:r>
              <a:rPr sz="2000" spc="-10" dirty="0">
                <a:latin typeface="Calibri"/>
                <a:cs typeface="Calibri"/>
              </a:rPr>
              <a:t>loro. </a:t>
            </a:r>
            <a:r>
              <a:rPr sz="2000" spc="-5" dirty="0">
                <a:latin typeface="Calibri"/>
                <a:cs typeface="Calibri"/>
              </a:rPr>
              <a:t>Gli  </a:t>
            </a:r>
            <a:r>
              <a:rPr sz="2000" spc="-10" dirty="0">
                <a:latin typeface="Calibri"/>
                <a:cs typeface="Calibri"/>
              </a:rPr>
              <a:t>apparati </a:t>
            </a:r>
            <a:r>
              <a:rPr sz="2000" dirty="0">
                <a:latin typeface="Calibri"/>
                <a:cs typeface="Calibri"/>
              </a:rPr>
              <a:t>più </a:t>
            </a:r>
            <a:r>
              <a:rPr sz="2000" spc="-5" dirty="0">
                <a:latin typeface="Calibri"/>
                <a:cs typeface="Calibri"/>
              </a:rPr>
              <a:t>importanti</a:t>
            </a:r>
            <a:r>
              <a:rPr sz="2000" spc="10" dirty="0">
                <a:latin typeface="Calibri"/>
                <a:cs typeface="Calibri"/>
              </a:rPr>
              <a:t> </a:t>
            </a:r>
            <a:r>
              <a:rPr sz="2000" spc="-5" dirty="0">
                <a:latin typeface="Calibri"/>
                <a:cs typeface="Calibri"/>
              </a:rPr>
              <a:t>sono:</a:t>
            </a:r>
            <a:endParaRPr sz="2000" dirty="0">
              <a:latin typeface="Calibri"/>
              <a:cs typeface="Calibri"/>
            </a:endParaRPr>
          </a:p>
        </p:txBody>
      </p:sp>
      <p:sp>
        <p:nvSpPr>
          <p:cNvPr id="8" name="object 16"/>
          <p:cNvSpPr/>
          <p:nvPr/>
        </p:nvSpPr>
        <p:spPr>
          <a:xfrm>
            <a:off x="390120" y="2093175"/>
            <a:ext cx="3780000" cy="900000"/>
          </a:xfrm>
          <a:custGeom>
            <a:avLst/>
            <a:gdLst/>
            <a:ahLst/>
            <a:cxnLst/>
            <a:rect l="l" t="t" r="r" b="b"/>
            <a:pathLst>
              <a:path w="3688079" h="1064260">
                <a:moveTo>
                  <a:pt x="3510788" y="0"/>
                </a:moveTo>
                <a:lnTo>
                  <a:pt x="177292" y="0"/>
                </a:lnTo>
                <a:lnTo>
                  <a:pt x="130160" y="6332"/>
                </a:lnTo>
                <a:lnTo>
                  <a:pt x="87808" y="24205"/>
                </a:lnTo>
                <a:lnTo>
                  <a:pt x="51927" y="51927"/>
                </a:lnTo>
                <a:lnTo>
                  <a:pt x="24205" y="87808"/>
                </a:lnTo>
                <a:lnTo>
                  <a:pt x="6332" y="130160"/>
                </a:lnTo>
                <a:lnTo>
                  <a:pt x="0" y="177291"/>
                </a:lnTo>
                <a:lnTo>
                  <a:pt x="0" y="886447"/>
                </a:lnTo>
                <a:lnTo>
                  <a:pt x="6332" y="933579"/>
                </a:lnTo>
                <a:lnTo>
                  <a:pt x="24205" y="975933"/>
                </a:lnTo>
                <a:lnTo>
                  <a:pt x="51927" y="1011818"/>
                </a:lnTo>
                <a:lnTo>
                  <a:pt x="87808" y="1039543"/>
                </a:lnTo>
                <a:lnTo>
                  <a:pt x="130160" y="1057418"/>
                </a:lnTo>
                <a:lnTo>
                  <a:pt x="177292" y="1063751"/>
                </a:lnTo>
                <a:lnTo>
                  <a:pt x="3510788" y="1063751"/>
                </a:lnTo>
                <a:lnTo>
                  <a:pt x="3557919" y="1057418"/>
                </a:lnTo>
                <a:lnTo>
                  <a:pt x="3600271" y="1039543"/>
                </a:lnTo>
                <a:lnTo>
                  <a:pt x="3636152" y="1011818"/>
                </a:lnTo>
                <a:lnTo>
                  <a:pt x="3663874" y="975933"/>
                </a:lnTo>
                <a:lnTo>
                  <a:pt x="3681747" y="933579"/>
                </a:lnTo>
                <a:lnTo>
                  <a:pt x="3688079" y="886447"/>
                </a:lnTo>
                <a:lnTo>
                  <a:pt x="3688079" y="177291"/>
                </a:lnTo>
                <a:lnTo>
                  <a:pt x="3681747" y="130160"/>
                </a:lnTo>
                <a:lnTo>
                  <a:pt x="3663874" y="87808"/>
                </a:lnTo>
                <a:lnTo>
                  <a:pt x="3636152" y="51927"/>
                </a:lnTo>
                <a:lnTo>
                  <a:pt x="3600271" y="24205"/>
                </a:lnTo>
                <a:lnTo>
                  <a:pt x="3557919" y="6332"/>
                </a:lnTo>
                <a:lnTo>
                  <a:pt x="3510788" y="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p>
            <a:endParaRPr/>
          </a:p>
        </p:txBody>
      </p:sp>
      <p:sp>
        <p:nvSpPr>
          <p:cNvPr id="10" name="object 18"/>
          <p:cNvSpPr txBox="1"/>
          <p:nvPr/>
        </p:nvSpPr>
        <p:spPr>
          <a:xfrm>
            <a:off x="559753" y="2134993"/>
            <a:ext cx="3481263" cy="696986"/>
          </a:xfrm>
          <a:prstGeom prst="rect">
            <a:avLst/>
          </a:prstGeom>
        </p:spPr>
        <p:txBody>
          <a:bodyPr vert="horz" wrap="square" lIns="0" tIns="78105" rIns="0" bIns="0" rtlCol="0">
            <a:spAutoFit/>
          </a:bodyPr>
          <a:lstStyle/>
          <a:p>
            <a:pPr algn="ctr">
              <a:lnSpc>
                <a:spcPct val="100000"/>
              </a:lnSpc>
              <a:spcBef>
                <a:spcPts val="615"/>
              </a:spcBef>
            </a:pPr>
            <a:r>
              <a:rPr b="1" spc="-10" dirty="0">
                <a:latin typeface="Calibri"/>
                <a:cs typeface="Calibri"/>
              </a:rPr>
              <a:t>SISTEMI </a:t>
            </a:r>
            <a:r>
              <a:rPr b="1" spc="-5" dirty="0">
                <a:latin typeface="Calibri"/>
                <a:cs typeface="Calibri"/>
              </a:rPr>
              <a:t>DI</a:t>
            </a:r>
            <a:r>
              <a:rPr b="1" spc="10" dirty="0">
                <a:latin typeface="Calibri"/>
                <a:cs typeface="Calibri"/>
              </a:rPr>
              <a:t> </a:t>
            </a:r>
            <a:r>
              <a:rPr b="1" spc="-15" dirty="0">
                <a:latin typeface="Calibri"/>
                <a:cs typeface="Calibri"/>
              </a:rPr>
              <a:t>MONITORAGGIO</a:t>
            </a:r>
            <a:endParaRPr dirty="0">
              <a:latin typeface="Calibri"/>
              <a:cs typeface="Calibri"/>
            </a:endParaRPr>
          </a:p>
          <a:p>
            <a:pPr algn="ctr">
              <a:lnSpc>
                <a:spcPct val="100000"/>
              </a:lnSpc>
              <a:spcBef>
                <a:spcPts val="515"/>
              </a:spcBef>
            </a:pPr>
            <a:r>
              <a:rPr i="1" spc="-5" dirty="0">
                <a:latin typeface="Calibri"/>
                <a:cs typeface="Calibri"/>
              </a:rPr>
              <a:t>(Automatic </a:t>
            </a:r>
            <a:r>
              <a:rPr i="1" spc="-15" dirty="0">
                <a:latin typeface="Calibri"/>
                <a:cs typeface="Calibri"/>
              </a:rPr>
              <a:t>Vehicle </a:t>
            </a:r>
            <a:r>
              <a:rPr i="1" spc="-5" dirty="0">
                <a:latin typeface="Calibri"/>
                <a:cs typeface="Calibri"/>
              </a:rPr>
              <a:t>Monitoring,</a:t>
            </a:r>
            <a:r>
              <a:rPr i="1" spc="-25" dirty="0">
                <a:latin typeface="Calibri"/>
                <a:cs typeface="Calibri"/>
              </a:rPr>
              <a:t> AVM)</a:t>
            </a:r>
            <a:endParaRPr i="1" dirty="0">
              <a:latin typeface="Calibri"/>
              <a:cs typeface="Calibri"/>
            </a:endParaRPr>
          </a:p>
        </p:txBody>
      </p:sp>
      <p:sp>
        <p:nvSpPr>
          <p:cNvPr id="11" name="object 23"/>
          <p:cNvSpPr txBox="1"/>
          <p:nvPr/>
        </p:nvSpPr>
        <p:spPr>
          <a:xfrm>
            <a:off x="794109" y="3601572"/>
            <a:ext cx="3206750" cy="227626"/>
          </a:xfrm>
          <a:prstGeom prst="rect">
            <a:avLst/>
          </a:prstGeom>
        </p:spPr>
        <p:txBody>
          <a:bodyPr vert="horz" wrap="square" lIns="0" tIns="12065" rIns="0" bIns="0" rtlCol="0">
            <a:spAutoFit/>
          </a:bodyPr>
          <a:lstStyle/>
          <a:p>
            <a:pPr marL="12700">
              <a:lnSpc>
                <a:spcPct val="100000"/>
              </a:lnSpc>
              <a:spcBef>
                <a:spcPts val="95"/>
              </a:spcBef>
            </a:pPr>
            <a:r>
              <a:rPr sz="1400" b="1" spc="-10" dirty="0">
                <a:solidFill>
                  <a:srgbClr val="FFFFFF"/>
                </a:solidFill>
                <a:latin typeface="Calibri"/>
                <a:cs typeface="Calibri"/>
              </a:rPr>
              <a:t>SISTEMI </a:t>
            </a:r>
            <a:r>
              <a:rPr sz="1400" b="1" spc="-5" dirty="0">
                <a:solidFill>
                  <a:srgbClr val="FFFFFF"/>
                </a:solidFill>
                <a:latin typeface="Calibri"/>
                <a:cs typeface="Calibri"/>
              </a:rPr>
              <a:t>DI </a:t>
            </a:r>
            <a:r>
              <a:rPr sz="1400" b="1" spc="-10" dirty="0">
                <a:solidFill>
                  <a:srgbClr val="FFFFFF"/>
                </a:solidFill>
                <a:latin typeface="Calibri"/>
                <a:cs typeface="Calibri"/>
              </a:rPr>
              <a:t>CONTEGGIO DEGLI</a:t>
            </a:r>
            <a:r>
              <a:rPr sz="1400" b="1" spc="25" dirty="0">
                <a:solidFill>
                  <a:srgbClr val="FFFFFF"/>
                </a:solidFill>
                <a:latin typeface="Calibri"/>
                <a:cs typeface="Calibri"/>
              </a:rPr>
              <a:t> </a:t>
            </a:r>
            <a:r>
              <a:rPr sz="1400" b="1" spc="-5" dirty="0">
                <a:solidFill>
                  <a:srgbClr val="FFFFFF"/>
                </a:solidFill>
                <a:latin typeface="Calibri"/>
                <a:cs typeface="Calibri"/>
              </a:rPr>
              <a:t>UTENTI</a:t>
            </a:r>
            <a:endParaRPr sz="1400" dirty="0">
              <a:latin typeface="Calibri"/>
              <a:cs typeface="Calibri"/>
            </a:endParaRPr>
          </a:p>
        </p:txBody>
      </p:sp>
      <p:sp>
        <p:nvSpPr>
          <p:cNvPr id="12" name="object 29"/>
          <p:cNvSpPr txBox="1"/>
          <p:nvPr/>
        </p:nvSpPr>
        <p:spPr>
          <a:xfrm>
            <a:off x="661069" y="5167523"/>
            <a:ext cx="336550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FFFF"/>
                </a:solidFill>
                <a:latin typeface="Calibri"/>
                <a:cs typeface="Calibri"/>
              </a:rPr>
              <a:t>SISTEMI </a:t>
            </a:r>
            <a:r>
              <a:rPr sz="1600" b="1" spc="-5" dirty="0">
                <a:solidFill>
                  <a:srgbClr val="FFFFFF"/>
                </a:solidFill>
                <a:latin typeface="Calibri"/>
                <a:cs typeface="Calibri"/>
              </a:rPr>
              <a:t>DI </a:t>
            </a:r>
            <a:r>
              <a:rPr sz="1600" b="1" spc="-40" dirty="0">
                <a:solidFill>
                  <a:srgbClr val="FFFFFF"/>
                </a:solidFill>
                <a:latin typeface="Calibri"/>
                <a:cs typeface="Calibri"/>
              </a:rPr>
              <a:t>RACCOLTA DATI </a:t>
            </a:r>
            <a:r>
              <a:rPr sz="1600" b="1" spc="-5" dirty="0">
                <a:solidFill>
                  <a:srgbClr val="FFFFFF"/>
                </a:solidFill>
                <a:latin typeface="Calibri"/>
                <a:cs typeface="Calibri"/>
              </a:rPr>
              <a:t>DI</a:t>
            </a:r>
            <a:r>
              <a:rPr sz="1600" b="1" spc="90" dirty="0">
                <a:solidFill>
                  <a:srgbClr val="FFFFFF"/>
                </a:solidFill>
                <a:latin typeface="Calibri"/>
                <a:cs typeface="Calibri"/>
              </a:rPr>
              <a:t> </a:t>
            </a:r>
            <a:r>
              <a:rPr sz="1600" b="1" spc="-10" dirty="0">
                <a:solidFill>
                  <a:srgbClr val="FFFFFF"/>
                </a:solidFill>
                <a:latin typeface="Calibri"/>
                <a:cs typeface="Calibri"/>
              </a:rPr>
              <a:t>TRAFFICO</a:t>
            </a:r>
            <a:endParaRPr sz="1600">
              <a:latin typeface="Calibri"/>
              <a:cs typeface="Calibri"/>
            </a:endParaRPr>
          </a:p>
        </p:txBody>
      </p:sp>
      <p:sp>
        <p:nvSpPr>
          <p:cNvPr id="13" name="object 34"/>
          <p:cNvSpPr txBox="1"/>
          <p:nvPr/>
        </p:nvSpPr>
        <p:spPr>
          <a:xfrm>
            <a:off x="726451" y="5624578"/>
            <a:ext cx="3340735" cy="644525"/>
          </a:xfrm>
          <a:prstGeom prst="rect">
            <a:avLst/>
          </a:prstGeom>
        </p:spPr>
        <p:txBody>
          <a:bodyPr vert="horz" wrap="square" lIns="0" tIns="78105" rIns="0" bIns="0" rtlCol="0">
            <a:spAutoFit/>
          </a:bodyPr>
          <a:lstStyle/>
          <a:p>
            <a:pPr algn="ctr">
              <a:lnSpc>
                <a:spcPct val="100000"/>
              </a:lnSpc>
              <a:spcBef>
                <a:spcPts val="615"/>
              </a:spcBef>
            </a:pPr>
            <a:r>
              <a:rPr sz="1600" b="1" spc="-10" dirty="0">
                <a:solidFill>
                  <a:srgbClr val="FFFFFF"/>
                </a:solidFill>
                <a:latin typeface="Calibri"/>
                <a:cs typeface="Calibri"/>
              </a:rPr>
              <a:t>BANCHE </a:t>
            </a:r>
            <a:r>
              <a:rPr sz="1600" b="1" spc="-40" dirty="0">
                <a:solidFill>
                  <a:srgbClr val="FFFFFF"/>
                </a:solidFill>
                <a:latin typeface="Calibri"/>
                <a:cs typeface="Calibri"/>
              </a:rPr>
              <a:t>DATI</a:t>
            </a:r>
            <a:r>
              <a:rPr sz="1600" b="1" spc="-15" dirty="0">
                <a:solidFill>
                  <a:srgbClr val="FFFFFF"/>
                </a:solidFill>
                <a:latin typeface="Calibri"/>
                <a:cs typeface="Calibri"/>
              </a:rPr>
              <a:t> </a:t>
            </a:r>
            <a:r>
              <a:rPr sz="1600" b="1" spc="-10" dirty="0">
                <a:solidFill>
                  <a:srgbClr val="FFFFFF"/>
                </a:solidFill>
                <a:latin typeface="Calibri"/>
                <a:cs typeface="Calibri"/>
              </a:rPr>
              <a:t>CARTOGRAFICHE</a:t>
            </a:r>
            <a:endParaRPr sz="1600">
              <a:latin typeface="Calibri"/>
              <a:cs typeface="Calibri"/>
            </a:endParaRPr>
          </a:p>
          <a:p>
            <a:pPr algn="ctr">
              <a:lnSpc>
                <a:spcPct val="100000"/>
              </a:lnSpc>
              <a:spcBef>
                <a:spcPts val="515"/>
              </a:spcBef>
            </a:pPr>
            <a:r>
              <a:rPr sz="1600" spc="-10" dirty="0">
                <a:solidFill>
                  <a:srgbClr val="FFFFFF"/>
                </a:solidFill>
                <a:latin typeface="Calibri"/>
                <a:cs typeface="Calibri"/>
              </a:rPr>
              <a:t>(Geographical Information </a:t>
            </a:r>
            <a:r>
              <a:rPr sz="1600" spc="-15" dirty="0">
                <a:solidFill>
                  <a:srgbClr val="FFFFFF"/>
                </a:solidFill>
                <a:latin typeface="Calibri"/>
                <a:cs typeface="Calibri"/>
              </a:rPr>
              <a:t>Systems,</a:t>
            </a:r>
            <a:r>
              <a:rPr sz="1600" spc="40" dirty="0">
                <a:solidFill>
                  <a:srgbClr val="FFFFFF"/>
                </a:solidFill>
                <a:latin typeface="Calibri"/>
                <a:cs typeface="Calibri"/>
              </a:rPr>
              <a:t> </a:t>
            </a:r>
            <a:r>
              <a:rPr sz="1600" spc="-5" dirty="0">
                <a:solidFill>
                  <a:srgbClr val="FFFFFF"/>
                </a:solidFill>
                <a:latin typeface="Calibri"/>
                <a:cs typeface="Calibri"/>
              </a:rPr>
              <a:t>GIS)</a:t>
            </a:r>
            <a:endParaRPr sz="1600">
              <a:latin typeface="Calibri"/>
              <a:cs typeface="Calibri"/>
            </a:endParaRPr>
          </a:p>
        </p:txBody>
      </p:sp>
      <p:sp>
        <p:nvSpPr>
          <p:cNvPr id="14" name="object 18"/>
          <p:cNvSpPr txBox="1"/>
          <p:nvPr/>
        </p:nvSpPr>
        <p:spPr>
          <a:xfrm>
            <a:off x="697513" y="4439758"/>
            <a:ext cx="3112135" cy="632866"/>
          </a:xfrm>
          <a:prstGeom prst="rect">
            <a:avLst/>
          </a:prstGeom>
        </p:spPr>
        <p:txBody>
          <a:bodyPr vert="horz" wrap="square" lIns="0" tIns="78105" rIns="0" bIns="0" rtlCol="0">
            <a:spAutoFit/>
          </a:bodyPr>
          <a:lstStyle/>
          <a:p>
            <a:pPr algn="ctr">
              <a:lnSpc>
                <a:spcPct val="100000"/>
              </a:lnSpc>
              <a:spcBef>
                <a:spcPts val="615"/>
              </a:spcBef>
            </a:pPr>
            <a:r>
              <a:rPr lang="it-IT" b="1" spc="-10" dirty="0">
                <a:solidFill>
                  <a:srgbClr val="FFFFFF"/>
                </a:solidFill>
                <a:cs typeface="Calibri"/>
              </a:rPr>
              <a:t>SISTEMI DI RACCOLTA DATI DI TRAFFICO</a:t>
            </a:r>
          </a:p>
        </p:txBody>
      </p:sp>
      <p:sp>
        <p:nvSpPr>
          <p:cNvPr id="15" name="object 23"/>
          <p:cNvSpPr txBox="1"/>
          <p:nvPr/>
        </p:nvSpPr>
        <p:spPr>
          <a:xfrm>
            <a:off x="740284" y="5736525"/>
            <a:ext cx="3206750" cy="227626"/>
          </a:xfrm>
          <a:prstGeom prst="rect">
            <a:avLst/>
          </a:prstGeom>
        </p:spPr>
        <p:txBody>
          <a:bodyPr vert="horz" wrap="square" lIns="0" tIns="12065" rIns="0" bIns="0" rtlCol="0">
            <a:spAutoFit/>
          </a:bodyPr>
          <a:lstStyle/>
          <a:p>
            <a:pPr marL="12700">
              <a:lnSpc>
                <a:spcPct val="100000"/>
              </a:lnSpc>
              <a:spcBef>
                <a:spcPts val="95"/>
              </a:spcBef>
            </a:pPr>
            <a:r>
              <a:rPr sz="1400" b="1" spc="-10" dirty="0">
                <a:solidFill>
                  <a:srgbClr val="FFFFFF"/>
                </a:solidFill>
                <a:latin typeface="Calibri"/>
                <a:cs typeface="Calibri"/>
              </a:rPr>
              <a:t>SISTEMI </a:t>
            </a:r>
            <a:r>
              <a:rPr sz="1400" b="1" spc="-5" dirty="0">
                <a:solidFill>
                  <a:srgbClr val="FFFFFF"/>
                </a:solidFill>
                <a:latin typeface="Calibri"/>
                <a:cs typeface="Calibri"/>
              </a:rPr>
              <a:t>DI </a:t>
            </a:r>
            <a:r>
              <a:rPr sz="1400" b="1" spc="-10" dirty="0">
                <a:solidFill>
                  <a:srgbClr val="FFFFFF"/>
                </a:solidFill>
                <a:latin typeface="Calibri"/>
                <a:cs typeface="Calibri"/>
              </a:rPr>
              <a:t>CONTEGGIO DEGLI</a:t>
            </a:r>
            <a:r>
              <a:rPr sz="1400" b="1" spc="25" dirty="0">
                <a:solidFill>
                  <a:srgbClr val="FFFFFF"/>
                </a:solidFill>
                <a:latin typeface="Calibri"/>
                <a:cs typeface="Calibri"/>
              </a:rPr>
              <a:t> </a:t>
            </a:r>
            <a:r>
              <a:rPr sz="1400" b="1" spc="-5" dirty="0">
                <a:solidFill>
                  <a:srgbClr val="FFFFFF"/>
                </a:solidFill>
                <a:latin typeface="Calibri"/>
                <a:cs typeface="Calibri"/>
              </a:rPr>
              <a:t>UTENTI</a:t>
            </a:r>
            <a:endParaRPr sz="1400" dirty="0">
              <a:latin typeface="Calibri"/>
              <a:cs typeface="Calibri"/>
            </a:endParaRPr>
          </a:p>
        </p:txBody>
      </p:sp>
      <p:sp>
        <p:nvSpPr>
          <p:cNvPr id="16" name="object 16"/>
          <p:cNvSpPr/>
          <p:nvPr/>
        </p:nvSpPr>
        <p:spPr>
          <a:xfrm>
            <a:off x="427761" y="4378355"/>
            <a:ext cx="3780000" cy="900000"/>
          </a:xfrm>
          <a:custGeom>
            <a:avLst/>
            <a:gdLst/>
            <a:ahLst/>
            <a:cxnLst/>
            <a:rect l="l" t="t" r="r" b="b"/>
            <a:pathLst>
              <a:path w="3688079" h="1064260">
                <a:moveTo>
                  <a:pt x="3510788" y="0"/>
                </a:moveTo>
                <a:lnTo>
                  <a:pt x="177292" y="0"/>
                </a:lnTo>
                <a:lnTo>
                  <a:pt x="130160" y="6332"/>
                </a:lnTo>
                <a:lnTo>
                  <a:pt x="87808" y="24205"/>
                </a:lnTo>
                <a:lnTo>
                  <a:pt x="51927" y="51927"/>
                </a:lnTo>
                <a:lnTo>
                  <a:pt x="24205" y="87808"/>
                </a:lnTo>
                <a:lnTo>
                  <a:pt x="6332" y="130160"/>
                </a:lnTo>
                <a:lnTo>
                  <a:pt x="0" y="177291"/>
                </a:lnTo>
                <a:lnTo>
                  <a:pt x="0" y="886447"/>
                </a:lnTo>
                <a:lnTo>
                  <a:pt x="6332" y="933579"/>
                </a:lnTo>
                <a:lnTo>
                  <a:pt x="24205" y="975933"/>
                </a:lnTo>
                <a:lnTo>
                  <a:pt x="51927" y="1011818"/>
                </a:lnTo>
                <a:lnTo>
                  <a:pt x="87808" y="1039543"/>
                </a:lnTo>
                <a:lnTo>
                  <a:pt x="130160" y="1057418"/>
                </a:lnTo>
                <a:lnTo>
                  <a:pt x="177292" y="1063751"/>
                </a:lnTo>
                <a:lnTo>
                  <a:pt x="3510788" y="1063751"/>
                </a:lnTo>
                <a:lnTo>
                  <a:pt x="3557919" y="1057418"/>
                </a:lnTo>
                <a:lnTo>
                  <a:pt x="3600271" y="1039543"/>
                </a:lnTo>
                <a:lnTo>
                  <a:pt x="3636152" y="1011818"/>
                </a:lnTo>
                <a:lnTo>
                  <a:pt x="3663874" y="975933"/>
                </a:lnTo>
                <a:lnTo>
                  <a:pt x="3681747" y="933579"/>
                </a:lnTo>
                <a:lnTo>
                  <a:pt x="3688079" y="886447"/>
                </a:lnTo>
                <a:lnTo>
                  <a:pt x="3688079" y="177291"/>
                </a:lnTo>
                <a:lnTo>
                  <a:pt x="3681747" y="130160"/>
                </a:lnTo>
                <a:lnTo>
                  <a:pt x="3663874" y="87808"/>
                </a:lnTo>
                <a:lnTo>
                  <a:pt x="3636152" y="51927"/>
                </a:lnTo>
                <a:lnTo>
                  <a:pt x="3600271" y="24205"/>
                </a:lnTo>
                <a:lnTo>
                  <a:pt x="3557919" y="6332"/>
                </a:lnTo>
                <a:lnTo>
                  <a:pt x="3510788" y="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p>
            <a:endParaRPr/>
          </a:p>
        </p:txBody>
      </p:sp>
      <p:sp>
        <p:nvSpPr>
          <p:cNvPr id="17" name="object 18"/>
          <p:cNvSpPr txBox="1"/>
          <p:nvPr/>
        </p:nvSpPr>
        <p:spPr>
          <a:xfrm>
            <a:off x="417416" y="4418559"/>
            <a:ext cx="3746340" cy="696986"/>
          </a:xfrm>
          <a:prstGeom prst="rect">
            <a:avLst/>
          </a:prstGeom>
        </p:spPr>
        <p:txBody>
          <a:bodyPr vert="horz" wrap="square" lIns="0" tIns="78105" rIns="0" bIns="0" rtlCol="0">
            <a:spAutoFit/>
          </a:bodyPr>
          <a:lstStyle/>
          <a:p>
            <a:pPr algn="ctr">
              <a:lnSpc>
                <a:spcPct val="100000"/>
              </a:lnSpc>
              <a:spcBef>
                <a:spcPts val="615"/>
              </a:spcBef>
            </a:pPr>
            <a:r>
              <a:rPr lang="it-IT" b="1" spc="-10" dirty="0">
                <a:cs typeface="Calibri"/>
              </a:rPr>
              <a:t>BANCHE DATI CARTOGRAFICHE</a:t>
            </a:r>
          </a:p>
          <a:p>
            <a:pPr algn="ctr">
              <a:lnSpc>
                <a:spcPct val="100000"/>
              </a:lnSpc>
              <a:spcBef>
                <a:spcPts val="515"/>
              </a:spcBef>
            </a:pPr>
            <a:r>
              <a:rPr lang="it-IT" i="1" spc="-5" dirty="0">
                <a:cs typeface="Calibri"/>
              </a:rPr>
              <a:t>(</a:t>
            </a:r>
            <a:r>
              <a:rPr lang="it-IT" i="1" spc="-5" dirty="0" err="1">
                <a:cs typeface="Calibri"/>
              </a:rPr>
              <a:t>Geographical</a:t>
            </a:r>
            <a:r>
              <a:rPr lang="it-IT" i="1" spc="-5" dirty="0">
                <a:cs typeface="Calibri"/>
              </a:rPr>
              <a:t> Information Systems, GIS)</a:t>
            </a:r>
            <a:endParaRPr i="1" dirty="0">
              <a:latin typeface="Calibri"/>
              <a:cs typeface="Calibri"/>
            </a:endParaRPr>
          </a:p>
        </p:txBody>
      </p:sp>
      <p:sp>
        <p:nvSpPr>
          <p:cNvPr id="18" name="object 143"/>
          <p:cNvSpPr/>
          <p:nvPr/>
        </p:nvSpPr>
        <p:spPr>
          <a:xfrm>
            <a:off x="10201951" y="2106333"/>
            <a:ext cx="1380334" cy="901243"/>
          </a:xfrm>
          <a:custGeom>
            <a:avLst/>
            <a:gdLst/>
            <a:ahLst/>
            <a:cxnLst/>
            <a:rect l="l" t="t" r="r" b="b"/>
            <a:pathLst>
              <a:path w="1508760" h="996696">
                <a:moveTo>
                  <a:pt x="0" y="996696"/>
                </a:moveTo>
                <a:lnTo>
                  <a:pt x="0" y="0"/>
                </a:lnTo>
                <a:lnTo>
                  <a:pt x="1508760" y="0"/>
                </a:lnTo>
                <a:lnTo>
                  <a:pt x="1508760" y="996696"/>
                </a:lnTo>
                <a:lnTo>
                  <a:pt x="0" y="996696"/>
                </a:lnTo>
                <a:close/>
              </a:path>
            </a:pathLst>
          </a:custGeom>
          <a:solidFill>
            <a:srgbClr val="EF7A24">
              <a:alpha val="50196"/>
            </a:srgbClr>
          </a:solidFill>
        </p:spPr>
        <p:txBody>
          <a:bodyPr wrap="square" lIns="0" tIns="0" rIns="0" bIns="0" rtlCol="0">
            <a:noAutofit/>
          </a:bodyPr>
          <a:lstStyle/>
          <a:p>
            <a:endParaRPr/>
          </a:p>
        </p:txBody>
      </p:sp>
      <p:sp>
        <p:nvSpPr>
          <p:cNvPr id="19" name="Freccia a destra con strisce 18"/>
          <p:cNvSpPr/>
          <p:nvPr/>
        </p:nvSpPr>
        <p:spPr>
          <a:xfrm>
            <a:off x="4496739" y="3393120"/>
            <a:ext cx="3570742" cy="644529"/>
          </a:xfrm>
          <a:prstGeom prst="strip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a:p>
        </p:txBody>
      </p:sp>
      <p:sp>
        <p:nvSpPr>
          <p:cNvPr id="20" name="object 141"/>
          <p:cNvSpPr/>
          <p:nvPr/>
        </p:nvSpPr>
        <p:spPr>
          <a:xfrm>
            <a:off x="8373151" y="3218838"/>
            <a:ext cx="1380334" cy="901243"/>
          </a:xfrm>
          <a:custGeom>
            <a:avLst/>
            <a:gdLst/>
            <a:ahLst/>
            <a:cxnLst/>
            <a:rect l="l" t="t" r="r" b="b"/>
            <a:pathLst>
              <a:path w="1508760" h="996696">
                <a:moveTo>
                  <a:pt x="0" y="996696"/>
                </a:moveTo>
                <a:lnTo>
                  <a:pt x="0" y="0"/>
                </a:lnTo>
                <a:lnTo>
                  <a:pt x="1508760" y="0"/>
                </a:lnTo>
                <a:lnTo>
                  <a:pt x="1508760" y="996696"/>
                </a:lnTo>
                <a:lnTo>
                  <a:pt x="0" y="996696"/>
                </a:lnTo>
                <a:close/>
              </a:path>
            </a:pathLst>
          </a:custGeom>
          <a:solidFill>
            <a:srgbClr val="65D6A0">
              <a:alpha val="50196"/>
            </a:srgbClr>
          </a:solidFill>
        </p:spPr>
        <p:txBody>
          <a:bodyPr wrap="square" lIns="0" tIns="0" rIns="0" bIns="0" rtlCol="0">
            <a:noAutofit/>
          </a:bodyPr>
          <a:lstStyle/>
          <a:p>
            <a:endParaRPr/>
          </a:p>
        </p:txBody>
      </p:sp>
      <p:sp>
        <p:nvSpPr>
          <p:cNvPr id="21" name="object 141"/>
          <p:cNvSpPr/>
          <p:nvPr/>
        </p:nvSpPr>
        <p:spPr>
          <a:xfrm>
            <a:off x="8377518" y="2106333"/>
            <a:ext cx="1380334" cy="901243"/>
          </a:xfrm>
          <a:custGeom>
            <a:avLst/>
            <a:gdLst/>
            <a:ahLst/>
            <a:cxnLst/>
            <a:rect l="l" t="t" r="r" b="b"/>
            <a:pathLst>
              <a:path w="1508760" h="996696">
                <a:moveTo>
                  <a:pt x="0" y="996696"/>
                </a:moveTo>
                <a:lnTo>
                  <a:pt x="0" y="0"/>
                </a:lnTo>
                <a:lnTo>
                  <a:pt x="1508760" y="0"/>
                </a:lnTo>
                <a:lnTo>
                  <a:pt x="1508760" y="996696"/>
                </a:lnTo>
                <a:lnTo>
                  <a:pt x="0" y="996696"/>
                </a:lnTo>
                <a:close/>
              </a:path>
            </a:pathLst>
          </a:custGeom>
          <a:solidFill>
            <a:srgbClr val="65D6A0">
              <a:alpha val="50196"/>
            </a:srgbClr>
          </a:solidFill>
        </p:spPr>
        <p:txBody>
          <a:bodyPr wrap="square" lIns="0" tIns="0" rIns="0" bIns="0" rtlCol="0">
            <a:noAutofit/>
          </a:bodyPr>
          <a:lstStyle/>
          <a:p>
            <a:endParaRPr/>
          </a:p>
        </p:txBody>
      </p:sp>
      <p:sp>
        <p:nvSpPr>
          <p:cNvPr id="22" name="object 141"/>
          <p:cNvSpPr/>
          <p:nvPr/>
        </p:nvSpPr>
        <p:spPr>
          <a:xfrm>
            <a:off x="8373151" y="5467365"/>
            <a:ext cx="1380334" cy="901243"/>
          </a:xfrm>
          <a:custGeom>
            <a:avLst/>
            <a:gdLst/>
            <a:ahLst/>
            <a:cxnLst/>
            <a:rect l="l" t="t" r="r" b="b"/>
            <a:pathLst>
              <a:path w="1508760" h="996696">
                <a:moveTo>
                  <a:pt x="0" y="996696"/>
                </a:moveTo>
                <a:lnTo>
                  <a:pt x="0" y="0"/>
                </a:lnTo>
                <a:lnTo>
                  <a:pt x="1508760" y="0"/>
                </a:lnTo>
                <a:lnTo>
                  <a:pt x="1508760" y="996696"/>
                </a:lnTo>
                <a:lnTo>
                  <a:pt x="0" y="996696"/>
                </a:lnTo>
                <a:close/>
              </a:path>
            </a:pathLst>
          </a:custGeom>
          <a:solidFill>
            <a:schemeClr val="tx2">
              <a:lumMod val="50000"/>
              <a:alpha val="50196"/>
            </a:schemeClr>
          </a:solidFill>
        </p:spPr>
        <p:txBody>
          <a:bodyPr wrap="square" lIns="0" tIns="0" rIns="0" bIns="0" rtlCol="0">
            <a:noAutofit/>
          </a:bodyPr>
          <a:lstStyle/>
          <a:p>
            <a:endParaRPr/>
          </a:p>
        </p:txBody>
      </p:sp>
      <p:sp>
        <p:nvSpPr>
          <p:cNvPr id="23" name="object 141"/>
          <p:cNvSpPr/>
          <p:nvPr/>
        </p:nvSpPr>
        <p:spPr>
          <a:xfrm>
            <a:off x="10201951" y="5467365"/>
            <a:ext cx="1380334" cy="901243"/>
          </a:xfrm>
          <a:custGeom>
            <a:avLst/>
            <a:gdLst/>
            <a:ahLst/>
            <a:cxnLst/>
            <a:rect l="l" t="t" r="r" b="b"/>
            <a:pathLst>
              <a:path w="1508760" h="996696">
                <a:moveTo>
                  <a:pt x="0" y="996696"/>
                </a:moveTo>
                <a:lnTo>
                  <a:pt x="0" y="0"/>
                </a:lnTo>
                <a:lnTo>
                  <a:pt x="1508760" y="0"/>
                </a:lnTo>
                <a:lnTo>
                  <a:pt x="1508760" y="996696"/>
                </a:lnTo>
                <a:lnTo>
                  <a:pt x="0" y="996696"/>
                </a:lnTo>
                <a:close/>
              </a:path>
            </a:pathLst>
          </a:custGeom>
          <a:solidFill>
            <a:srgbClr val="65D6A0">
              <a:alpha val="50196"/>
            </a:srgbClr>
          </a:solidFill>
        </p:spPr>
        <p:txBody>
          <a:bodyPr wrap="square" lIns="0" tIns="0" rIns="0" bIns="0" rtlCol="0">
            <a:noAutofit/>
          </a:bodyPr>
          <a:lstStyle/>
          <a:p>
            <a:endParaRPr/>
          </a:p>
        </p:txBody>
      </p:sp>
      <p:sp>
        <p:nvSpPr>
          <p:cNvPr id="24" name="CasellaDiTesto 23"/>
          <p:cNvSpPr txBox="1"/>
          <p:nvPr/>
        </p:nvSpPr>
        <p:spPr>
          <a:xfrm>
            <a:off x="10201951" y="2368159"/>
            <a:ext cx="1380334" cy="369332"/>
          </a:xfrm>
          <a:prstGeom prst="rect">
            <a:avLst/>
          </a:prstGeom>
          <a:noFill/>
        </p:spPr>
        <p:txBody>
          <a:bodyPr wrap="square" rtlCol="0">
            <a:spAutoFit/>
          </a:bodyPr>
          <a:lstStyle/>
          <a:p>
            <a:pPr algn="ctr"/>
            <a:r>
              <a:rPr lang="it-IT" b="1" dirty="0" smtClean="0"/>
              <a:t>FERMATE</a:t>
            </a:r>
            <a:endParaRPr lang="it-IT" b="1" dirty="0"/>
          </a:p>
        </p:txBody>
      </p:sp>
      <p:sp>
        <p:nvSpPr>
          <p:cNvPr id="25" name="CasellaDiTesto 24"/>
          <p:cNvSpPr txBox="1"/>
          <p:nvPr/>
        </p:nvSpPr>
        <p:spPr>
          <a:xfrm>
            <a:off x="8373151" y="2368159"/>
            <a:ext cx="1380334" cy="369332"/>
          </a:xfrm>
          <a:prstGeom prst="rect">
            <a:avLst/>
          </a:prstGeom>
          <a:noFill/>
        </p:spPr>
        <p:txBody>
          <a:bodyPr wrap="square" rtlCol="0">
            <a:spAutoFit/>
          </a:bodyPr>
          <a:lstStyle/>
          <a:p>
            <a:pPr algn="ctr"/>
            <a:r>
              <a:rPr lang="it-IT" b="1" dirty="0" smtClean="0"/>
              <a:t>FLOTTA BUS</a:t>
            </a:r>
            <a:endParaRPr lang="it-IT" b="1" dirty="0"/>
          </a:p>
        </p:txBody>
      </p:sp>
      <p:sp>
        <p:nvSpPr>
          <p:cNvPr id="26" name="CasellaDiTesto 25"/>
          <p:cNvSpPr txBox="1"/>
          <p:nvPr/>
        </p:nvSpPr>
        <p:spPr>
          <a:xfrm>
            <a:off x="8373151" y="3449496"/>
            <a:ext cx="1380334" cy="369332"/>
          </a:xfrm>
          <a:prstGeom prst="rect">
            <a:avLst/>
          </a:prstGeom>
          <a:noFill/>
        </p:spPr>
        <p:txBody>
          <a:bodyPr wrap="square" rtlCol="0">
            <a:spAutoFit/>
          </a:bodyPr>
          <a:lstStyle/>
          <a:p>
            <a:pPr algn="ctr"/>
            <a:r>
              <a:rPr lang="it-IT" b="1" dirty="0" smtClean="0"/>
              <a:t>FLOTTA BUS</a:t>
            </a:r>
            <a:endParaRPr lang="it-IT" b="1" dirty="0"/>
          </a:p>
        </p:txBody>
      </p:sp>
      <p:sp>
        <p:nvSpPr>
          <p:cNvPr id="27" name="CasellaDiTesto 26"/>
          <p:cNvSpPr txBox="1"/>
          <p:nvPr/>
        </p:nvSpPr>
        <p:spPr>
          <a:xfrm>
            <a:off x="10201951" y="5716698"/>
            <a:ext cx="1380334" cy="369332"/>
          </a:xfrm>
          <a:prstGeom prst="rect">
            <a:avLst/>
          </a:prstGeom>
          <a:noFill/>
        </p:spPr>
        <p:txBody>
          <a:bodyPr wrap="square" rtlCol="0">
            <a:spAutoFit/>
          </a:bodyPr>
          <a:lstStyle/>
          <a:p>
            <a:pPr algn="ctr"/>
            <a:r>
              <a:rPr lang="it-IT" b="1" dirty="0" smtClean="0"/>
              <a:t>FLOTTA BUS</a:t>
            </a:r>
            <a:endParaRPr lang="it-IT" b="1" dirty="0"/>
          </a:p>
        </p:txBody>
      </p:sp>
      <p:sp>
        <p:nvSpPr>
          <p:cNvPr id="28" name="CasellaDiTesto 27"/>
          <p:cNvSpPr txBox="1"/>
          <p:nvPr/>
        </p:nvSpPr>
        <p:spPr>
          <a:xfrm>
            <a:off x="8373151" y="5600457"/>
            <a:ext cx="1380334" cy="646331"/>
          </a:xfrm>
          <a:prstGeom prst="rect">
            <a:avLst/>
          </a:prstGeom>
          <a:noFill/>
        </p:spPr>
        <p:txBody>
          <a:bodyPr wrap="square" rtlCol="0">
            <a:spAutoFit/>
          </a:bodyPr>
          <a:lstStyle/>
          <a:p>
            <a:pPr algn="ctr"/>
            <a:r>
              <a:rPr lang="it-IT" b="1" dirty="0" smtClean="0"/>
              <a:t>CENTRALE OPERATIVA</a:t>
            </a:r>
            <a:endParaRPr lang="it-IT" b="1" dirty="0"/>
          </a:p>
        </p:txBody>
      </p:sp>
      <p:sp>
        <p:nvSpPr>
          <p:cNvPr id="29" name="object 16"/>
          <p:cNvSpPr/>
          <p:nvPr/>
        </p:nvSpPr>
        <p:spPr>
          <a:xfrm>
            <a:off x="411069" y="3226931"/>
            <a:ext cx="3780000" cy="900000"/>
          </a:xfrm>
          <a:custGeom>
            <a:avLst/>
            <a:gdLst/>
            <a:ahLst/>
            <a:cxnLst/>
            <a:rect l="l" t="t" r="r" b="b"/>
            <a:pathLst>
              <a:path w="3688079" h="1064260">
                <a:moveTo>
                  <a:pt x="3510788" y="0"/>
                </a:moveTo>
                <a:lnTo>
                  <a:pt x="177292" y="0"/>
                </a:lnTo>
                <a:lnTo>
                  <a:pt x="130160" y="6332"/>
                </a:lnTo>
                <a:lnTo>
                  <a:pt x="87808" y="24205"/>
                </a:lnTo>
                <a:lnTo>
                  <a:pt x="51927" y="51927"/>
                </a:lnTo>
                <a:lnTo>
                  <a:pt x="24205" y="87808"/>
                </a:lnTo>
                <a:lnTo>
                  <a:pt x="6332" y="130160"/>
                </a:lnTo>
                <a:lnTo>
                  <a:pt x="0" y="177291"/>
                </a:lnTo>
                <a:lnTo>
                  <a:pt x="0" y="886447"/>
                </a:lnTo>
                <a:lnTo>
                  <a:pt x="6332" y="933579"/>
                </a:lnTo>
                <a:lnTo>
                  <a:pt x="24205" y="975933"/>
                </a:lnTo>
                <a:lnTo>
                  <a:pt x="51927" y="1011818"/>
                </a:lnTo>
                <a:lnTo>
                  <a:pt x="87808" y="1039543"/>
                </a:lnTo>
                <a:lnTo>
                  <a:pt x="130160" y="1057418"/>
                </a:lnTo>
                <a:lnTo>
                  <a:pt x="177292" y="1063751"/>
                </a:lnTo>
                <a:lnTo>
                  <a:pt x="3510788" y="1063751"/>
                </a:lnTo>
                <a:lnTo>
                  <a:pt x="3557919" y="1057418"/>
                </a:lnTo>
                <a:lnTo>
                  <a:pt x="3600271" y="1039543"/>
                </a:lnTo>
                <a:lnTo>
                  <a:pt x="3636152" y="1011818"/>
                </a:lnTo>
                <a:lnTo>
                  <a:pt x="3663874" y="975933"/>
                </a:lnTo>
                <a:lnTo>
                  <a:pt x="3681747" y="933579"/>
                </a:lnTo>
                <a:lnTo>
                  <a:pt x="3688079" y="886447"/>
                </a:lnTo>
                <a:lnTo>
                  <a:pt x="3688079" y="177291"/>
                </a:lnTo>
                <a:lnTo>
                  <a:pt x="3681747" y="130160"/>
                </a:lnTo>
                <a:lnTo>
                  <a:pt x="3663874" y="87808"/>
                </a:lnTo>
                <a:lnTo>
                  <a:pt x="3636152" y="51927"/>
                </a:lnTo>
                <a:lnTo>
                  <a:pt x="3600271" y="24205"/>
                </a:lnTo>
                <a:lnTo>
                  <a:pt x="3557919" y="6332"/>
                </a:lnTo>
                <a:lnTo>
                  <a:pt x="3510788" y="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p>
            <a:endParaRPr/>
          </a:p>
        </p:txBody>
      </p:sp>
      <p:sp>
        <p:nvSpPr>
          <p:cNvPr id="30" name="object 18"/>
          <p:cNvSpPr txBox="1"/>
          <p:nvPr/>
        </p:nvSpPr>
        <p:spPr>
          <a:xfrm>
            <a:off x="444729" y="3272305"/>
            <a:ext cx="3661156" cy="696986"/>
          </a:xfrm>
          <a:prstGeom prst="rect">
            <a:avLst/>
          </a:prstGeom>
        </p:spPr>
        <p:txBody>
          <a:bodyPr vert="horz" wrap="square" lIns="0" tIns="78105" rIns="0" bIns="0" rtlCol="0">
            <a:spAutoFit/>
          </a:bodyPr>
          <a:lstStyle/>
          <a:p>
            <a:pPr algn="ctr">
              <a:lnSpc>
                <a:spcPct val="100000"/>
              </a:lnSpc>
              <a:spcBef>
                <a:spcPts val="615"/>
              </a:spcBef>
            </a:pPr>
            <a:r>
              <a:rPr lang="it-IT" b="1" spc="-10" dirty="0">
                <a:cs typeface="Calibri"/>
              </a:rPr>
              <a:t>SISTEMI DI CONTEGGIO DEGLI UTENTI</a:t>
            </a:r>
          </a:p>
          <a:p>
            <a:pPr algn="ctr">
              <a:lnSpc>
                <a:spcPct val="100000"/>
              </a:lnSpc>
              <a:spcBef>
                <a:spcPts val="515"/>
              </a:spcBef>
            </a:pPr>
            <a:r>
              <a:rPr lang="it-IT" i="1" spc="-5" dirty="0" smtClean="0">
                <a:cs typeface="Calibri"/>
              </a:rPr>
              <a:t>(</a:t>
            </a:r>
            <a:r>
              <a:rPr lang="it-IT" i="1" spc="-5" dirty="0" err="1" smtClean="0">
                <a:cs typeface="Calibri"/>
              </a:rPr>
              <a:t>Automatic</a:t>
            </a:r>
            <a:r>
              <a:rPr lang="it-IT" i="1" spc="-5" dirty="0" smtClean="0">
                <a:cs typeface="Calibri"/>
              </a:rPr>
              <a:t> </a:t>
            </a:r>
            <a:r>
              <a:rPr lang="it-IT" i="1" spc="-5" dirty="0" err="1">
                <a:cs typeface="Calibri"/>
              </a:rPr>
              <a:t>Passenger</a:t>
            </a:r>
            <a:r>
              <a:rPr lang="it-IT" i="1" spc="-5" dirty="0">
                <a:cs typeface="Calibri"/>
              </a:rPr>
              <a:t> </a:t>
            </a:r>
            <a:r>
              <a:rPr lang="it-IT" i="1" spc="-5" dirty="0" err="1">
                <a:cs typeface="Calibri"/>
              </a:rPr>
              <a:t>Counting</a:t>
            </a:r>
            <a:r>
              <a:rPr lang="it-IT" i="1" spc="-5" dirty="0">
                <a:cs typeface="Calibri"/>
              </a:rPr>
              <a:t>, </a:t>
            </a:r>
            <a:r>
              <a:rPr lang="it-IT" i="1" spc="-5" dirty="0" smtClean="0">
                <a:cs typeface="Calibri"/>
              </a:rPr>
              <a:t>APC)</a:t>
            </a:r>
            <a:endParaRPr i="1" dirty="0">
              <a:latin typeface="Calibri"/>
              <a:cs typeface="Calibri"/>
            </a:endParaRPr>
          </a:p>
        </p:txBody>
      </p:sp>
      <p:sp>
        <p:nvSpPr>
          <p:cNvPr id="31" name="Freccia a destra con strisce 30"/>
          <p:cNvSpPr/>
          <p:nvPr/>
        </p:nvSpPr>
        <p:spPr>
          <a:xfrm>
            <a:off x="4484081" y="2230560"/>
            <a:ext cx="3570742" cy="644529"/>
          </a:xfrm>
          <a:prstGeom prst="strip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a:p>
        </p:txBody>
      </p:sp>
      <p:sp>
        <p:nvSpPr>
          <p:cNvPr id="32" name="Freccia a destra con strisce 31"/>
          <p:cNvSpPr/>
          <p:nvPr/>
        </p:nvSpPr>
        <p:spPr>
          <a:xfrm>
            <a:off x="4496739" y="4474803"/>
            <a:ext cx="3570742" cy="644529"/>
          </a:xfrm>
          <a:prstGeom prst="strip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a:p>
        </p:txBody>
      </p:sp>
      <p:sp>
        <p:nvSpPr>
          <p:cNvPr id="33" name="Freccia a destra con strisce 32"/>
          <p:cNvSpPr/>
          <p:nvPr/>
        </p:nvSpPr>
        <p:spPr>
          <a:xfrm>
            <a:off x="4491839" y="5600457"/>
            <a:ext cx="3570742" cy="644529"/>
          </a:xfrm>
          <a:prstGeom prst="strip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a:p>
        </p:txBody>
      </p:sp>
      <p:sp>
        <p:nvSpPr>
          <p:cNvPr id="34" name="object 16"/>
          <p:cNvSpPr/>
          <p:nvPr/>
        </p:nvSpPr>
        <p:spPr>
          <a:xfrm>
            <a:off x="384209" y="5422893"/>
            <a:ext cx="3780000" cy="900000"/>
          </a:xfrm>
          <a:custGeom>
            <a:avLst/>
            <a:gdLst/>
            <a:ahLst/>
            <a:cxnLst/>
            <a:rect l="l" t="t" r="r" b="b"/>
            <a:pathLst>
              <a:path w="3688079" h="1064260">
                <a:moveTo>
                  <a:pt x="3510788" y="0"/>
                </a:moveTo>
                <a:lnTo>
                  <a:pt x="177292" y="0"/>
                </a:lnTo>
                <a:lnTo>
                  <a:pt x="130160" y="6332"/>
                </a:lnTo>
                <a:lnTo>
                  <a:pt x="87808" y="24205"/>
                </a:lnTo>
                <a:lnTo>
                  <a:pt x="51927" y="51927"/>
                </a:lnTo>
                <a:lnTo>
                  <a:pt x="24205" y="87808"/>
                </a:lnTo>
                <a:lnTo>
                  <a:pt x="6332" y="130160"/>
                </a:lnTo>
                <a:lnTo>
                  <a:pt x="0" y="177291"/>
                </a:lnTo>
                <a:lnTo>
                  <a:pt x="0" y="886447"/>
                </a:lnTo>
                <a:lnTo>
                  <a:pt x="6332" y="933579"/>
                </a:lnTo>
                <a:lnTo>
                  <a:pt x="24205" y="975933"/>
                </a:lnTo>
                <a:lnTo>
                  <a:pt x="51927" y="1011818"/>
                </a:lnTo>
                <a:lnTo>
                  <a:pt x="87808" y="1039543"/>
                </a:lnTo>
                <a:lnTo>
                  <a:pt x="130160" y="1057418"/>
                </a:lnTo>
                <a:lnTo>
                  <a:pt x="177292" y="1063751"/>
                </a:lnTo>
                <a:lnTo>
                  <a:pt x="3510788" y="1063751"/>
                </a:lnTo>
                <a:lnTo>
                  <a:pt x="3557919" y="1057418"/>
                </a:lnTo>
                <a:lnTo>
                  <a:pt x="3600271" y="1039543"/>
                </a:lnTo>
                <a:lnTo>
                  <a:pt x="3636152" y="1011818"/>
                </a:lnTo>
                <a:lnTo>
                  <a:pt x="3663874" y="975933"/>
                </a:lnTo>
                <a:lnTo>
                  <a:pt x="3681747" y="933579"/>
                </a:lnTo>
                <a:lnTo>
                  <a:pt x="3688079" y="886447"/>
                </a:lnTo>
                <a:lnTo>
                  <a:pt x="3688079" y="177291"/>
                </a:lnTo>
                <a:lnTo>
                  <a:pt x="3681747" y="130160"/>
                </a:lnTo>
                <a:lnTo>
                  <a:pt x="3663874" y="87808"/>
                </a:lnTo>
                <a:lnTo>
                  <a:pt x="3636152" y="51927"/>
                </a:lnTo>
                <a:lnTo>
                  <a:pt x="3600271" y="24205"/>
                </a:lnTo>
                <a:lnTo>
                  <a:pt x="3557919" y="6332"/>
                </a:lnTo>
                <a:lnTo>
                  <a:pt x="3510788" y="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p>
            <a:endParaRPr/>
          </a:p>
        </p:txBody>
      </p:sp>
      <p:sp>
        <p:nvSpPr>
          <p:cNvPr id="35" name="object 18"/>
          <p:cNvSpPr txBox="1"/>
          <p:nvPr/>
        </p:nvSpPr>
        <p:spPr>
          <a:xfrm>
            <a:off x="401039" y="5490676"/>
            <a:ext cx="3746340" cy="696986"/>
          </a:xfrm>
          <a:prstGeom prst="rect">
            <a:avLst/>
          </a:prstGeom>
        </p:spPr>
        <p:txBody>
          <a:bodyPr vert="horz" wrap="square" lIns="0" tIns="78105" rIns="0" bIns="0" rtlCol="0">
            <a:spAutoFit/>
          </a:bodyPr>
          <a:lstStyle/>
          <a:p>
            <a:pPr algn="ctr">
              <a:lnSpc>
                <a:spcPct val="100000"/>
              </a:lnSpc>
              <a:spcBef>
                <a:spcPts val="615"/>
              </a:spcBef>
            </a:pPr>
            <a:r>
              <a:rPr lang="it-IT" b="1" spc="-10" dirty="0" smtClean="0">
                <a:cs typeface="Calibri"/>
              </a:rPr>
              <a:t>SISTEMI DI BIGLIETTAZIONE</a:t>
            </a:r>
            <a:endParaRPr lang="it-IT" b="1" spc="-10" dirty="0">
              <a:cs typeface="Calibri"/>
            </a:endParaRPr>
          </a:p>
          <a:p>
            <a:pPr algn="ctr">
              <a:lnSpc>
                <a:spcPct val="100000"/>
              </a:lnSpc>
              <a:spcBef>
                <a:spcPts val="515"/>
              </a:spcBef>
            </a:pPr>
            <a:r>
              <a:rPr lang="it-IT" i="1" spc="-5" dirty="0" smtClean="0">
                <a:cs typeface="Calibri"/>
              </a:rPr>
              <a:t>(Validatrici)</a:t>
            </a:r>
            <a:endParaRPr i="1" dirty="0">
              <a:latin typeface="Calibri"/>
              <a:cs typeface="Calibri"/>
            </a:endParaRPr>
          </a:p>
        </p:txBody>
      </p:sp>
      <p:sp>
        <p:nvSpPr>
          <p:cNvPr id="36" name="object 141"/>
          <p:cNvSpPr/>
          <p:nvPr/>
        </p:nvSpPr>
        <p:spPr>
          <a:xfrm>
            <a:off x="8356459" y="4369414"/>
            <a:ext cx="1380334" cy="901243"/>
          </a:xfrm>
          <a:custGeom>
            <a:avLst/>
            <a:gdLst/>
            <a:ahLst/>
            <a:cxnLst/>
            <a:rect l="l" t="t" r="r" b="b"/>
            <a:pathLst>
              <a:path w="1508760" h="996696">
                <a:moveTo>
                  <a:pt x="0" y="996696"/>
                </a:moveTo>
                <a:lnTo>
                  <a:pt x="0" y="0"/>
                </a:lnTo>
                <a:lnTo>
                  <a:pt x="1508760" y="0"/>
                </a:lnTo>
                <a:lnTo>
                  <a:pt x="1508760" y="996696"/>
                </a:lnTo>
                <a:lnTo>
                  <a:pt x="0" y="996696"/>
                </a:lnTo>
                <a:close/>
              </a:path>
            </a:pathLst>
          </a:custGeom>
          <a:solidFill>
            <a:schemeClr val="tx2">
              <a:lumMod val="50000"/>
              <a:alpha val="50196"/>
            </a:schemeClr>
          </a:solidFill>
        </p:spPr>
        <p:txBody>
          <a:bodyPr wrap="square" lIns="0" tIns="0" rIns="0" bIns="0" rtlCol="0">
            <a:noAutofit/>
          </a:bodyPr>
          <a:lstStyle/>
          <a:p>
            <a:endParaRPr/>
          </a:p>
        </p:txBody>
      </p:sp>
      <p:sp>
        <p:nvSpPr>
          <p:cNvPr id="37" name="object 141"/>
          <p:cNvSpPr/>
          <p:nvPr/>
        </p:nvSpPr>
        <p:spPr>
          <a:xfrm>
            <a:off x="10185259" y="4369414"/>
            <a:ext cx="1380334" cy="901243"/>
          </a:xfrm>
          <a:custGeom>
            <a:avLst/>
            <a:gdLst/>
            <a:ahLst/>
            <a:cxnLst/>
            <a:rect l="l" t="t" r="r" b="b"/>
            <a:pathLst>
              <a:path w="1508760" h="996696">
                <a:moveTo>
                  <a:pt x="0" y="996696"/>
                </a:moveTo>
                <a:lnTo>
                  <a:pt x="0" y="0"/>
                </a:lnTo>
                <a:lnTo>
                  <a:pt x="1508760" y="0"/>
                </a:lnTo>
                <a:lnTo>
                  <a:pt x="1508760" y="996696"/>
                </a:lnTo>
                <a:lnTo>
                  <a:pt x="0" y="996696"/>
                </a:lnTo>
                <a:close/>
              </a:path>
            </a:pathLst>
          </a:custGeom>
          <a:solidFill>
            <a:srgbClr val="65D6A0">
              <a:alpha val="50196"/>
            </a:srgbClr>
          </a:solidFill>
        </p:spPr>
        <p:txBody>
          <a:bodyPr wrap="square" lIns="0" tIns="0" rIns="0" bIns="0" rtlCol="0">
            <a:noAutofit/>
          </a:bodyPr>
          <a:lstStyle/>
          <a:p>
            <a:endParaRPr/>
          </a:p>
        </p:txBody>
      </p:sp>
      <p:sp>
        <p:nvSpPr>
          <p:cNvPr id="38" name="CasellaDiTesto 37"/>
          <p:cNvSpPr txBox="1"/>
          <p:nvPr/>
        </p:nvSpPr>
        <p:spPr>
          <a:xfrm>
            <a:off x="10185259" y="4618747"/>
            <a:ext cx="1380334" cy="369332"/>
          </a:xfrm>
          <a:prstGeom prst="rect">
            <a:avLst/>
          </a:prstGeom>
          <a:noFill/>
        </p:spPr>
        <p:txBody>
          <a:bodyPr wrap="square" rtlCol="0">
            <a:spAutoFit/>
          </a:bodyPr>
          <a:lstStyle/>
          <a:p>
            <a:pPr algn="ctr"/>
            <a:r>
              <a:rPr lang="it-IT" b="1" dirty="0" smtClean="0"/>
              <a:t>FLOTTA BUS</a:t>
            </a:r>
            <a:endParaRPr lang="it-IT" b="1" dirty="0"/>
          </a:p>
        </p:txBody>
      </p:sp>
      <p:sp>
        <p:nvSpPr>
          <p:cNvPr id="39" name="CasellaDiTesto 38"/>
          <p:cNvSpPr txBox="1"/>
          <p:nvPr/>
        </p:nvSpPr>
        <p:spPr>
          <a:xfrm>
            <a:off x="8356459" y="4502506"/>
            <a:ext cx="1380334" cy="646331"/>
          </a:xfrm>
          <a:prstGeom prst="rect">
            <a:avLst/>
          </a:prstGeom>
          <a:noFill/>
        </p:spPr>
        <p:txBody>
          <a:bodyPr wrap="square" rtlCol="0">
            <a:spAutoFit/>
          </a:bodyPr>
          <a:lstStyle/>
          <a:p>
            <a:pPr algn="ctr"/>
            <a:r>
              <a:rPr lang="it-IT" b="1" dirty="0" smtClean="0"/>
              <a:t>CENTRALE OPERATIVA</a:t>
            </a:r>
            <a:endParaRPr lang="it-IT" b="1" dirty="0"/>
          </a:p>
        </p:txBody>
      </p:sp>
    </p:spTree>
    <p:extLst>
      <p:ext uri="{BB962C8B-B14F-4D97-AF65-F5344CB8AC3E}">
        <p14:creationId xmlns:p14="http://schemas.microsoft.com/office/powerpoint/2010/main" val="38876240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a:solidFill>
                  <a:schemeClr val="accent1">
                    <a:lumMod val="50000"/>
                  </a:schemeClr>
                </a:solidFill>
                <a:latin typeface="+mn-lt"/>
              </a:rPr>
              <a:t>FUNZIONI DI UN APTS</a:t>
            </a:r>
          </a:p>
        </p:txBody>
      </p:sp>
      <p:sp>
        <p:nvSpPr>
          <p:cNvPr id="40" name="object 3"/>
          <p:cNvSpPr/>
          <p:nvPr/>
        </p:nvSpPr>
        <p:spPr>
          <a:xfrm>
            <a:off x="6088434" y="4167624"/>
            <a:ext cx="59690" cy="250190"/>
          </a:xfrm>
          <a:custGeom>
            <a:avLst/>
            <a:gdLst/>
            <a:ahLst/>
            <a:cxnLst/>
            <a:rect l="l" t="t" r="r" b="b"/>
            <a:pathLst>
              <a:path w="59689" h="250189">
                <a:moveTo>
                  <a:pt x="0" y="250190"/>
                </a:moveTo>
                <a:lnTo>
                  <a:pt x="59436" y="250190"/>
                </a:lnTo>
                <a:lnTo>
                  <a:pt x="59436" y="0"/>
                </a:lnTo>
                <a:lnTo>
                  <a:pt x="0" y="0"/>
                </a:lnTo>
                <a:lnTo>
                  <a:pt x="0" y="250190"/>
                </a:lnTo>
                <a:close/>
              </a:path>
            </a:pathLst>
          </a:custGeom>
          <a:solidFill>
            <a:srgbClr val="FFFFFF"/>
          </a:solidFill>
        </p:spPr>
        <p:txBody>
          <a:bodyPr wrap="square" lIns="0" tIns="0" rIns="0" bIns="0" rtlCol="0"/>
          <a:lstStyle/>
          <a:p>
            <a:endParaRPr/>
          </a:p>
        </p:txBody>
      </p:sp>
      <p:sp>
        <p:nvSpPr>
          <p:cNvPr id="41" name="object 13"/>
          <p:cNvSpPr/>
          <p:nvPr/>
        </p:nvSpPr>
        <p:spPr>
          <a:xfrm>
            <a:off x="262675" y="2345498"/>
            <a:ext cx="5096494" cy="3432947"/>
          </a:xfrm>
          <a:custGeom>
            <a:avLst/>
            <a:gdLst/>
            <a:ahLst/>
            <a:cxnLst/>
            <a:rect l="l" t="t" r="r" b="b"/>
            <a:pathLst>
              <a:path w="5744210" h="5288280">
                <a:moveTo>
                  <a:pt x="0" y="0"/>
                </a:moveTo>
                <a:lnTo>
                  <a:pt x="5743956" y="0"/>
                </a:lnTo>
                <a:lnTo>
                  <a:pt x="5743956" y="5288280"/>
                </a:lnTo>
                <a:lnTo>
                  <a:pt x="0" y="5288280"/>
                </a:lnTo>
                <a:lnTo>
                  <a:pt x="0" y="0"/>
                </a:lnTo>
                <a:close/>
              </a:path>
            </a:pathLst>
          </a:custGeom>
          <a:solidFill>
            <a:srgbClr val="75CEEC">
              <a:alpha val="50195"/>
            </a:srgbClr>
          </a:solidFill>
        </p:spPr>
        <p:txBody>
          <a:bodyPr wrap="square" lIns="0" tIns="0" rIns="0" bIns="0" rtlCol="0"/>
          <a:lstStyle/>
          <a:p>
            <a:endParaRPr/>
          </a:p>
        </p:txBody>
      </p:sp>
      <p:sp>
        <p:nvSpPr>
          <p:cNvPr id="42" name="object 14"/>
          <p:cNvSpPr txBox="1"/>
          <p:nvPr/>
        </p:nvSpPr>
        <p:spPr>
          <a:xfrm>
            <a:off x="351407" y="2345498"/>
            <a:ext cx="3611879" cy="330835"/>
          </a:xfrm>
          <a:prstGeom prst="rect">
            <a:avLst/>
          </a:prstGeom>
        </p:spPr>
        <p:txBody>
          <a:bodyPr vert="horz" wrap="square" lIns="0" tIns="13335" rIns="0" bIns="0" rtlCol="0">
            <a:spAutoFit/>
          </a:bodyPr>
          <a:lstStyle/>
          <a:p>
            <a:pPr marL="12700">
              <a:lnSpc>
                <a:spcPct val="100000"/>
              </a:lnSpc>
              <a:spcBef>
                <a:spcPts val="105"/>
              </a:spcBef>
            </a:pPr>
            <a:r>
              <a:rPr sz="2000" b="1" spc="-5" dirty="0">
                <a:latin typeface="+mj-lt"/>
                <a:cs typeface="Calibri"/>
              </a:rPr>
              <a:t>REGOLARIZZAZIONE DEL</a:t>
            </a:r>
            <a:r>
              <a:rPr sz="2000" b="1" spc="-65" dirty="0">
                <a:latin typeface="+mj-lt"/>
                <a:cs typeface="Calibri"/>
              </a:rPr>
              <a:t> </a:t>
            </a:r>
            <a:r>
              <a:rPr sz="2000" b="1" spc="-5" dirty="0">
                <a:latin typeface="+mj-lt"/>
                <a:cs typeface="Calibri"/>
              </a:rPr>
              <a:t>SERVIZIO</a:t>
            </a:r>
            <a:endParaRPr sz="2000" dirty="0">
              <a:latin typeface="+mj-lt"/>
              <a:cs typeface="Calibri"/>
            </a:endParaRPr>
          </a:p>
        </p:txBody>
      </p:sp>
      <p:sp>
        <p:nvSpPr>
          <p:cNvPr id="43" name="object 15"/>
          <p:cNvSpPr txBox="1"/>
          <p:nvPr/>
        </p:nvSpPr>
        <p:spPr>
          <a:xfrm>
            <a:off x="351408" y="2776790"/>
            <a:ext cx="4931560" cy="3137397"/>
          </a:xfrm>
          <a:prstGeom prst="rect">
            <a:avLst/>
          </a:prstGeom>
        </p:spPr>
        <p:txBody>
          <a:bodyPr vert="horz" wrap="square" lIns="0" tIns="13335" rIns="0" bIns="0" rtlCol="0">
            <a:spAutoFit/>
          </a:bodyPr>
          <a:lstStyle/>
          <a:p>
            <a:pPr marL="355600" marR="292735" indent="-342900" algn="just">
              <a:lnSpc>
                <a:spcPct val="100000"/>
              </a:lnSpc>
              <a:spcBef>
                <a:spcPts val="105"/>
              </a:spcBef>
              <a:buFont typeface="Wingdings" panose="05000000000000000000" pitchFamily="2" charset="2"/>
              <a:buChar char="Ø"/>
              <a:tabLst>
                <a:tab pos="354965" algn="l"/>
              </a:tabLst>
            </a:pPr>
            <a:r>
              <a:rPr spc="-10" dirty="0" err="1" smtClean="0">
                <a:latin typeface="Calibri"/>
                <a:cs typeface="Calibri"/>
              </a:rPr>
              <a:t>Distanziamento</a:t>
            </a:r>
            <a:r>
              <a:rPr spc="-10" dirty="0" smtClean="0">
                <a:latin typeface="Calibri"/>
                <a:cs typeface="Calibri"/>
              </a:rPr>
              <a:t> </a:t>
            </a:r>
            <a:r>
              <a:rPr dirty="0">
                <a:latin typeface="Calibri"/>
                <a:cs typeface="Calibri"/>
              </a:rPr>
              <a:t>dei </a:t>
            </a:r>
            <a:r>
              <a:rPr spc="-10" dirty="0">
                <a:latin typeface="Calibri"/>
                <a:cs typeface="Calibri"/>
              </a:rPr>
              <a:t>mezzi </a:t>
            </a:r>
            <a:r>
              <a:rPr dirty="0">
                <a:latin typeface="Calibri"/>
                <a:cs typeface="Calibri"/>
              </a:rPr>
              <a:t>di </a:t>
            </a:r>
            <a:r>
              <a:rPr spc="-10" dirty="0">
                <a:latin typeface="Calibri"/>
                <a:cs typeface="Calibri"/>
              </a:rPr>
              <a:t>trasporto </a:t>
            </a:r>
            <a:r>
              <a:rPr spc="-5" dirty="0">
                <a:latin typeface="Calibri"/>
                <a:cs typeface="Calibri"/>
              </a:rPr>
              <a:t>assegnati  alla </a:t>
            </a:r>
            <a:r>
              <a:rPr spc="-10" dirty="0" err="1">
                <a:latin typeface="Calibri"/>
                <a:cs typeface="Calibri"/>
              </a:rPr>
              <a:t>stessa</a:t>
            </a:r>
            <a:r>
              <a:rPr spc="40" dirty="0">
                <a:latin typeface="Calibri"/>
                <a:cs typeface="Calibri"/>
              </a:rPr>
              <a:t> </a:t>
            </a:r>
            <a:r>
              <a:rPr spc="-5" dirty="0" err="1" smtClean="0">
                <a:latin typeface="Calibri"/>
                <a:cs typeface="Calibri"/>
              </a:rPr>
              <a:t>linea</a:t>
            </a:r>
            <a:r>
              <a:rPr spc="-5" dirty="0" smtClean="0">
                <a:latin typeface="Calibri"/>
                <a:cs typeface="Calibri"/>
              </a:rPr>
              <a:t>;</a:t>
            </a:r>
            <a:endParaRPr lang="it-IT" dirty="0">
              <a:latin typeface="Calibri"/>
              <a:cs typeface="Calibri"/>
            </a:endParaRPr>
          </a:p>
          <a:p>
            <a:pPr marL="355600" marR="292735" indent="-342900" algn="just">
              <a:lnSpc>
                <a:spcPct val="100000"/>
              </a:lnSpc>
              <a:spcBef>
                <a:spcPts val="105"/>
              </a:spcBef>
              <a:buFont typeface="Wingdings" panose="05000000000000000000" pitchFamily="2" charset="2"/>
              <a:buChar char="Ø"/>
              <a:tabLst>
                <a:tab pos="354965" algn="l"/>
              </a:tabLst>
            </a:pPr>
            <a:r>
              <a:rPr spc="-5" dirty="0" err="1" smtClean="0">
                <a:latin typeface="Calibri"/>
                <a:cs typeface="Calibri"/>
              </a:rPr>
              <a:t>Implementazione</a:t>
            </a:r>
            <a:r>
              <a:rPr spc="-5" dirty="0" smtClean="0">
                <a:latin typeface="Calibri"/>
                <a:cs typeface="Calibri"/>
              </a:rPr>
              <a:t> </a:t>
            </a:r>
            <a:r>
              <a:rPr dirty="0">
                <a:latin typeface="Calibri"/>
                <a:cs typeface="Calibri"/>
              </a:rPr>
              <a:t>di </a:t>
            </a:r>
            <a:r>
              <a:rPr spc="-15" dirty="0">
                <a:latin typeface="Calibri"/>
                <a:cs typeface="Calibri"/>
              </a:rPr>
              <a:t>soste </a:t>
            </a:r>
            <a:r>
              <a:rPr spc="-5" dirty="0">
                <a:latin typeface="Calibri"/>
                <a:cs typeface="Calibri"/>
              </a:rPr>
              <a:t>tecniche in</a:t>
            </a:r>
            <a:r>
              <a:rPr spc="25" dirty="0">
                <a:latin typeface="Calibri"/>
                <a:cs typeface="Calibri"/>
              </a:rPr>
              <a:t> </a:t>
            </a:r>
            <a:r>
              <a:rPr spc="-15" dirty="0" smtClean="0">
                <a:latin typeface="Calibri"/>
                <a:cs typeface="Calibri"/>
              </a:rPr>
              <a:t>fermata;</a:t>
            </a:r>
            <a:endParaRPr lang="it-IT" dirty="0">
              <a:latin typeface="Calibri"/>
              <a:cs typeface="Calibri"/>
            </a:endParaRPr>
          </a:p>
          <a:p>
            <a:pPr marL="355600" marR="292735" indent="-342900" algn="just">
              <a:lnSpc>
                <a:spcPct val="100000"/>
              </a:lnSpc>
              <a:spcBef>
                <a:spcPts val="105"/>
              </a:spcBef>
              <a:buFont typeface="Wingdings" panose="05000000000000000000" pitchFamily="2" charset="2"/>
              <a:buChar char="Ø"/>
              <a:tabLst>
                <a:tab pos="354965" algn="l"/>
              </a:tabLst>
            </a:pPr>
            <a:r>
              <a:rPr spc="-5" dirty="0" err="1" smtClean="0">
                <a:latin typeface="Calibri"/>
                <a:cs typeface="Calibri"/>
              </a:rPr>
              <a:t>Adozione</a:t>
            </a:r>
            <a:r>
              <a:rPr spc="-5" dirty="0" smtClean="0">
                <a:latin typeface="Calibri"/>
                <a:cs typeface="Calibri"/>
              </a:rPr>
              <a:t> </a:t>
            </a:r>
            <a:r>
              <a:rPr dirty="0">
                <a:latin typeface="Calibri"/>
                <a:cs typeface="Calibri"/>
              </a:rPr>
              <a:t>di </a:t>
            </a:r>
            <a:r>
              <a:rPr spc="-5" dirty="0">
                <a:latin typeface="Calibri"/>
                <a:cs typeface="Calibri"/>
              </a:rPr>
              <a:t>tecniche specifiche </a:t>
            </a:r>
            <a:r>
              <a:rPr dirty="0">
                <a:latin typeface="Calibri"/>
                <a:cs typeface="Calibri"/>
              </a:rPr>
              <a:t>di </a:t>
            </a:r>
            <a:r>
              <a:rPr spc="-10" dirty="0">
                <a:latin typeface="Calibri"/>
                <a:cs typeface="Calibri"/>
              </a:rPr>
              <a:t>regolarizzazione  (inserimento </a:t>
            </a:r>
            <a:r>
              <a:rPr dirty="0">
                <a:latin typeface="Calibri"/>
                <a:cs typeface="Calibri"/>
              </a:rPr>
              <a:t>bus </a:t>
            </a:r>
            <a:r>
              <a:rPr spc="-5" dirty="0">
                <a:latin typeface="Calibri"/>
                <a:cs typeface="Calibri"/>
              </a:rPr>
              <a:t>in linea, limitazioni </a:t>
            </a:r>
            <a:r>
              <a:rPr dirty="0">
                <a:latin typeface="Calibri"/>
                <a:cs typeface="Calibri"/>
              </a:rPr>
              <a:t>di</a:t>
            </a:r>
            <a:r>
              <a:rPr spc="60" dirty="0">
                <a:latin typeface="Calibri"/>
                <a:cs typeface="Calibri"/>
              </a:rPr>
              <a:t> </a:t>
            </a:r>
            <a:r>
              <a:rPr spc="-15" dirty="0" err="1">
                <a:latin typeface="Calibri"/>
                <a:cs typeface="Calibri"/>
              </a:rPr>
              <a:t>percorso</a:t>
            </a:r>
            <a:r>
              <a:rPr spc="-15" dirty="0" smtClean="0">
                <a:latin typeface="Calibri"/>
                <a:cs typeface="Calibri"/>
              </a:rPr>
              <a:t>,</a:t>
            </a:r>
            <a:r>
              <a:rPr lang="it-IT" spc="-15" dirty="0" smtClean="0">
                <a:latin typeface="Calibri"/>
                <a:cs typeface="Calibri"/>
              </a:rPr>
              <a:t> …);</a:t>
            </a:r>
          </a:p>
          <a:p>
            <a:pPr marL="355600" marR="292735" indent="-342900" algn="just">
              <a:lnSpc>
                <a:spcPct val="100000"/>
              </a:lnSpc>
              <a:spcBef>
                <a:spcPts val="105"/>
              </a:spcBef>
              <a:buFont typeface="Wingdings" panose="05000000000000000000" pitchFamily="2" charset="2"/>
              <a:buChar char="Ø"/>
              <a:tabLst>
                <a:tab pos="354965" algn="l"/>
              </a:tabLst>
            </a:pPr>
            <a:r>
              <a:rPr lang="it-IT" spc="-5" dirty="0" smtClean="0">
                <a:cs typeface="Calibri"/>
              </a:rPr>
              <a:t>Anticipo/Ritardo </a:t>
            </a:r>
            <a:r>
              <a:rPr lang="it-IT" spc="-5" dirty="0">
                <a:cs typeface="Calibri"/>
              </a:rPr>
              <a:t>delle </a:t>
            </a:r>
            <a:r>
              <a:rPr lang="it-IT" spc="-10" dirty="0">
                <a:cs typeface="Calibri"/>
              </a:rPr>
              <a:t>partenze </a:t>
            </a:r>
            <a:r>
              <a:rPr lang="it-IT" dirty="0">
                <a:cs typeface="Calibri"/>
              </a:rPr>
              <a:t>dai</a:t>
            </a:r>
            <a:r>
              <a:rPr lang="it-IT" spc="-5" dirty="0">
                <a:cs typeface="Calibri"/>
              </a:rPr>
              <a:t> </a:t>
            </a:r>
            <a:r>
              <a:rPr lang="it-IT" spc="-5" dirty="0" smtClean="0">
                <a:cs typeface="Calibri"/>
              </a:rPr>
              <a:t>capolinea;</a:t>
            </a:r>
            <a:endParaRPr lang="it-IT" dirty="0" smtClean="0">
              <a:cs typeface="Calibri"/>
            </a:endParaRPr>
          </a:p>
          <a:p>
            <a:pPr marL="355600" marR="292735" indent="-342900" algn="just">
              <a:lnSpc>
                <a:spcPct val="100000"/>
              </a:lnSpc>
              <a:spcBef>
                <a:spcPts val="105"/>
              </a:spcBef>
              <a:buFont typeface="Wingdings" panose="05000000000000000000" pitchFamily="2" charset="2"/>
              <a:buChar char="Ø"/>
              <a:tabLst>
                <a:tab pos="354965" algn="l"/>
              </a:tabLst>
            </a:pPr>
            <a:r>
              <a:rPr lang="it-IT" spc="-10" dirty="0" smtClean="0">
                <a:cs typeface="Calibri"/>
              </a:rPr>
              <a:t>Utilizzo </a:t>
            </a:r>
            <a:r>
              <a:rPr lang="it-IT" spc="-5" dirty="0">
                <a:cs typeface="Calibri"/>
              </a:rPr>
              <a:t>delle </a:t>
            </a:r>
            <a:r>
              <a:rPr lang="it-IT" spc="-15" dirty="0">
                <a:cs typeface="Calibri"/>
              </a:rPr>
              <a:t>vetture </a:t>
            </a:r>
            <a:r>
              <a:rPr lang="it-IT" dirty="0">
                <a:cs typeface="Calibri"/>
              </a:rPr>
              <a:t>di </a:t>
            </a:r>
            <a:r>
              <a:rPr lang="it-IT" spc="-5" dirty="0">
                <a:cs typeface="Calibri"/>
              </a:rPr>
              <a:t>riserva </a:t>
            </a:r>
            <a:r>
              <a:rPr lang="it-IT" dirty="0">
                <a:cs typeface="Calibri"/>
              </a:rPr>
              <a:t>per</a:t>
            </a:r>
            <a:r>
              <a:rPr lang="it-IT" spc="65" dirty="0">
                <a:cs typeface="Calibri"/>
              </a:rPr>
              <a:t> </a:t>
            </a:r>
            <a:r>
              <a:rPr lang="it-IT" spc="-10" dirty="0" smtClean="0">
                <a:cs typeface="Calibri"/>
              </a:rPr>
              <a:t>rinforzi;</a:t>
            </a:r>
            <a:endParaRPr lang="it-IT" dirty="0" smtClean="0">
              <a:cs typeface="Calibri"/>
            </a:endParaRPr>
          </a:p>
          <a:p>
            <a:pPr marL="355600" marR="292735" indent="-342900" algn="just">
              <a:lnSpc>
                <a:spcPct val="100000"/>
              </a:lnSpc>
              <a:spcBef>
                <a:spcPts val="105"/>
              </a:spcBef>
              <a:buFont typeface="Wingdings" panose="05000000000000000000" pitchFamily="2" charset="2"/>
              <a:buChar char="Ø"/>
              <a:tabLst>
                <a:tab pos="354965" algn="l"/>
              </a:tabLst>
            </a:pPr>
            <a:r>
              <a:rPr lang="it-IT" spc="-10" dirty="0" smtClean="0">
                <a:cs typeface="Calibri"/>
              </a:rPr>
              <a:t>Interazione </a:t>
            </a:r>
            <a:r>
              <a:rPr lang="it-IT" spc="-5" dirty="0">
                <a:cs typeface="Calibri"/>
              </a:rPr>
              <a:t>con la </a:t>
            </a:r>
            <a:r>
              <a:rPr lang="it-IT" spc="-10" dirty="0">
                <a:cs typeface="Calibri"/>
              </a:rPr>
              <a:t>struttura </a:t>
            </a:r>
            <a:r>
              <a:rPr lang="it-IT" dirty="0">
                <a:cs typeface="Calibri"/>
              </a:rPr>
              <a:t>di </a:t>
            </a:r>
            <a:r>
              <a:rPr lang="it-IT" spc="-5" dirty="0">
                <a:cs typeface="Calibri"/>
              </a:rPr>
              <a:t>linea </a:t>
            </a:r>
            <a:r>
              <a:rPr lang="it-IT" dirty="0">
                <a:cs typeface="Calibri"/>
              </a:rPr>
              <a:t>per </a:t>
            </a:r>
            <a:r>
              <a:rPr lang="it-IT" spc="-5" dirty="0">
                <a:cs typeface="Calibri"/>
              </a:rPr>
              <a:t>attuazione  </a:t>
            </a:r>
            <a:r>
              <a:rPr lang="it-IT" spc="-10" dirty="0">
                <a:cs typeface="Calibri"/>
              </a:rPr>
              <a:t>interventi diretti </a:t>
            </a:r>
            <a:r>
              <a:rPr lang="it-IT" spc="-5" dirty="0">
                <a:cs typeface="Calibri"/>
              </a:rPr>
              <a:t>in</a:t>
            </a:r>
            <a:r>
              <a:rPr lang="it-IT" spc="40" dirty="0">
                <a:cs typeface="Calibri"/>
              </a:rPr>
              <a:t> </a:t>
            </a:r>
            <a:r>
              <a:rPr lang="it-IT" spc="-10" dirty="0">
                <a:cs typeface="Calibri"/>
              </a:rPr>
              <a:t>strada.</a:t>
            </a:r>
            <a:endParaRPr lang="it-IT" dirty="0">
              <a:cs typeface="Calibri"/>
            </a:endParaRPr>
          </a:p>
          <a:p>
            <a:pPr marL="355600" marR="292735" indent="-342900" algn="just">
              <a:lnSpc>
                <a:spcPct val="100000"/>
              </a:lnSpc>
              <a:spcBef>
                <a:spcPts val="105"/>
              </a:spcBef>
              <a:buClr>
                <a:srgbClr val="92D050"/>
              </a:buClr>
              <a:buFont typeface="Wingdings" panose="05000000000000000000" pitchFamily="2" charset="2"/>
              <a:buChar char="Ø"/>
              <a:tabLst>
                <a:tab pos="354965" algn="l"/>
              </a:tabLst>
            </a:pPr>
            <a:endParaRPr dirty="0">
              <a:latin typeface="Calibri"/>
              <a:cs typeface="Calibri"/>
            </a:endParaRPr>
          </a:p>
        </p:txBody>
      </p:sp>
      <p:sp>
        <p:nvSpPr>
          <p:cNvPr id="44" name="object 17"/>
          <p:cNvSpPr/>
          <p:nvPr/>
        </p:nvSpPr>
        <p:spPr>
          <a:xfrm>
            <a:off x="5739771" y="1771488"/>
            <a:ext cx="6248400" cy="2357321"/>
          </a:xfrm>
          <a:custGeom>
            <a:avLst/>
            <a:gdLst/>
            <a:ahLst/>
            <a:cxnLst/>
            <a:rect l="l" t="t" r="r" b="b"/>
            <a:pathLst>
              <a:path w="5744209" h="2647315">
                <a:moveTo>
                  <a:pt x="0" y="0"/>
                </a:moveTo>
                <a:lnTo>
                  <a:pt x="5743956" y="0"/>
                </a:lnTo>
                <a:lnTo>
                  <a:pt x="5743956" y="2647188"/>
                </a:lnTo>
                <a:lnTo>
                  <a:pt x="0" y="2647188"/>
                </a:lnTo>
                <a:lnTo>
                  <a:pt x="0" y="0"/>
                </a:lnTo>
                <a:close/>
              </a:path>
            </a:pathLst>
          </a:custGeom>
          <a:solidFill>
            <a:schemeClr val="bg1">
              <a:lumMod val="75000"/>
              <a:alpha val="50195"/>
            </a:schemeClr>
          </a:solidFill>
        </p:spPr>
        <p:txBody>
          <a:bodyPr wrap="square" lIns="0" tIns="0" rIns="0" bIns="0" rtlCol="0"/>
          <a:lstStyle/>
          <a:p>
            <a:endParaRPr/>
          </a:p>
        </p:txBody>
      </p:sp>
      <p:sp>
        <p:nvSpPr>
          <p:cNvPr id="45" name="object 19"/>
          <p:cNvSpPr txBox="1"/>
          <p:nvPr/>
        </p:nvSpPr>
        <p:spPr>
          <a:xfrm>
            <a:off x="5816368" y="1695298"/>
            <a:ext cx="5791200" cy="2366674"/>
          </a:xfrm>
          <a:prstGeom prst="rect">
            <a:avLst/>
          </a:prstGeom>
        </p:spPr>
        <p:txBody>
          <a:bodyPr vert="horz" wrap="square" lIns="0" tIns="139065" rIns="0" bIns="0" rtlCol="0">
            <a:spAutoFit/>
          </a:bodyPr>
          <a:lstStyle/>
          <a:p>
            <a:pPr marL="12700" algn="just">
              <a:lnSpc>
                <a:spcPct val="100000"/>
              </a:lnSpc>
              <a:spcBef>
                <a:spcPts val="1095"/>
              </a:spcBef>
            </a:pPr>
            <a:r>
              <a:rPr sz="2000" b="1" spc="-5" dirty="0">
                <a:latin typeface="+mj-lt"/>
                <a:cs typeface="Calibri"/>
              </a:rPr>
              <a:t>GESTIONE DEI DISSERVIZI</a:t>
            </a:r>
            <a:endParaRPr sz="2000" dirty="0">
              <a:latin typeface="+mj-lt"/>
              <a:cs typeface="Calibri"/>
            </a:endParaRPr>
          </a:p>
          <a:p>
            <a:pPr marL="355600" indent="-342900" algn="just">
              <a:lnSpc>
                <a:spcPct val="100000"/>
              </a:lnSpc>
              <a:spcBef>
                <a:spcPts val="994"/>
              </a:spcBef>
              <a:buFont typeface="Wingdings" panose="05000000000000000000" pitchFamily="2" charset="2"/>
              <a:buChar char="Ø"/>
              <a:tabLst>
                <a:tab pos="354965" algn="l"/>
              </a:tabLst>
            </a:pPr>
            <a:r>
              <a:rPr spc="-5" dirty="0" err="1" smtClean="0">
                <a:latin typeface="Calibri"/>
                <a:cs typeface="Calibri"/>
              </a:rPr>
              <a:t>Gestione</a:t>
            </a:r>
            <a:r>
              <a:rPr spc="-5" dirty="0" smtClean="0">
                <a:latin typeface="Calibri"/>
                <a:cs typeface="Calibri"/>
              </a:rPr>
              <a:t> </a:t>
            </a:r>
            <a:r>
              <a:rPr spc="-15" dirty="0">
                <a:latin typeface="Calibri"/>
                <a:cs typeface="Calibri"/>
              </a:rPr>
              <a:t>operativa </a:t>
            </a:r>
            <a:r>
              <a:rPr spc="-5" dirty="0">
                <a:latin typeface="Calibri"/>
                <a:cs typeface="Calibri"/>
              </a:rPr>
              <a:t>delle variazioni </a:t>
            </a:r>
            <a:r>
              <a:rPr dirty="0">
                <a:latin typeface="Calibri"/>
                <a:cs typeface="Calibri"/>
              </a:rPr>
              <a:t>di</a:t>
            </a:r>
            <a:r>
              <a:rPr spc="25" dirty="0">
                <a:latin typeface="Calibri"/>
                <a:cs typeface="Calibri"/>
              </a:rPr>
              <a:t> </a:t>
            </a:r>
            <a:r>
              <a:rPr spc="-10" dirty="0" err="1" smtClean="0">
                <a:latin typeface="Calibri"/>
                <a:cs typeface="Calibri"/>
              </a:rPr>
              <a:t>percorso</a:t>
            </a:r>
            <a:r>
              <a:rPr spc="-10" dirty="0" smtClean="0">
                <a:latin typeface="Calibri"/>
                <a:cs typeface="Calibri"/>
              </a:rPr>
              <a:t>;</a:t>
            </a:r>
            <a:endParaRPr lang="it-IT" dirty="0">
              <a:latin typeface="Calibri"/>
              <a:cs typeface="Calibri"/>
            </a:endParaRPr>
          </a:p>
          <a:p>
            <a:pPr marL="355600" indent="-342900" algn="just">
              <a:lnSpc>
                <a:spcPct val="100000"/>
              </a:lnSpc>
              <a:spcBef>
                <a:spcPts val="994"/>
              </a:spcBef>
              <a:buFont typeface="Wingdings" panose="05000000000000000000" pitchFamily="2" charset="2"/>
              <a:buChar char="Ø"/>
              <a:tabLst>
                <a:tab pos="354965" algn="l"/>
              </a:tabLst>
            </a:pPr>
            <a:r>
              <a:rPr spc="-5" dirty="0" err="1" smtClean="0">
                <a:latin typeface="Calibri"/>
                <a:cs typeface="Calibri"/>
              </a:rPr>
              <a:t>Gestione</a:t>
            </a:r>
            <a:r>
              <a:rPr spc="-5" dirty="0" smtClean="0">
                <a:latin typeface="Calibri"/>
                <a:cs typeface="Calibri"/>
              </a:rPr>
              <a:t> </a:t>
            </a:r>
            <a:r>
              <a:rPr dirty="0">
                <a:latin typeface="Calibri"/>
                <a:cs typeface="Calibri"/>
              </a:rPr>
              <a:t>del servizio </a:t>
            </a:r>
            <a:r>
              <a:rPr spc="-5" dirty="0">
                <a:latin typeface="Calibri"/>
                <a:cs typeface="Calibri"/>
              </a:rPr>
              <a:t>in caso </a:t>
            </a:r>
            <a:r>
              <a:rPr dirty="0">
                <a:latin typeface="Calibri"/>
                <a:cs typeface="Calibri"/>
              </a:rPr>
              <a:t>di </a:t>
            </a:r>
            <a:r>
              <a:rPr spc="-10" dirty="0">
                <a:latin typeface="Calibri"/>
                <a:cs typeface="Calibri"/>
              </a:rPr>
              <a:t>grossi intralci  </a:t>
            </a:r>
            <a:r>
              <a:rPr spc="-5" dirty="0">
                <a:latin typeface="Calibri"/>
                <a:cs typeface="Calibri"/>
              </a:rPr>
              <a:t>viabilistici </a:t>
            </a:r>
            <a:r>
              <a:rPr spc="-10" dirty="0">
                <a:latin typeface="Calibri"/>
                <a:cs typeface="Calibri"/>
              </a:rPr>
              <a:t>(cortei, manifestazioni, </a:t>
            </a:r>
            <a:r>
              <a:rPr spc="-15" dirty="0">
                <a:latin typeface="Calibri"/>
                <a:cs typeface="Calibri"/>
              </a:rPr>
              <a:t>lavori</a:t>
            </a:r>
            <a:r>
              <a:rPr spc="95" dirty="0">
                <a:latin typeface="Calibri"/>
                <a:cs typeface="Calibri"/>
              </a:rPr>
              <a:t> </a:t>
            </a:r>
            <a:r>
              <a:rPr spc="-10" dirty="0">
                <a:latin typeface="Calibri"/>
                <a:cs typeface="Calibri"/>
              </a:rPr>
              <a:t>stradali,</a:t>
            </a:r>
            <a:endParaRPr dirty="0">
              <a:latin typeface="Calibri"/>
              <a:cs typeface="Calibri"/>
            </a:endParaRPr>
          </a:p>
          <a:p>
            <a:pPr marL="640715" indent="-285750" algn="just">
              <a:lnSpc>
                <a:spcPct val="100000"/>
              </a:lnSpc>
              <a:buFont typeface="Wingdings" panose="05000000000000000000" pitchFamily="2" charset="2"/>
              <a:buChar char="Ø"/>
            </a:pPr>
            <a:r>
              <a:rPr spc="-5" dirty="0">
                <a:latin typeface="Calibri"/>
                <a:cs typeface="Calibri"/>
              </a:rPr>
              <a:t>...) </a:t>
            </a:r>
            <a:r>
              <a:rPr dirty="0">
                <a:latin typeface="Calibri"/>
                <a:cs typeface="Calibri"/>
              </a:rPr>
              <a:t>per </a:t>
            </a:r>
            <a:r>
              <a:rPr spc="-10" dirty="0">
                <a:latin typeface="Calibri"/>
                <a:cs typeface="Calibri"/>
              </a:rPr>
              <a:t>minimizzare </a:t>
            </a:r>
            <a:r>
              <a:rPr spc="-5" dirty="0">
                <a:latin typeface="Calibri"/>
                <a:cs typeface="Calibri"/>
              </a:rPr>
              <a:t>le</a:t>
            </a:r>
            <a:r>
              <a:rPr spc="15" dirty="0">
                <a:latin typeface="Calibri"/>
                <a:cs typeface="Calibri"/>
              </a:rPr>
              <a:t> </a:t>
            </a:r>
            <a:r>
              <a:rPr spc="-10" dirty="0" err="1" smtClean="0">
                <a:latin typeface="Calibri"/>
                <a:cs typeface="Calibri"/>
              </a:rPr>
              <a:t>perdite</a:t>
            </a:r>
            <a:r>
              <a:rPr spc="-10" dirty="0" smtClean="0">
                <a:latin typeface="Calibri"/>
                <a:cs typeface="Calibri"/>
              </a:rPr>
              <a:t>;</a:t>
            </a:r>
            <a:endParaRPr lang="it-IT" spc="-10" dirty="0" smtClean="0">
              <a:latin typeface="Calibri"/>
              <a:cs typeface="Calibri"/>
            </a:endParaRPr>
          </a:p>
          <a:p>
            <a:pPr marL="342900" indent="-342900" algn="just">
              <a:lnSpc>
                <a:spcPct val="100000"/>
              </a:lnSpc>
              <a:buFont typeface="Wingdings" panose="05000000000000000000" pitchFamily="2" charset="2"/>
              <a:buChar char="Ø"/>
            </a:pPr>
            <a:r>
              <a:rPr spc="-5" dirty="0" err="1" smtClean="0">
                <a:latin typeface="Calibri"/>
                <a:cs typeface="Calibri"/>
              </a:rPr>
              <a:t>Gestioni</a:t>
            </a:r>
            <a:r>
              <a:rPr spc="-5" dirty="0" smtClean="0">
                <a:latin typeface="Calibri"/>
                <a:cs typeface="Calibri"/>
              </a:rPr>
              <a:t> </a:t>
            </a:r>
            <a:r>
              <a:rPr spc="-10" dirty="0">
                <a:latin typeface="Calibri"/>
                <a:cs typeface="Calibri"/>
              </a:rPr>
              <a:t>dell’informativa </a:t>
            </a:r>
            <a:r>
              <a:rPr dirty="0">
                <a:latin typeface="Calibri"/>
                <a:cs typeface="Calibri"/>
              </a:rPr>
              <a:t>a </a:t>
            </a:r>
            <a:r>
              <a:rPr spc="-5" dirty="0">
                <a:latin typeface="Calibri"/>
                <a:cs typeface="Calibri"/>
              </a:rPr>
              <a:t>bordo in caso </a:t>
            </a:r>
            <a:r>
              <a:rPr dirty="0">
                <a:latin typeface="Calibri"/>
                <a:cs typeface="Calibri"/>
              </a:rPr>
              <a:t>di  </a:t>
            </a:r>
            <a:r>
              <a:rPr spc="-5" dirty="0">
                <a:latin typeface="Calibri"/>
                <a:cs typeface="Calibri"/>
              </a:rPr>
              <a:t>variazioni </a:t>
            </a:r>
            <a:r>
              <a:rPr dirty="0">
                <a:latin typeface="Calibri"/>
                <a:cs typeface="Calibri"/>
              </a:rPr>
              <a:t>di servizio e di disservizi </a:t>
            </a:r>
            <a:r>
              <a:rPr spc="-5" dirty="0">
                <a:latin typeface="Calibri"/>
                <a:cs typeface="Calibri"/>
              </a:rPr>
              <a:t>in</a:t>
            </a:r>
            <a:r>
              <a:rPr spc="-35" dirty="0">
                <a:latin typeface="Calibri"/>
                <a:cs typeface="Calibri"/>
              </a:rPr>
              <a:t> </a:t>
            </a:r>
            <a:r>
              <a:rPr spc="-10" dirty="0" err="1" smtClean="0">
                <a:latin typeface="Calibri"/>
                <a:cs typeface="Calibri"/>
              </a:rPr>
              <a:t>genere</a:t>
            </a:r>
            <a:r>
              <a:rPr lang="it-IT" spc="-10" dirty="0" smtClean="0">
                <a:latin typeface="Calibri"/>
                <a:cs typeface="Calibri"/>
              </a:rPr>
              <a:t>.</a:t>
            </a:r>
            <a:endParaRPr dirty="0">
              <a:latin typeface="Calibri"/>
              <a:cs typeface="Calibri"/>
            </a:endParaRPr>
          </a:p>
        </p:txBody>
      </p:sp>
      <p:sp>
        <p:nvSpPr>
          <p:cNvPr id="46" name="object 17"/>
          <p:cNvSpPr/>
          <p:nvPr/>
        </p:nvSpPr>
        <p:spPr>
          <a:xfrm>
            <a:off x="5739771" y="4419254"/>
            <a:ext cx="6248400" cy="2039450"/>
          </a:xfrm>
          <a:custGeom>
            <a:avLst/>
            <a:gdLst/>
            <a:ahLst/>
            <a:cxnLst/>
            <a:rect l="l" t="t" r="r" b="b"/>
            <a:pathLst>
              <a:path w="5744209" h="2647315">
                <a:moveTo>
                  <a:pt x="0" y="0"/>
                </a:moveTo>
                <a:lnTo>
                  <a:pt x="5743956" y="0"/>
                </a:lnTo>
                <a:lnTo>
                  <a:pt x="5743956" y="2647188"/>
                </a:lnTo>
                <a:lnTo>
                  <a:pt x="0" y="2647188"/>
                </a:lnTo>
                <a:lnTo>
                  <a:pt x="0" y="0"/>
                </a:lnTo>
                <a:close/>
              </a:path>
            </a:pathLst>
          </a:custGeom>
          <a:solidFill>
            <a:srgbClr val="FFCC00">
              <a:alpha val="49804"/>
            </a:srgbClr>
          </a:solidFill>
        </p:spPr>
        <p:txBody>
          <a:bodyPr wrap="square" lIns="0" tIns="0" rIns="0" bIns="0" rtlCol="0"/>
          <a:lstStyle/>
          <a:p>
            <a:pPr algn="just"/>
            <a:endParaRPr dirty="0"/>
          </a:p>
        </p:txBody>
      </p:sp>
      <p:sp>
        <p:nvSpPr>
          <p:cNvPr id="47" name="CasellaDiTesto 46"/>
          <p:cNvSpPr txBox="1"/>
          <p:nvPr/>
        </p:nvSpPr>
        <p:spPr>
          <a:xfrm>
            <a:off x="5802080" y="4519603"/>
            <a:ext cx="5366734" cy="1785104"/>
          </a:xfrm>
          <a:prstGeom prst="rect">
            <a:avLst/>
          </a:prstGeom>
          <a:noFill/>
        </p:spPr>
        <p:txBody>
          <a:bodyPr wrap="square" rtlCol="0">
            <a:spAutoFit/>
          </a:bodyPr>
          <a:lstStyle/>
          <a:p>
            <a:pPr>
              <a:buClr>
                <a:srgbClr val="92D050"/>
              </a:buClr>
            </a:pPr>
            <a:r>
              <a:rPr lang="it-IT" sz="2000" b="1" dirty="0" smtClean="0">
                <a:latin typeface="+mj-lt"/>
              </a:rPr>
              <a:t>GESTIONE DEI DATI DI CONSULTIVO</a:t>
            </a:r>
          </a:p>
          <a:p>
            <a:pPr marL="342900" indent="-342900">
              <a:buFont typeface="Wingdings" panose="05000000000000000000" pitchFamily="2" charset="2"/>
              <a:buChar char="Ø"/>
            </a:pPr>
            <a:r>
              <a:rPr lang="it-IT" dirty="0" smtClean="0"/>
              <a:t>Indicatori di efficienza del servizio</a:t>
            </a:r>
          </a:p>
          <a:p>
            <a:pPr marL="700087" indent="-342900">
              <a:buFont typeface="Wingdings" panose="05000000000000000000" pitchFamily="2" charset="2"/>
              <a:buChar char="Ø"/>
            </a:pPr>
            <a:r>
              <a:rPr lang="it-IT" dirty="0" smtClean="0"/>
              <a:t>Fattori esterni;</a:t>
            </a:r>
          </a:p>
          <a:p>
            <a:pPr marL="357188" indent="-357188">
              <a:buFont typeface="Wingdings" panose="05000000000000000000" pitchFamily="2" charset="2"/>
              <a:buChar char="Ø"/>
            </a:pPr>
            <a:r>
              <a:rPr lang="it-IT" dirty="0" smtClean="0"/>
              <a:t>Indicatori di efficacia del servizio</a:t>
            </a:r>
          </a:p>
          <a:p>
            <a:pPr marL="700087" indent="-342900">
              <a:buFont typeface="Wingdings" panose="05000000000000000000" pitchFamily="2" charset="2"/>
              <a:buChar char="Ø"/>
            </a:pPr>
            <a:r>
              <a:rPr lang="it-IT" dirty="0" smtClean="0"/>
              <a:t>Produzione;</a:t>
            </a:r>
          </a:p>
          <a:p>
            <a:pPr marL="700087" indent="-342900">
              <a:buFont typeface="Wingdings" panose="05000000000000000000" pitchFamily="2" charset="2"/>
              <a:buChar char="Ø"/>
            </a:pPr>
            <a:r>
              <a:rPr lang="it-IT" dirty="0" smtClean="0"/>
              <a:t>Qualità.</a:t>
            </a:r>
            <a:endParaRPr lang="it-IT" dirty="0"/>
          </a:p>
        </p:txBody>
      </p:sp>
    </p:spTree>
    <p:extLst>
      <p:ext uri="{BB962C8B-B14F-4D97-AF65-F5344CB8AC3E}">
        <p14:creationId xmlns:p14="http://schemas.microsoft.com/office/powerpoint/2010/main" val="9990545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a:solidFill>
                  <a:schemeClr val="accent1">
                    <a:lumMod val="50000"/>
                  </a:schemeClr>
                </a:solidFill>
                <a:latin typeface="+mn-lt"/>
              </a:rPr>
              <a:t>INDICATORI DI EFFICIENZA DEL SERVIZIO (FATTORI ESTERNI)</a:t>
            </a:r>
          </a:p>
        </p:txBody>
      </p:sp>
      <p:sp>
        <p:nvSpPr>
          <p:cNvPr id="12" name="object 13"/>
          <p:cNvSpPr txBox="1"/>
          <p:nvPr/>
        </p:nvSpPr>
        <p:spPr>
          <a:xfrm>
            <a:off x="188259" y="1410915"/>
            <a:ext cx="5895860" cy="5348259"/>
          </a:xfrm>
          <a:prstGeom prst="rect">
            <a:avLst/>
          </a:prstGeom>
        </p:spPr>
        <p:txBody>
          <a:bodyPr vert="horz" wrap="square" lIns="0" tIns="13335" rIns="0" bIns="0" rtlCol="0">
            <a:spAutoFit/>
          </a:bodyPr>
          <a:lstStyle/>
          <a:p>
            <a:pPr marL="355600" marR="5080" indent="-342900" algn="just">
              <a:lnSpc>
                <a:spcPct val="100000"/>
              </a:lnSpc>
              <a:spcBef>
                <a:spcPts val="105"/>
              </a:spcBef>
              <a:buFont typeface="Wingdings" panose="05000000000000000000" pitchFamily="2" charset="2"/>
              <a:buChar char="Ø"/>
              <a:tabLst>
                <a:tab pos="354965" algn="l"/>
              </a:tabLst>
            </a:pPr>
            <a:r>
              <a:rPr sz="2000" spc="-5" dirty="0" err="1" smtClean="0">
                <a:cs typeface="Calibri"/>
              </a:rPr>
              <a:t>Esprimono</a:t>
            </a:r>
            <a:r>
              <a:rPr sz="2000" spc="-5" dirty="0" smtClean="0">
                <a:cs typeface="Calibri"/>
              </a:rPr>
              <a:t> </a:t>
            </a:r>
            <a:r>
              <a:rPr sz="2000" spc="-5" dirty="0">
                <a:cs typeface="Calibri"/>
              </a:rPr>
              <a:t>le </a:t>
            </a:r>
            <a:r>
              <a:rPr sz="2000" spc="-10" dirty="0">
                <a:cs typeface="Calibri"/>
              </a:rPr>
              <a:t>perdite </a:t>
            </a:r>
            <a:r>
              <a:rPr sz="2000" spc="-5" dirty="0">
                <a:cs typeface="Calibri"/>
              </a:rPr>
              <a:t>in termini </a:t>
            </a:r>
            <a:r>
              <a:rPr sz="2000" dirty="0">
                <a:cs typeface="Calibri"/>
              </a:rPr>
              <a:t>di </a:t>
            </a:r>
            <a:r>
              <a:rPr sz="2000" spc="-5" dirty="0">
                <a:cs typeface="Calibri"/>
              </a:rPr>
              <a:t>percentuale </a:t>
            </a:r>
            <a:r>
              <a:rPr sz="2000" dirty="0">
                <a:cs typeface="Calibri"/>
              </a:rPr>
              <a:t>di  </a:t>
            </a:r>
            <a:r>
              <a:rPr sz="2000" spc="-15" dirty="0">
                <a:cs typeface="Calibri"/>
              </a:rPr>
              <a:t>corse </a:t>
            </a:r>
            <a:r>
              <a:rPr sz="2000" spc="-10" dirty="0">
                <a:cs typeface="Calibri"/>
              </a:rPr>
              <a:t>mancate </a:t>
            </a:r>
            <a:r>
              <a:rPr sz="2000" dirty="0">
                <a:cs typeface="Calibri"/>
              </a:rPr>
              <a:t>per </a:t>
            </a:r>
            <a:r>
              <a:rPr sz="2000" spc="-5" dirty="0">
                <a:cs typeface="Calibri"/>
              </a:rPr>
              <a:t>guasti </a:t>
            </a:r>
            <a:r>
              <a:rPr sz="2000" dirty="0">
                <a:cs typeface="Calibri"/>
              </a:rPr>
              <a:t>e </a:t>
            </a:r>
            <a:r>
              <a:rPr sz="2000" spc="-5" dirty="0">
                <a:cs typeface="Calibri"/>
              </a:rPr>
              <a:t>soppressioni, in </a:t>
            </a:r>
            <a:r>
              <a:rPr sz="2000" dirty="0">
                <a:cs typeface="Calibri"/>
              </a:rPr>
              <a:t>base </a:t>
            </a:r>
            <a:r>
              <a:rPr sz="2000" spc="-5" dirty="0">
                <a:cs typeface="Calibri"/>
              </a:rPr>
              <a:t>alle  indicazioni pervenute </a:t>
            </a:r>
            <a:r>
              <a:rPr sz="2000" dirty="0">
                <a:cs typeface="Calibri"/>
              </a:rPr>
              <a:t>dai </a:t>
            </a:r>
            <a:r>
              <a:rPr sz="2000" spc="-5" dirty="0">
                <a:cs typeface="Calibri"/>
              </a:rPr>
              <a:t>depositi aziendali, </a:t>
            </a:r>
            <a:r>
              <a:rPr sz="2000" dirty="0">
                <a:cs typeface="Calibri"/>
              </a:rPr>
              <a:t>o </a:t>
            </a:r>
            <a:r>
              <a:rPr sz="2000" spc="-5" dirty="0">
                <a:cs typeface="Calibri"/>
              </a:rPr>
              <a:t>le  </a:t>
            </a:r>
            <a:r>
              <a:rPr sz="2000" spc="-10" dirty="0">
                <a:cs typeface="Calibri"/>
              </a:rPr>
              <a:t>perdite </a:t>
            </a:r>
            <a:r>
              <a:rPr sz="2000" spc="-5" dirty="0">
                <a:cs typeface="Calibri"/>
              </a:rPr>
              <a:t>in termini </a:t>
            </a:r>
            <a:r>
              <a:rPr sz="2000" dirty="0">
                <a:cs typeface="Calibri"/>
              </a:rPr>
              <a:t>di </a:t>
            </a:r>
            <a:r>
              <a:rPr sz="2000" spc="-5" dirty="0">
                <a:cs typeface="Calibri"/>
              </a:rPr>
              <a:t>percentuale </a:t>
            </a:r>
            <a:r>
              <a:rPr sz="2000" dirty="0">
                <a:cs typeface="Calibri"/>
              </a:rPr>
              <a:t>di </a:t>
            </a:r>
            <a:r>
              <a:rPr sz="2000" spc="-15" dirty="0">
                <a:cs typeface="Calibri"/>
              </a:rPr>
              <a:t>corse  caratterizzate </a:t>
            </a:r>
            <a:r>
              <a:rPr sz="2000" dirty="0">
                <a:cs typeface="Calibri"/>
              </a:rPr>
              <a:t>da </a:t>
            </a:r>
            <a:r>
              <a:rPr sz="2000" spc="-5" dirty="0">
                <a:cs typeface="Calibri"/>
              </a:rPr>
              <a:t>disservizio </a:t>
            </a:r>
            <a:r>
              <a:rPr sz="2000" dirty="0">
                <a:cs typeface="Calibri"/>
              </a:rPr>
              <a:t>e</a:t>
            </a:r>
            <a:r>
              <a:rPr sz="2000" spc="55" dirty="0">
                <a:cs typeface="Calibri"/>
              </a:rPr>
              <a:t> </a:t>
            </a:r>
            <a:r>
              <a:rPr sz="2000" spc="-5" dirty="0">
                <a:cs typeface="Calibri"/>
              </a:rPr>
              <a:t>deviazione.</a:t>
            </a:r>
            <a:endParaRPr sz="2000" dirty="0">
              <a:cs typeface="Calibri"/>
            </a:endParaRPr>
          </a:p>
          <a:p>
            <a:pPr marL="355600" marR="628015" indent="-342900" algn="just">
              <a:lnSpc>
                <a:spcPct val="100000"/>
              </a:lnSpc>
              <a:spcBef>
                <a:spcPts val="994"/>
              </a:spcBef>
              <a:buFont typeface="Wingdings" panose="05000000000000000000" pitchFamily="2" charset="2"/>
              <a:buChar char="Ø"/>
              <a:tabLst>
                <a:tab pos="354965" algn="l"/>
              </a:tabLst>
            </a:pPr>
            <a:r>
              <a:rPr sz="2000" spc="-10" dirty="0" err="1" smtClean="0">
                <a:cs typeface="Calibri"/>
              </a:rPr>
              <a:t>Generalmente</a:t>
            </a:r>
            <a:r>
              <a:rPr sz="2000" spc="-10" dirty="0" smtClean="0">
                <a:cs typeface="Calibri"/>
              </a:rPr>
              <a:t> </a:t>
            </a:r>
            <a:r>
              <a:rPr sz="2000" spc="-5" dirty="0">
                <a:cs typeface="Calibri"/>
              </a:rPr>
              <a:t>le </a:t>
            </a:r>
            <a:r>
              <a:rPr sz="2000" spc="-10" dirty="0">
                <a:cs typeface="Calibri"/>
              </a:rPr>
              <a:t>perdite </a:t>
            </a:r>
            <a:r>
              <a:rPr sz="2000" dirty="0">
                <a:cs typeface="Calibri"/>
              </a:rPr>
              <a:t>di </a:t>
            </a:r>
            <a:r>
              <a:rPr sz="2000" spc="-10" dirty="0">
                <a:cs typeface="Calibri"/>
              </a:rPr>
              <a:t>efficienza vengono  attribuite </a:t>
            </a:r>
            <a:r>
              <a:rPr sz="2000" dirty="0">
                <a:cs typeface="Calibri"/>
              </a:rPr>
              <a:t>a </a:t>
            </a:r>
            <a:r>
              <a:rPr sz="2000" b="1" spc="-20" dirty="0">
                <a:cs typeface="Calibri"/>
              </a:rPr>
              <a:t>fattori</a:t>
            </a:r>
            <a:r>
              <a:rPr sz="2000" b="1" spc="20" dirty="0">
                <a:cs typeface="Calibri"/>
              </a:rPr>
              <a:t> </a:t>
            </a:r>
            <a:r>
              <a:rPr sz="2000" b="1" spc="-10" dirty="0">
                <a:cs typeface="Calibri"/>
              </a:rPr>
              <a:t>esterni</a:t>
            </a:r>
            <a:r>
              <a:rPr sz="2000" spc="-10" dirty="0">
                <a:cs typeface="Calibri"/>
              </a:rPr>
              <a:t>.</a:t>
            </a:r>
            <a:endParaRPr sz="2000" dirty="0">
              <a:cs typeface="Calibri"/>
            </a:endParaRPr>
          </a:p>
          <a:p>
            <a:pPr marL="298450" indent="-285750" algn="just">
              <a:lnSpc>
                <a:spcPct val="100000"/>
              </a:lnSpc>
              <a:spcBef>
                <a:spcPts val="1005"/>
              </a:spcBef>
              <a:buFont typeface="Wingdings" panose="05000000000000000000" pitchFamily="2" charset="2"/>
              <a:buChar char="Ø"/>
              <a:tabLst>
                <a:tab pos="354965" algn="l"/>
              </a:tabLst>
            </a:pPr>
            <a:r>
              <a:rPr sz="2000" i="1" dirty="0" err="1" smtClean="0">
                <a:cs typeface="Calibri"/>
              </a:rPr>
              <a:t>Esempi</a:t>
            </a:r>
            <a:r>
              <a:rPr sz="2000" i="1" dirty="0">
                <a:cs typeface="Calibri"/>
              </a:rPr>
              <a:t>:</a:t>
            </a:r>
            <a:endParaRPr sz="2000" dirty="0">
              <a:cs typeface="Calibri"/>
            </a:endParaRPr>
          </a:p>
          <a:p>
            <a:pPr marL="755650" indent="-285750" algn="just">
              <a:lnSpc>
                <a:spcPct val="100000"/>
              </a:lnSpc>
              <a:spcBef>
                <a:spcPts val="1005"/>
              </a:spcBef>
              <a:buFont typeface="Wingdings" panose="05000000000000000000" pitchFamily="2" charset="2"/>
              <a:buChar char="Ø"/>
            </a:pPr>
            <a:r>
              <a:rPr sz="2000" b="1" i="1" spc="-5" dirty="0" err="1" smtClean="0">
                <a:cs typeface="Calibri"/>
              </a:rPr>
              <a:t>Indice</a:t>
            </a:r>
            <a:r>
              <a:rPr sz="2000" b="1" i="1" spc="-5" dirty="0" smtClean="0">
                <a:cs typeface="Calibri"/>
              </a:rPr>
              <a:t> </a:t>
            </a:r>
            <a:r>
              <a:rPr sz="2000" b="1" i="1" spc="-30" dirty="0">
                <a:cs typeface="Calibri"/>
              </a:rPr>
              <a:t>Totale </a:t>
            </a:r>
            <a:r>
              <a:rPr sz="2000" b="1" i="1" spc="-10" dirty="0">
                <a:cs typeface="Calibri"/>
              </a:rPr>
              <a:t>Perdite </a:t>
            </a:r>
            <a:r>
              <a:rPr sz="2000" b="1" i="1" spc="-5" dirty="0">
                <a:cs typeface="Calibri"/>
              </a:rPr>
              <a:t>di</a:t>
            </a:r>
            <a:r>
              <a:rPr sz="2000" b="1" i="1" spc="-35" dirty="0">
                <a:cs typeface="Calibri"/>
              </a:rPr>
              <a:t> </a:t>
            </a:r>
            <a:r>
              <a:rPr sz="2000" b="1" i="1" spc="-5" dirty="0">
                <a:cs typeface="Calibri"/>
              </a:rPr>
              <a:t>corse</a:t>
            </a:r>
            <a:r>
              <a:rPr sz="2000" i="1" spc="-5" dirty="0">
                <a:cs typeface="Calibri"/>
              </a:rPr>
              <a:t>:</a:t>
            </a:r>
            <a:endParaRPr sz="2000" dirty="0">
              <a:cs typeface="Calibri"/>
            </a:endParaRPr>
          </a:p>
          <a:p>
            <a:pPr marL="1212850" indent="-285750" algn="just">
              <a:lnSpc>
                <a:spcPct val="100000"/>
              </a:lnSpc>
              <a:spcBef>
                <a:spcPts val="1015"/>
              </a:spcBef>
              <a:buFont typeface="Wingdings" panose="05000000000000000000" pitchFamily="2" charset="2"/>
              <a:buChar char="Ø"/>
            </a:pPr>
            <a:r>
              <a:rPr sz="2000" i="1" spc="-10" dirty="0" err="1" smtClean="0">
                <a:cs typeface="Calibri"/>
              </a:rPr>
              <a:t>Perdite</a:t>
            </a:r>
            <a:r>
              <a:rPr sz="2000" i="1" spc="-10" dirty="0" smtClean="0">
                <a:cs typeface="Calibri"/>
              </a:rPr>
              <a:t> </a:t>
            </a:r>
            <a:r>
              <a:rPr sz="2000" i="1" spc="-5" dirty="0">
                <a:cs typeface="Calibri"/>
              </a:rPr>
              <a:t>per </a:t>
            </a:r>
            <a:r>
              <a:rPr sz="2000" i="1" spc="-10" dirty="0">
                <a:cs typeface="Calibri"/>
              </a:rPr>
              <a:t>guasto </a:t>
            </a:r>
            <a:r>
              <a:rPr sz="2000" i="1" dirty="0">
                <a:cs typeface="Calibri"/>
              </a:rPr>
              <a:t>in</a:t>
            </a:r>
            <a:r>
              <a:rPr sz="2000" i="1" spc="30" dirty="0">
                <a:cs typeface="Calibri"/>
              </a:rPr>
              <a:t> </a:t>
            </a:r>
            <a:r>
              <a:rPr sz="2000" i="1" spc="-5" dirty="0">
                <a:cs typeface="Calibri"/>
              </a:rPr>
              <a:t>linea;</a:t>
            </a:r>
            <a:endParaRPr sz="2000" dirty="0">
              <a:cs typeface="Calibri"/>
            </a:endParaRPr>
          </a:p>
          <a:p>
            <a:pPr marL="1212850" indent="-285750" algn="just">
              <a:lnSpc>
                <a:spcPct val="100000"/>
              </a:lnSpc>
              <a:spcBef>
                <a:spcPts val="1010"/>
              </a:spcBef>
              <a:buFont typeface="Wingdings" panose="05000000000000000000" pitchFamily="2" charset="2"/>
              <a:buChar char="Ø"/>
            </a:pPr>
            <a:r>
              <a:rPr sz="2000" i="1" spc="-10" dirty="0" err="1" smtClean="0">
                <a:cs typeface="Calibri"/>
              </a:rPr>
              <a:t>Perdite</a:t>
            </a:r>
            <a:r>
              <a:rPr sz="2000" i="1" spc="-10" dirty="0" smtClean="0">
                <a:cs typeface="Calibri"/>
              </a:rPr>
              <a:t> </a:t>
            </a:r>
            <a:r>
              <a:rPr sz="2000" i="1" spc="-5" dirty="0">
                <a:cs typeface="Calibri"/>
              </a:rPr>
              <a:t>per indisponibilità</a:t>
            </a:r>
            <a:r>
              <a:rPr sz="2000" i="1" dirty="0">
                <a:cs typeface="Calibri"/>
              </a:rPr>
              <a:t> </a:t>
            </a:r>
            <a:r>
              <a:rPr sz="2000" i="1" spc="-10" dirty="0">
                <a:cs typeface="Calibri"/>
              </a:rPr>
              <a:t>conducente;</a:t>
            </a:r>
            <a:endParaRPr sz="2000" dirty="0">
              <a:cs typeface="Calibri"/>
            </a:endParaRPr>
          </a:p>
          <a:p>
            <a:pPr marL="1212850" indent="-285750" algn="just">
              <a:lnSpc>
                <a:spcPct val="100000"/>
              </a:lnSpc>
              <a:spcBef>
                <a:spcPts val="994"/>
              </a:spcBef>
              <a:buFont typeface="Wingdings" panose="05000000000000000000" pitchFamily="2" charset="2"/>
              <a:buChar char="Ø"/>
            </a:pPr>
            <a:r>
              <a:rPr sz="2000" i="1" spc="-10" dirty="0" err="1" smtClean="0">
                <a:cs typeface="Calibri"/>
              </a:rPr>
              <a:t>Perdite</a:t>
            </a:r>
            <a:r>
              <a:rPr sz="2000" i="1" spc="-10" dirty="0" smtClean="0">
                <a:cs typeface="Calibri"/>
              </a:rPr>
              <a:t> </a:t>
            </a:r>
            <a:r>
              <a:rPr sz="2000" i="1" spc="-5" dirty="0">
                <a:cs typeface="Calibri"/>
              </a:rPr>
              <a:t>per indisponibilità</a:t>
            </a:r>
            <a:r>
              <a:rPr sz="2000" i="1" dirty="0">
                <a:cs typeface="Calibri"/>
              </a:rPr>
              <a:t> </a:t>
            </a:r>
            <a:r>
              <a:rPr sz="2000" i="1" spc="-5" dirty="0">
                <a:cs typeface="Calibri"/>
              </a:rPr>
              <a:t>vettura;</a:t>
            </a:r>
            <a:endParaRPr sz="2000" dirty="0">
              <a:cs typeface="Calibri"/>
            </a:endParaRPr>
          </a:p>
          <a:p>
            <a:pPr marL="1212850" indent="-285750" algn="just">
              <a:lnSpc>
                <a:spcPct val="100000"/>
              </a:lnSpc>
              <a:spcBef>
                <a:spcPts val="994"/>
              </a:spcBef>
              <a:buFont typeface="Wingdings" panose="05000000000000000000" pitchFamily="2" charset="2"/>
              <a:buChar char="Ø"/>
            </a:pPr>
            <a:r>
              <a:rPr sz="2000" i="1" spc="-10" dirty="0" err="1" smtClean="0">
                <a:cs typeface="Calibri"/>
              </a:rPr>
              <a:t>Perdite</a:t>
            </a:r>
            <a:r>
              <a:rPr sz="2000" i="1" spc="-10" dirty="0" smtClean="0">
                <a:cs typeface="Calibri"/>
              </a:rPr>
              <a:t> </a:t>
            </a:r>
            <a:r>
              <a:rPr sz="2000" i="1" spc="-5" dirty="0">
                <a:cs typeface="Calibri"/>
              </a:rPr>
              <a:t>per altri</a:t>
            </a:r>
            <a:r>
              <a:rPr sz="2000" i="1" spc="-15" dirty="0">
                <a:cs typeface="Calibri"/>
              </a:rPr>
              <a:t> </a:t>
            </a:r>
            <a:r>
              <a:rPr sz="2000" i="1" spc="-5" dirty="0" err="1">
                <a:cs typeface="Calibri"/>
              </a:rPr>
              <a:t>motivi</a:t>
            </a:r>
            <a:r>
              <a:rPr sz="2000" i="1" spc="-5" dirty="0" smtClean="0">
                <a:cs typeface="Calibri"/>
              </a:rPr>
              <a:t>.</a:t>
            </a:r>
            <a:endParaRPr lang="it-IT" sz="2000" i="1" spc="-5" dirty="0" smtClean="0">
              <a:cs typeface="Calibri"/>
            </a:endParaRPr>
          </a:p>
          <a:p>
            <a:pPr marL="444500" indent="214313" algn="just">
              <a:lnSpc>
                <a:spcPct val="100000"/>
              </a:lnSpc>
              <a:spcBef>
                <a:spcPts val="994"/>
              </a:spcBef>
              <a:buFont typeface="Wingdings" panose="05000000000000000000" pitchFamily="2" charset="2"/>
              <a:buChar char="Ø"/>
            </a:pPr>
            <a:r>
              <a:rPr lang="it-IT" sz="2000" i="1" spc="-5" dirty="0" smtClean="0">
                <a:cs typeface="Calibri"/>
              </a:rPr>
              <a:t>…</a:t>
            </a:r>
            <a:endParaRPr sz="2000" dirty="0">
              <a:cs typeface="Calibri"/>
            </a:endParaRPr>
          </a:p>
        </p:txBody>
      </p:sp>
      <p:sp>
        <p:nvSpPr>
          <p:cNvPr id="13" name="object 14"/>
          <p:cNvSpPr/>
          <p:nvPr/>
        </p:nvSpPr>
        <p:spPr>
          <a:xfrm>
            <a:off x="6084118" y="3651576"/>
            <a:ext cx="5859988" cy="2775839"/>
          </a:xfrm>
          <a:prstGeom prst="rect">
            <a:avLst/>
          </a:prstGeom>
          <a:blipFill>
            <a:blip r:embed="rId4" cstate="print"/>
            <a:stretch>
              <a:fillRect/>
            </a:stretch>
          </a:blipFill>
          <a:ln w="12700">
            <a:solidFill>
              <a:schemeClr val="accent1"/>
            </a:solidFill>
          </a:ln>
        </p:spPr>
        <p:txBody>
          <a:bodyPr wrap="square" lIns="0" tIns="0" rIns="0" bIns="0" rtlCol="0"/>
          <a:lstStyle/>
          <a:p>
            <a:endParaRPr/>
          </a:p>
        </p:txBody>
      </p:sp>
      <p:sp>
        <p:nvSpPr>
          <p:cNvPr id="14" name="object 15"/>
          <p:cNvSpPr/>
          <p:nvPr/>
        </p:nvSpPr>
        <p:spPr>
          <a:xfrm>
            <a:off x="7162799" y="1387102"/>
            <a:ext cx="3702626" cy="2157297"/>
          </a:xfrm>
          <a:prstGeom prst="rect">
            <a:avLst/>
          </a:prstGeom>
          <a:blipFill>
            <a:blip r:embed="rId5" cstate="print"/>
            <a:stretch>
              <a:fillRect/>
            </a:stretch>
          </a:blipFill>
          <a:ln w="12700">
            <a:solidFill>
              <a:schemeClr val="accent1"/>
            </a:solidFill>
          </a:ln>
        </p:spPr>
        <p:txBody>
          <a:bodyPr wrap="square" lIns="0" tIns="0" rIns="0" bIns="0" rtlCol="0"/>
          <a:lstStyle/>
          <a:p>
            <a:endParaRPr/>
          </a:p>
        </p:txBody>
      </p:sp>
    </p:spTree>
    <p:extLst>
      <p:ext uri="{BB962C8B-B14F-4D97-AF65-F5344CB8AC3E}">
        <p14:creationId xmlns:p14="http://schemas.microsoft.com/office/powerpoint/2010/main" val="2779641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a:solidFill>
                  <a:schemeClr val="accent1">
                    <a:lumMod val="50000"/>
                  </a:schemeClr>
                </a:solidFill>
                <a:latin typeface="+mn-lt"/>
              </a:rPr>
              <a:t>INDICATORI DI EFFICACIA DEL SERVIZIO (PRODUZIONE)</a:t>
            </a:r>
          </a:p>
        </p:txBody>
      </p:sp>
      <p:sp>
        <p:nvSpPr>
          <p:cNvPr id="7" name="Rettangolo 6"/>
          <p:cNvSpPr/>
          <p:nvPr/>
        </p:nvSpPr>
        <p:spPr>
          <a:xfrm>
            <a:off x="324044" y="1797296"/>
            <a:ext cx="5116495" cy="4401205"/>
          </a:xfrm>
          <a:prstGeom prst="rect">
            <a:avLst/>
          </a:prstGeom>
        </p:spPr>
        <p:txBody>
          <a:bodyPr wrap="square">
            <a:spAutoFit/>
          </a:bodyPr>
          <a:lstStyle/>
          <a:p>
            <a:pPr marL="285750" indent="-285750" algn="just">
              <a:buFont typeface="Wingdings" panose="05000000000000000000" pitchFamily="2" charset="2"/>
              <a:buChar char="Ø"/>
            </a:pPr>
            <a:r>
              <a:rPr lang="it-IT" sz="2000" spc="-5" dirty="0">
                <a:cs typeface="Calibri"/>
              </a:rPr>
              <a:t>Esprimono le </a:t>
            </a:r>
            <a:r>
              <a:rPr lang="it-IT" sz="2000" spc="-10" dirty="0">
                <a:cs typeface="Calibri"/>
              </a:rPr>
              <a:t>performance </a:t>
            </a:r>
            <a:r>
              <a:rPr lang="it-IT" sz="2000" dirty="0">
                <a:cs typeface="Calibri"/>
              </a:rPr>
              <a:t>del </a:t>
            </a:r>
            <a:r>
              <a:rPr lang="it-IT" sz="2000" spc="-5" dirty="0">
                <a:cs typeface="Calibri"/>
              </a:rPr>
              <a:t>servizio </a:t>
            </a:r>
            <a:r>
              <a:rPr lang="it-IT" sz="2000" dirty="0">
                <a:cs typeface="Calibri"/>
              </a:rPr>
              <a:t>di  </a:t>
            </a:r>
            <a:r>
              <a:rPr lang="it-IT" sz="2000" spc="-10" dirty="0">
                <a:cs typeface="Calibri"/>
              </a:rPr>
              <a:t>trasporto (area </a:t>
            </a:r>
            <a:r>
              <a:rPr lang="it-IT" sz="2000" spc="-5" dirty="0">
                <a:cs typeface="Calibri"/>
              </a:rPr>
              <a:t>produzione) </a:t>
            </a:r>
            <a:r>
              <a:rPr lang="it-IT" sz="2000" spc="-20" dirty="0">
                <a:cs typeface="Calibri"/>
              </a:rPr>
              <a:t>attraverso l’analisi  </a:t>
            </a:r>
            <a:r>
              <a:rPr lang="it-IT" sz="2000" spc="-15" dirty="0">
                <a:cs typeface="Calibri"/>
              </a:rPr>
              <a:t>statistica </a:t>
            </a:r>
            <a:r>
              <a:rPr lang="it-IT" sz="2000" spc="-5" dirty="0">
                <a:cs typeface="Calibri"/>
              </a:rPr>
              <a:t>delle </a:t>
            </a:r>
            <a:r>
              <a:rPr lang="it-IT" sz="2000" b="1" spc="-15" dirty="0">
                <a:cs typeface="Calibri"/>
              </a:rPr>
              <a:t>grandezze </a:t>
            </a:r>
            <a:r>
              <a:rPr lang="it-IT" sz="2000" b="1" spc="-5" dirty="0">
                <a:cs typeface="Calibri"/>
              </a:rPr>
              <a:t>fisiche </a:t>
            </a:r>
            <a:r>
              <a:rPr lang="it-IT" sz="2000" spc="-5" dirty="0">
                <a:cs typeface="Calibri"/>
              </a:rPr>
              <a:t>che  </a:t>
            </a:r>
            <a:r>
              <a:rPr lang="it-IT" sz="2000" spc="-15" dirty="0">
                <a:cs typeface="Calibri"/>
              </a:rPr>
              <a:t>caratterizzano </a:t>
            </a:r>
            <a:r>
              <a:rPr lang="it-IT" sz="2000" spc="-5" dirty="0">
                <a:cs typeface="Calibri"/>
              </a:rPr>
              <a:t>le </a:t>
            </a:r>
            <a:r>
              <a:rPr lang="it-IT" sz="2000" spc="-15" dirty="0">
                <a:cs typeface="Calibri"/>
              </a:rPr>
              <a:t>corse </a:t>
            </a:r>
            <a:r>
              <a:rPr lang="it-IT" sz="2000" spc="-20" dirty="0">
                <a:cs typeface="Calibri"/>
              </a:rPr>
              <a:t>effettuate </a:t>
            </a:r>
            <a:r>
              <a:rPr lang="it-IT" sz="2000" dirty="0">
                <a:cs typeface="Calibri"/>
              </a:rPr>
              <a:t>dai </a:t>
            </a:r>
            <a:r>
              <a:rPr lang="it-IT" sz="2000" spc="-5" dirty="0">
                <a:cs typeface="Calibri"/>
              </a:rPr>
              <a:t>mezzi </a:t>
            </a:r>
            <a:r>
              <a:rPr lang="it-IT" sz="2000" dirty="0">
                <a:cs typeface="Calibri"/>
              </a:rPr>
              <a:t>di  </a:t>
            </a:r>
            <a:r>
              <a:rPr lang="it-IT" sz="2000" spc="-10" dirty="0">
                <a:cs typeface="Calibri"/>
              </a:rPr>
              <a:t>trasporto </a:t>
            </a:r>
            <a:r>
              <a:rPr lang="it-IT" sz="2000" spc="-5" dirty="0">
                <a:cs typeface="Calibri"/>
              </a:rPr>
              <a:t>della </a:t>
            </a:r>
            <a:r>
              <a:rPr lang="it-IT" sz="2000" spc="-15" dirty="0">
                <a:cs typeface="Calibri"/>
              </a:rPr>
              <a:t>flotta</a:t>
            </a:r>
            <a:r>
              <a:rPr lang="it-IT" sz="2000" spc="35" dirty="0">
                <a:cs typeface="Calibri"/>
              </a:rPr>
              <a:t> </a:t>
            </a:r>
            <a:r>
              <a:rPr lang="it-IT" sz="2000" spc="-15" dirty="0" smtClean="0">
                <a:cs typeface="Calibri"/>
              </a:rPr>
              <a:t>circolante.</a:t>
            </a:r>
          </a:p>
          <a:p>
            <a:pPr marL="285750" indent="-285750" algn="just">
              <a:buFont typeface="Wingdings" panose="05000000000000000000" pitchFamily="2" charset="2"/>
              <a:buChar char="Ø"/>
            </a:pPr>
            <a:r>
              <a:rPr lang="it-IT" sz="2000" i="1" spc="-5" dirty="0" smtClean="0">
                <a:cs typeface="Calibri"/>
              </a:rPr>
              <a:t>Esempi:</a:t>
            </a:r>
            <a:endParaRPr lang="it-IT" sz="2000" dirty="0">
              <a:cs typeface="Calibri"/>
            </a:endParaRPr>
          </a:p>
          <a:p>
            <a:pPr marL="714375" indent="-442913" algn="just">
              <a:buFont typeface="Wingdings" panose="05000000000000000000" pitchFamily="2" charset="2"/>
              <a:buChar char="Ø"/>
            </a:pPr>
            <a:r>
              <a:rPr lang="it-IT" sz="2000" b="1" i="1" spc="-20" dirty="0" smtClean="0">
                <a:cs typeface="Calibri"/>
              </a:rPr>
              <a:t>Velocità </a:t>
            </a:r>
            <a:r>
              <a:rPr lang="it-IT" sz="2000" b="1" i="1" spc="-15" dirty="0">
                <a:cs typeface="Calibri"/>
              </a:rPr>
              <a:t>d’esercizio</a:t>
            </a:r>
            <a:r>
              <a:rPr lang="it-IT" sz="2000" b="1" i="1" spc="55" dirty="0">
                <a:cs typeface="Calibri"/>
              </a:rPr>
              <a:t> </a:t>
            </a:r>
            <a:r>
              <a:rPr lang="it-IT" sz="2000" b="1" i="1" spc="-5" dirty="0" smtClean="0">
                <a:cs typeface="Calibri"/>
              </a:rPr>
              <a:t>media</a:t>
            </a:r>
          </a:p>
          <a:p>
            <a:pPr marL="714375" indent="-442913" algn="just">
              <a:buFont typeface="Wingdings" panose="05000000000000000000" pitchFamily="2" charset="2"/>
              <a:buChar char="Ø"/>
            </a:pPr>
            <a:r>
              <a:rPr lang="it-IT" sz="2000" b="1" i="1" spc="-20" dirty="0" smtClean="0">
                <a:cs typeface="Calibri"/>
              </a:rPr>
              <a:t>Velocità </a:t>
            </a:r>
            <a:r>
              <a:rPr lang="it-IT" sz="2000" b="1" i="1" spc="-5" dirty="0">
                <a:cs typeface="Calibri"/>
              </a:rPr>
              <a:t>commerciale</a:t>
            </a:r>
            <a:r>
              <a:rPr lang="it-IT" sz="2000" b="1" i="1" spc="45" dirty="0">
                <a:cs typeface="Calibri"/>
              </a:rPr>
              <a:t> </a:t>
            </a:r>
            <a:r>
              <a:rPr lang="it-IT" sz="2000" b="1" i="1" spc="-5" dirty="0" smtClean="0">
                <a:cs typeface="Calibri"/>
              </a:rPr>
              <a:t>media</a:t>
            </a:r>
            <a:endParaRPr lang="it-IT" sz="2000" dirty="0" smtClean="0">
              <a:cs typeface="Calibri"/>
            </a:endParaRPr>
          </a:p>
          <a:p>
            <a:pPr marL="714375" indent="-442913" algn="just">
              <a:buFont typeface="Wingdings" panose="05000000000000000000" pitchFamily="2" charset="2"/>
              <a:buChar char="Ø"/>
            </a:pPr>
            <a:r>
              <a:rPr lang="it-IT" sz="2000" b="1" i="1" spc="-10" dirty="0" smtClean="0">
                <a:cs typeface="Calibri"/>
              </a:rPr>
              <a:t>Produttività</a:t>
            </a:r>
            <a:r>
              <a:rPr lang="it-IT" sz="2000" b="1" i="1" spc="25" dirty="0" smtClean="0">
                <a:cs typeface="Calibri"/>
              </a:rPr>
              <a:t> </a:t>
            </a:r>
            <a:r>
              <a:rPr lang="it-IT" sz="2000" b="1" i="1" spc="-5" dirty="0" smtClean="0">
                <a:cs typeface="Calibri"/>
              </a:rPr>
              <a:t>media</a:t>
            </a:r>
            <a:endParaRPr lang="it-IT" sz="2000" dirty="0" smtClean="0">
              <a:cs typeface="Calibri"/>
            </a:endParaRPr>
          </a:p>
          <a:p>
            <a:pPr marL="714375" indent="-442913" algn="just">
              <a:buFont typeface="Wingdings" panose="05000000000000000000" pitchFamily="2" charset="2"/>
              <a:buChar char="Ø"/>
            </a:pPr>
            <a:r>
              <a:rPr lang="it-IT" sz="2000" b="1" i="1" spc="-10" dirty="0" smtClean="0">
                <a:cs typeface="Calibri"/>
              </a:rPr>
              <a:t>Indice </a:t>
            </a:r>
            <a:r>
              <a:rPr lang="it-IT" sz="2000" b="1" i="1" spc="-5" dirty="0">
                <a:cs typeface="Calibri"/>
              </a:rPr>
              <a:t>di</a:t>
            </a:r>
            <a:r>
              <a:rPr lang="it-IT" sz="2000" b="1" i="1" spc="35" dirty="0">
                <a:cs typeface="Calibri"/>
              </a:rPr>
              <a:t> </a:t>
            </a:r>
            <a:r>
              <a:rPr lang="it-IT" sz="2000" b="1" i="1" spc="-20" dirty="0" smtClean="0">
                <a:cs typeface="Calibri"/>
              </a:rPr>
              <a:t>sosta</a:t>
            </a:r>
            <a:endParaRPr lang="it-IT" sz="2000" dirty="0" smtClean="0">
              <a:cs typeface="Calibri"/>
            </a:endParaRPr>
          </a:p>
          <a:p>
            <a:pPr marL="714375" indent="-442913" algn="just">
              <a:buFont typeface="Wingdings" panose="05000000000000000000" pitchFamily="2" charset="2"/>
              <a:buChar char="Ø"/>
            </a:pPr>
            <a:r>
              <a:rPr lang="it-IT" sz="2000" b="1" i="1" spc="-5" dirty="0" smtClean="0">
                <a:cs typeface="Calibri"/>
              </a:rPr>
              <a:t>Tempo di </a:t>
            </a:r>
            <a:r>
              <a:rPr lang="it-IT" sz="2000" b="1" i="1" spc="-10" dirty="0">
                <a:cs typeface="Calibri"/>
              </a:rPr>
              <a:t>percorrenza</a:t>
            </a:r>
            <a:r>
              <a:rPr lang="it-IT" sz="2000" b="1" i="1" spc="100" dirty="0">
                <a:cs typeface="Calibri"/>
              </a:rPr>
              <a:t> </a:t>
            </a:r>
            <a:r>
              <a:rPr lang="it-IT" sz="2000" b="1" i="1" spc="-5" dirty="0" smtClean="0">
                <a:cs typeface="Calibri"/>
              </a:rPr>
              <a:t>medio</a:t>
            </a:r>
            <a:endParaRPr lang="it-IT" sz="2000" dirty="0" smtClean="0">
              <a:cs typeface="Calibri"/>
            </a:endParaRPr>
          </a:p>
          <a:p>
            <a:pPr marL="714375" indent="-442913" algn="just">
              <a:buFont typeface="Wingdings" panose="05000000000000000000" pitchFamily="2" charset="2"/>
              <a:buChar char="Ø"/>
            </a:pPr>
            <a:r>
              <a:rPr lang="it-IT" sz="2000" b="1" i="1" spc="-30" dirty="0" smtClean="0">
                <a:cs typeface="Calibri"/>
              </a:rPr>
              <a:t>Tempo </a:t>
            </a:r>
            <a:r>
              <a:rPr lang="it-IT" sz="2000" b="1" i="1" spc="-5" dirty="0">
                <a:cs typeface="Calibri"/>
              </a:rPr>
              <a:t>di </a:t>
            </a:r>
            <a:r>
              <a:rPr lang="it-IT" sz="2000" b="1" i="1" spc="-10" dirty="0">
                <a:cs typeface="Calibri"/>
              </a:rPr>
              <a:t>percorrenza </a:t>
            </a:r>
            <a:r>
              <a:rPr lang="it-IT" sz="2000" b="1" i="1" spc="-5" dirty="0">
                <a:cs typeface="Calibri"/>
              </a:rPr>
              <a:t>all’85%</a:t>
            </a:r>
            <a:r>
              <a:rPr lang="it-IT" sz="2000" b="1" i="1" spc="125" dirty="0">
                <a:cs typeface="Calibri"/>
              </a:rPr>
              <a:t> </a:t>
            </a:r>
            <a:r>
              <a:rPr lang="it-IT" sz="2000" b="1" i="1" spc="-10" dirty="0" smtClean="0">
                <a:cs typeface="Calibri"/>
              </a:rPr>
              <a:t>percentile</a:t>
            </a:r>
          </a:p>
          <a:p>
            <a:pPr marL="714375" indent="-442913" algn="just">
              <a:buFont typeface="Wingdings" panose="05000000000000000000" pitchFamily="2" charset="2"/>
              <a:buChar char="Ø"/>
            </a:pPr>
            <a:r>
              <a:rPr lang="it-IT" sz="2000" b="1" i="1" spc="-10" dirty="0" smtClean="0">
                <a:cs typeface="Calibri"/>
              </a:rPr>
              <a:t>Indice </a:t>
            </a:r>
            <a:r>
              <a:rPr lang="it-IT" sz="2000" b="1" i="1" spc="-5" dirty="0">
                <a:cs typeface="Calibri"/>
              </a:rPr>
              <a:t>di</a:t>
            </a:r>
            <a:r>
              <a:rPr lang="it-IT" sz="2000" b="1" i="1" spc="-10" dirty="0">
                <a:cs typeface="Calibri"/>
              </a:rPr>
              <a:t> </a:t>
            </a:r>
            <a:r>
              <a:rPr lang="it-IT" sz="2000" b="1" i="1" spc="-5" dirty="0" smtClean="0">
                <a:cs typeface="Calibri"/>
              </a:rPr>
              <a:t>programmazione</a:t>
            </a:r>
            <a:endParaRPr lang="it-IT" sz="2000" dirty="0" smtClean="0">
              <a:cs typeface="Calibri"/>
            </a:endParaRPr>
          </a:p>
          <a:p>
            <a:pPr marL="714375" indent="-442913" algn="just">
              <a:buFont typeface="Wingdings" panose="05000000000000000000" pitchFamily="2" charset="2"/>
              <a:buChar char="Ø"/>
            </a:pPr>
            <a:r>
              <a:rPr lang="it-IT" sz="2000" b="1" dirty="0" smtClean="0">
                <a:cs typeface="Calibri"/>
              </a:rPr>
              <a:t>…</a:t>
            </a:r>
            <a:endParaRPr lang="it-IT" sz="2000" dirty="0"/>
          </a:p>
        </p:txBody>
      </p:sp>
      <p:grpSp>
        <p:nvGrpSpPr>
          <p:cNvPr id="8" name="Gruppo 7"/>
          <p:cNvGrpSpPr/>
          <p:nvPr/>
        </p:nvGrpSpPr>
        <p:grpSpPr>
          <a:xfrm>
            <a:off x="5979459" y="1387102"/>
            <a:ext cx="5688000" cy="5148000"/>
            <a:chOff x="6152848" y="1284731"/>
            <a:chExt cx="5577840" cy="5393245"/>
          </a:xfrm>
        </p:grpSpPr>
        <p:sp>
          <p:nvSpPr>
            <p:cNvPr id="10" name="object 14"/>
            <p:cNvSpPr/>
            <p:nvPr/>
          </p:nvSpPr>
          <p:spPr>
            <a:xfrm>
              <a:off x="6726937" y="1284731"/>
              <a:ext cx="4375727" cy="2229265"/>
            </a:xfrm>
            <a:prstGeom prst="rect">
              <a:avLst/>
            </a:prstGeom>
            <a:blipFill>
              <a:blip r:embed="rId4" cstate="print"/>
              <a:stretch>
                <a:fillRect/>
              </a:stretch>
            </a:blipFill>
            <a:ln w="12700">
              <a:solidFill>
                <a:schemeClr val="accent1"/>
              </a:solidFill>
            </a:ln>
          </p:spPr>
          <p:txBody>
            <a:bodyPr wrap="square" lIns="0" tIns="0" rIns="0" bIns="0" rtlCol="0"/>
            <a:lstStyle/>
            <a:p>
              <a:endParaRPr/>
            </a:p>
          </p:txBody>
        </p:sp>
        <p:sp>
          <p:nvSpPr>
            <p:cNvPr id="11" name="object 15"/>
            <p:cNvSpPr/>
            <p:nvPr/>
          </p:nvSpPr>
          <p:spPr>
            <a:xfrm>
              <a:off x="6152848" y="3605846"/>
              <a:ext cx="5577840" cy="3072130"/>
            </a:xfrm>
            <a:custGeom>
              <a:avLst/>
              <a:gdLst/>
              <a:ahLst/>
              <a:cxnLst/>
              <a:rect l="l" t="t" r="r" b="b"/>
              <a:pathLst>
                <a:path w="5577840" h="3072129">
                  <a:moveTo>
                    <a:pt x="0" y="0"/>
                  </a:moveTo>
                  <a:lnTo>
                    <a:pt x="5577350" y="0"/>
                  </a:lnTo>
                  <a:lnTo>
                    <a:pt x="5577350" y="3071942"/>
                  </a:lnTo>
                  <a:lnTo>
                    <a:pt x="0" y="3071942"/>
                  </a:lnTo>
                  <a:lnTo>
                    <a:pt x="0" y="0"/>
                  </a:lnTo>
                  <a:close/>
                </a:path>
              </a:pathLst>
            </a:custGeom>
            <a:ln w="3175">
              <a:solidFill>
                <a:srgbClr val="000000"/>
              </a:solidFill>
            </a:ln>
          </p:spPr>
          <p:txBody>
            <a:bodyPr wrap="square" lIns="0" tIns="0" rIns="0" bIns="0" rtlCol="0"/>
            <a:lstStyle/>
            <a:p>
              <a:endParaRPr/>
            </a:p>
          </p:txBody>
        </p:sp>
        <p:sp>
          <p:nvSpPr>
            <p:cNvPr id="15" name="object 16"/>
            <p:cNvSpPr/>
            <p:nvPr/>
          </p:nvSpPr>
          <p:spPr>
            <a:xfrm>
              <a:off x="6641699" y="6094183"/>
              <a:ext cx="4925695" cy="0"/>
            </a:xfrm>
            <a:custGeom>
              <a:avLst/>
              <a:gdLst/>
              <a:ahLst/>
              <a:cxnLst/>
              <a:rect l="l" t="t" r="r" b="b"/>
              <a:pathLst>
                <a:path w="4925695">
                  <a:moveTo>
                    <a:pt x="0" y="0"/>
                  </a:moveTo>
                  <a:lnTo>
                    <a:pt x="4925548" y="0"/>
                  </a:lnTo>
                </a:path>
              </a:pathLst>
            </a:custGeom>
            <a:ln w="3175">
              <a:solidFill>
                <a:srgbClr val="000000"/>
              </a:solidFill>
            </a:ln>
          </p:spPr>
          <p:txBody>
            <a:bodyPr wrap="square" lIns="0" tIns="0" rIns="0" bIns="0" rtlCol="0"/>
            <a:lstStyle/>
            <a:p>
              <a:endParaRPr/>
            </a:p>
          </p:txBody>
        </p:sp>
        <p:sp>
          <p:nvSpPr>
            <p:cNvPr id="16" name="object 17"/>
            <p:cNvSpPr/>
            <p:nvPr/>
          </p:nvSpPr>
          <p:spPr>
            <a:xfrm>
              <a:off x="6641700" y="5933852"/>
              <a:ext cx="4925695" cy="0"/>
            </a:xfrm>
            <a:custGeom>
              <a:avLst/>
              <a:gdLst/>
              <a:ahLst/>
              <a:cxnLst/>
              <a:rect l="l" t="t" r="r" b="b"/>
              <a:pathLst>
                <a:path w="4925695">
                  <a:moveTo>
                    <a:pt x="0" y="0"/>
                  </a:moveTo>
                  <a:lnTo>
                    <a:pt x="4925548" y="0"/>
                  </a:lnTo>
                </a:path>
              </a:pathLst>
            </a:custGeom>
            <a:ln w="3175">
              <a:solidFill>
                <a:srgbClr val="000000"/>
              </a:solidFill>
            </a:ln>
          </p:spPr>
          <p:txBody>
            <a:bodyPr wrap="square" lIns="0" tIns="0" rIns="0" bIns="0" rtlCol="0"/>
            <a:lstStyle/>
            <a:p>
              <a:endParaRPr/>
            </a:p>
          </p:txBody>
        </p:sp>
        <p:sp>
          <p:nvSpPr>
            <p:cNvPr id="17" name="object 18"/>
            <p:cNvSpPr/>
            <p:nvPr/>
          </p:nvSpPr>
          <p:spPr>
            <a:xfrm>
              <a:off x="6641700" y="5773521"/>
              <a:ext cx="4925695" cy="0"/>
            </a:xfrm>
            <a:custGeom>
              <a:avLst/>
              <a:gdLst/>
              <a:ahLst/>
              <a:cxnLst/>
              <a:rect l="l" t="t" r="r" b="b"/>
              <a:pathLst>
                <a:path w="4925695">
                  <a:moveTo>
                    <a:pt x="0" y="0"/>
                  </a:moveTo>
                  <a:lnTo>
                    <a:pt x="4925548" y="0"/>
                  </a:lnTo>
                </a:path>
              </a:pathLst>
            </a:custGeom>
            <a:ln w="3175">
              <a:solidFill>
                <a:srgbClr val="000000"/>
              </a:solidFill>
            </a:ln>
          </p:spPr>
          <p:txBody>
            <a:bodyPr wrap="square" lIns="0" tIns="0" rIns="0" bIns="0" rtlCol="0"/>
            <a:lstStyle/>
            <a:p>
              <a:endParaRPr/>
            </a:p>
          </p:txBody>
        </p:sp>
        <p:sp>
          <p:nvSpPr>
            <p:cNvPr id="18" name="object 19"/>
            <p:cNvSpPr/>
            <p:nvPr/>
          </p:nvSpPr>
          <p:spPr>
            <a:xfrm>
              <a:off x="6641701" y="5606777"/>
              <a:ext cx="4925695" cy="0"/>
            </a:xfrm>
            <a:custGeom>
              <a:avLst/>
              <a:gdLst/>
              <a:ahLst/>
              <a:cxnLst/>
              <a:rect l="l" t="t" r="r" b="b"/>
              <a:pathLst>
                <a:path w="4925695">
                  <a:moveTo>
                    <a:pt x="0" y="0"/>
                  </a:moveTo>
                  <a:lnTo>
                    <a:pt x="4925548" y="0"/>
                  </a:lnTo>
                </a:path>
              </a:pathLst>
            </a:custGeom>
            <a:ln w="3175">
              <a:solidFill>
                <a:srgbClr val="000000"/>
              </a:solidFill>
            </a:ln>
          </p:spPr>
          <p:txBody>
            <a:bodyPr wrap="square" lIns="0" tIns="0" rIns="0" bIns="0" rtlCol="0"/>
            <a:lstStyle/>
            <a:p>
              <a:endParaRPr/>
            </a:p>
          </p:txBody>
        </p:sp>
        <p:sp>
          <p:nvSpPr>
            <p:cNvPr id="19" name="object 20"/>
            <p:cNvSpPr/>
            <p:nvPr/>
          </p:nvSpPr>
          <p:spPr>
            <a:xfrm>
              <a:off x="6641702" y="5446446"/>
              <a:ext cx="4925695" cy="0"/>
            </a:xfrm>
            <a:custGeom>
              <a:avLst/>
              <a:gdLst/>
              <a:ahLst/>
              <a:cxnLst/>
              <a:rect l="l" t="t" r="r" b="b"/>
              <a:pathLst>
                <a:path w="4925695">
                  <a:moveTo>
                    <a:pt x="0" y="0"/>
                  </a:moveTo>
                  <a:lnTo>
                    <a:pt x="4925548" y="0"/>
                  </a:lnTo>
                </a:path>
              </a:pathLst>
            </a:custGeom>
            <a:ln w="3175">
              <a:solidFill>
                <a:srgbClr val="000000"/>
              </a:solidFill>
            </a:ln>
          </p:spPr>
          <p:txBody>
            <a:bodyPr wrap="square" lIns="0" tIns="0" rIns="0" bIns="0" rtlCol="0"/>
            <a:lstStyle/>
            <a:p>
              <a:endParaRPr/>
            </a:p>
          </p:txBody>
        </p:sp>
        <p:sp>
          <p:nvSpPr>
            <p:cNvPr id="20" name="object 21"/>
            <p:cNvSpPr/>
            <p:nvPr/>
          </p:nvSpPr>
          <p:spPr>
            <a:xfrm>
              <a:off x="6641703" y="5286115"/>
              <a:ext cx="4925695" cy="0"/>
            </a:xfrm>
            <a:custGeom>
              <a:avLst/>
              <a:gdLst/>
              <a:ahLst/>
              <a:cxnLst/>
              <a:rect l="l" t="t" r="r" b="b"/>
              <a:pathLst>
                <a:path w="4925695">
                  <a:moveTo>
                    <a:pt x="0" y="0"/>
                  </a:moveTo>
                  <a:lnTo>
                    <a:pt x="4925548" y="0"/>
                  </a:lnTo>
                </a:path>
              </a:pathLst>
            </a:custGeom>
            <a:ln w="3175">
              <a:solidFill>
                <a:srgbClr val="000000"/>
              </a:solidFill>
            </a:ln>
          </p:spPr>
          <p:txBody>
            <a:bodyPr wrap="square" lIns="0" tIns="0" rIns="0" bIns="0" rtlCol="0"/>
            <a:lstStyle/>
            <a:p>
              <a:endParaRPr/>
            </a:p>
          </p:txBody>
        </p:sp>
        <p:sp>
          <p:nvSpPr>
            <p:cNvPr id="21" name="object 22"/>
            <p:cNvSpPr/>
            <p:nvPr/>
          </p:nvSpPr>
          <p:spPr>
            <a:xfrm>
              <a:off x="6641703" y="5125784"/>
              <a:ext cx="4925695" cy="0"/>
            </a:xfrm>
            <a:custGeom>
              <a:avLst/>
              <a:gdLst/>
              <a:ahLst/>
              <a:cxnLst/>
              <a:rect l="l" t="t" r="r" b="b"/>
              <a:pathLst>
                <a:path w="4925695">
                  <a:moveTo>
                    <a:pt x="0" y="0"/>
                  </a:moveTo>
                  <a:lnTo>
                    <a:pt x="4925548" y="0"/>
                  </a:lnTo>
                </a:path>
              </a:pathLst>
            </a:custGeom>
            <a:ln w="3175">
              <a:solidFill>
                <a:srgbClr val="000000"/>
              </a:solidFill>
            </a:ln>
          </p:spPr>
          <p:txBody>
            <a:bodyPr wrap="square" lIns="0" tIns="0" rIns="0" bIns="0" rtlCol="0"/>
            <a:lstStyle/>
            <a:p>
              <a:endParaRPr/>
            </a:p>
          </p:txBody>
        </p:sp>
        <p:sp>
          <p:nvSpPr>
            <p:cNvPr id="22" name="object 23"/>
            <p:cNvSpPr/>
            <p:nvPr/>
          </p:nvSpPr>
          <p:spPr>
            <a:xfrm>
              <a:off x="6641704" y="4965453"/>
              <a:ext cx="4925695" cy="0"/>
            </a:xfrm>
            <a:custGeom>
              <a:avLst/>
              <a:gdLst/>
              <a:ahLst/>
              <a:cxnLst/>
              <a:rect l="l" t="t" r="r" b="b"/>
              <a:pathLst>
                <a:path w="4925695">
                  <a:moveTo>
                    <a:pt x="0" y="0"/>
                  </a:moveTo>
                  <a:lnTo>
                    <a:pt x="4925548" y="0"/>
                  </a:lnTo>
                </a:path>
              </a:pathLst>
            </a:custGeom>
            <a:ln w="3175">
              <a:solidFill>
                <a:srgbClr val="000000"/>
              </a:solidFill>
            </a:ln>
          </p:spPr>
          <p:txBody>
            <a:bodyPr wrap="square" lIns="0" tIns="0" rIns="0" bIns="0" rtlCol="0"/>
            <a:lstStyle/>
            <a:p>
              <a:endParaRPr/>
            </a:p>
          </p:txBody>
        </p:sp>
        <p:sp>
          <p:nvSpPr>
            <p:cNvPr id="23" name="object 24"/>
            <p:cNvSpPr/>
            <p:nvPr/>
          </p:nvSpPr>
          <p:spPr>
            <a:xfrm>
              <a:off x="6641705" y="4805122"/>
              <a:ext cx="4925695" cy="0"/>
            </a:xfrm>
            <a:custGeom>
              <a:avLst/>
              <a:gdLst/>
              <a:ahLst/>
              <a:cxnLst/>
              <a:rect l="l" t="t" r="r" b="b"/>
              <a:pathLst>
                <a:path w="4925695">
                  <a:moveTo>
                    <a:pt x="0" y="0"/>
                  </a:moveTo>
                  <a:lnTo>
                    <a:pt x="4925548" y="0"/>
                  </a:lnTo>
                </a:path>
              </a:pathLst>
            </a:custGeom>
            <a:ln w="3175">
              <a:solidFill>
                <a:srgbClr val="000000"/>
              </a:solidFill>
            </a:ln>
          </p:spPr>
          <p:txBody>
            <a:bodyPr wrap="square" lIns="0" tIns="0" rIns="0" bIns="0" rtlCol="0"/>
            <a:lstStyle/>
            <a:p>
              <a:endParaRPr/>
            </a:p>
          </p:txBody>
        </p:sp>
        <p:sp>
          <p:nvSpPr>
            <p:cNvPr id="24" name="object 25"/>
            <p:cNvSpPr/>
            <p:nvPr/>
          </p:nvSpPr>
          <p:spPr>
            <a:xfrm>
              <a:off x="6641706" y="4638378"/>
              <a:ext cx="4925695" cy="0"/>
            </a:xfrm>
            <a:custGeom>
              <a:avLst/>
              <a:gdLst/>
              <a:ahLst/>
              <a:cxnLst/>
              <a:rect l="l" t="t" r="r" b="b"/>
              <a:pathLst>
                <a:path w="4925695">
                  <a:moveTo>
                    <a:pt x="0" y="0"/>
                  </a:moveTo>
                  <a:lnTo>
                    <a:pt x="4925548" y="0"/>
                  </a:lnTo>
                </a:path>
              </a:pathLst>
            </a:custGeom>
            <a:ln w="3175">
              <a:solidFill>
                <a:srgbClr val="000000"/>
              </a:solidFill>
            </a:ln>
          </p:spPr>
          <p:txBody>
            <a:bodyPr wrap="square" lIns="0" tIns="0" rIns="0" bIns="0" rtlCol="0"/>
            <a:lstStyle/>
            <a:p>
              <a:endParaRPr/>
            </a:p>
          </p:txBody>
        </p:sp>
        <p:sp>
          <p:nvSpPr>
            <p:cNvPr id="25" name="object 26"/>
            <p:cNvSpPr/>
            <p:nvPr/>
          </p:nvSpPr>
          <p:spPr>
            <a:xfrm>
              <a:off x="6641707" y="4478046"/>
              <a:ext cx="4925695" cy="0"/>
            </a:xfrm>
            <a:custGeom>
              <a:avLst/>
              <a:gdLst/>
              <a:ahLst/>
              <a:cxnLst/>
              <a:rect l="l" t="t" r="r" b="b"/>
              <a:pathLst>
                <a:path w="4925695">
                  <a:moveTo>
                    <a:pt x="0" y="0"/>
                  </a:moveTo>
                  <a:lnTo>
                    <a:pt x="4925548" y="0"/>
                  </a:lnTo>
                </a:path>
              </a:pathLst>
            </a:custGeom>
            <a:ln w="3175">
              <a:solidFill>
                <a:srgbClr val="000000"/>
              </a:solidFill>
            </a:ln>
          </p:spPr>
          <p:txBody>
            <a:bodyPr wrap="square" lIns="0" tIns="0" rIns="0" bIns="0" rtlCol="0"/>
            <a:lstStyle/>
            <a:p>
              <a:endParaRPr/>
            </a:p>
          </p:txBody>
        </p:sp>
        <p:sp>
          <p:nvSpPr>
            <p:cNvPr id="26" name="object 27"/>
            <p:cNvSpPr/>
            <p:nvPr/>
          </p:nvSpPr>
          <p:spPr>
            <a:xfrm>
              <a:off x="6641707" y="4317715"/>
              <a:ext cx="4925695" cy="0"/>
            </a:xfrm>
            <a:custGeom>
              <a:avLst/>
              <a:gdLst/>
              <a:ahLst/>
              <a:cxnLst/>
              <a:rect l="l" t="t" r="r" b="b"/>
              <a:pathLst>
                <a:path w="4925695">
                  <a:moveTo>
                    <a:pt x="0" y="0"/>
                  </a:moveTo>
                  <a:lnTo>
                    <a:pt x="4925548" y="0"/>
                  </a:lnTo>
                </a:path>
              </a:pathLst>
            </a:custGeom>
            <a:ln w="3175">
              <a:solidFill>
                <a:srgbClr val="000000"/>
              </a:solidFill>
            </a:ln>
          </p:spPr>
          <p:txBody>
            <a:bodyPr wrap="square" lIns="0" tIns="0" rIns="0" bIns="0" rtlCol="0"/>
            <a:lstStyle/>
            <a:p>
              <a:endParaRPr/>
            </a:p>
          </p:txBody>
        </p:sp>
        <p:sp>
          <p:nvSpPr>
            <p:cNvPr id="27" name="object 28"/>
            <p:cNvSpPr/>
            <p:nvPr/>
          </p:nvSpPr>
          <p:spPr>
            <a:xfrm>
              <a:off x="6915752" y="4317715"/>
              <a:ext cx="0" cy="1937385"/>
            </a:xfrm>
            <a:custGeom>
              <a:avLst/>
              <a:gdLst/>
              <a:ahLst/>
              <a:cxnLst/>
              <a:rect l="l" t="t" r="r" b="b"/>
              <a:pathLst>
                <a:path h="1937385">
                  <a:moveTo>
                    <a:pt x="0" y="0"/>
                  </a:moveTo>
                  <a:lnTo>
                    <a:pt x="0" y="1936798"/>
                  </a:lnTo>
                </a:path>
              </a:pathLst>
            </a:custGeom>
            <a:ln w="3175">
              <a:solidFill>
                <a:srgbClr val="000000"/>
              </a:solidFill>
            </a:ln>
          </p:spPr>
          <p:txBody>
            <a:bodyPr wrap="square" lIns="0" tIns="0" rIns="0" bIns="0" rtlCol="0"/>
            <a:lstStyle/>
            <a:p>
              <a:endParaRPr/>
            </a:p>
          </p:txBody>
        </p:sp>
        <p:sp>
          <p:nvSpPr>
            <p:cNvPr id="28" name="object 29"/>
            <p:cNvSpPr/>
            <p:nvPr/>
          </p:nvSpPr>
          <p:spPr>
            <a:xfrm>
              <a:off x="7189806" y="4317715"/>
              <a:ext cx="0" cy="1937385"/>
            </a:xfrm>
            <a:custGeom>
              <a:avLst/>
              <a:gdLst/>
              <a:ahLst/>
              <a:cxnLst/>
              <a:rect l="l" t="t" r="r" b="b"/>
              <a:pathLst>
                <a:path h="1937385">
                  <a:moveTo>
                    <a:pt x="0" y="0"/>
                  </a:moveTo>
                  <a:lnTo>
                    <a:pt x="0" y="1936798"/>
                  </a:lnTo>
                </a:path>
              </a:pathLst>
            </a:custGeom>
            <a:ln w="3175">
              <a:solidFill>
                <a:srgbClr val="000000"/>
              </a:solidFill>
            </a:ln>
          </p:spPr>
          <p:txBody>
            <a:bodyPr wrap="square" lIns="0" tIns="0" rIns="0" bIns="0" rtlCol="0"/>
            <a:lstStyle/>
            <a:p>
              <a:endParaRPr/>
            </a:p>
          </p:txBody>
        </p:sp>
        <p:sp>
          <p:nvSpPr>
            <p:cNvPr id="29" name="object 30"/>
            <p:cNvSpPr/>
            <p:nvPr/>
          </p:nvSpPr>
          <p:spPr>
            <a:xfrm>
              <a:off x="7463860" y="4317715"/>
              <a:ext cx="0" cy="1937385"/>
            </a:xfrm>
            <a:custGeom>
              <a:avLst/>
              <a:gdLst/>
              <a:ahLst/>
              <a:cxnLst/>
              <a:rect l="l" t="t" r="r" b="b"/>
              <a:pathLst>
                <a:path h="1937385">
                  <a:moveTo>
                    <a:pt x="0" y="0"/>
                  </a:moveTo>
                  <a:lnTo>
                    <a:pt x="0" y="1936798"/>
                  </a:lnTo>
                </a:path>
              </a:pathLst>
            </a:custGeom>
            <a:ln w="3175">
              <a:solidFill>
                <a:srgbClr val="000000"/>
              </a:solidFill>
            </a:ln>
          </p:spPr>
          <p:txBody>
            <a:bodyPr wrap="square" lIns="0" tIns="0" rIns="0" bIns="0" rtlCol="0"/>
            <a:lstStyle/>
            <a:p>
              <a:endParaRPr/>
            </a:p>
          </p:txBody>
        </p:sp>
        <p:sp>
          <p:nvSpPr>
            <p:cNvPr id="30" name="object 31"/>
            <p:cNvSpPr/>
            <p:nvPr/>
          </p:nvSpPr>
          <p:spPr>
            <a:xfrm>
              <a:off x="7737914" y="4317715"/>
              <a:ext cx="0" cy="1937385"/>
            </a:xfrm>
            <a:custGeom>
              <a:avLst/>
              <a:gdLst/>
              <a:ahLst/>
              <a:cxnLst/>
              <a:rect l="l" t="t" r="r" b="b"/>
              <a:pathLst>
                <a:path h="1937385">
                  <a:moveTo>
                    <a:pt x="0" y="0"/>
                  </a:moveTo>
                  <a:lnTo>
                    <a:pt x="0" y="1936798"/>
                  </a:lnTo>
                </a:path>
              </a:pathLst>
            </a:custGeom>
            <a:ln w="3175">
              <a:solidFill>
                <a:srgbClr val="000000"/>
              </a:solidFill>
            </a:ln>
          </p:spPr>
          <p:txBody>
            <a:bodyPr wrap="square" lIns="0" tIns="0" rIns="0" bIns="0" rtlCol="0"/>
            <a:lstStyle/>
            <a:p>
              <a:endParaRPr/>
            </a:p>
          </p:txBody>
        </p:sp>
        <p:sp>
          <p:nvSpPr>
            <p:cNvPr id="31" name="object 32"/>
            <p:cNvSpPr/>
            <p:nvPr/>
          </p:nvSpPr>
          <p:spPr>
            <a:xfrm>
              <a:off x="8011968" y="4317715"/>
              <a:ext cx="0" cy="1937385"/>
            </a:xfrm>
            <a:custGeom>
              <a:avLst/>
              <a:gdLst/>
              <a:ahLst/>
              <a:cxnLst/>
              <a:rect l="l" t="t" r="r" b="b"/>
              <a:pathLst>
                <a:path h="1937385">
                  <a:moveTo>
                    <a:pt x="0" y="0"/>
                  </a:moveTo>
                  <a:lnTo>
                    <a:pt x="0" y="1936798"/>
                  </a:lnTo>
                </a:path>
              </a:pathLst>
            </a:custGeom>
            <a:ln w="3175">
              <a:solidFill>
                <a:srgbClr val="000000"/>
              </a:solidFill>
            </a:ln>
          </p:spPr>
          <p:txBody>
            <a:bodyPr wrap="square" lIns="0" tIns="0" rIns="0" bIns="0" rtlCol="0"/>
            <a:lstStyle/>
            <a:p>
              <a:endParaRPr/>
            </a:p>
          </p:txBody>
        </p:sp>
        <p:sp>
          <p:nvSpPr>
            <p:cNvPr id="32" name="object 33"/>
            <p:cNvSpPr/>
            <p:nvPr/>
          </p:nvSpPr>
          <p:spPr>
            <a:xfrm>
              <a:off x="8286022" y="4317715"/>
              <a:ext cx="0" cy="1937385"/>
            </a:xfrm>
            <a:custGeom>
              <a:avLst/>
              <a:gdLst/>
              <a:ahLst/>
              <a:cxnLst/>
              <a:rect l="l" t="t" r="r" b="b"/>
              <a:pathLst>
                <a:path h="1937385">
                  <a:moveTo>
                    <a:pt x="0" y="0"/>
                  </a:moveTo>
                  <a:lnTo>
                    <a:pt x="0" y="1936798"/>
                  </a:lnTo>
                </a:path>
              </a:pathLst>
            </a:custGeom>
            <a:ln w="3175">
              <a:solidFill>
                <a:srgbClr val="000000"/>
              </a:solidFill>
            </a:ln>
          </p:spPr>
          <p:txBody>
            <a:bodyPr wrap="square" lIns="0" tIns="0" rIns="0" bIns="0" rtlCol="0"/>
            <a:lstStyle/>
            <a:p>
              <a:endParaRPr/>
            </a:p>
          </p:txBody>
        </p:sp>
        <p:sp>
          <p:nvSpPr>
            <p:cNvPr id="33" name="object 34"/>
            <p:cNvSpPr/>
            <p:nvPr/>
          </p:nvSpPr>
          <p:spPr>
            <a:xfrm>
              <a:off x="8560075" y="4317715"/>
              <a:ext cx="0" cy="1937385"/>
            </a:xfrm>
            <a:custGeom>
              <a:avLst/>
              <a:gdLst/>
              <a:ahLst/>
              <a:cxnLst/>
              <a:rect l="l" t="t" r="r" b="b"/>
              <a:pathLst>
                <a:path h="1937385">
                  <a:moveTo>
                    <a:pt x="0" y="0"/>
                  </a:moveTo>
                  <a:lnTo>
                    <a:pt x="0" y="1936798"/>
                  </a:lnTo>
                </a:path>
              </a:pathLst>
            </a:custGeom>
            <a:ln w="3175">
              <a:solidFill>
                <a:srgbClr val="000000"/>
              </a:solidFill>
            </a:ln>
          </p:spPr>
          <p:txBody>
            <a:bodyPr wrap="square" lIns="0" tIns="0" rIns="0" bIns="0" rtlCol="0"/>
            <a:lstStyle/>
            <a:p>
              <a:endParaRPr/>
            </a:p>
          </p:txBody>
        </p:sp>
        <p:sp>
          <p:nvSpPr>
            <p:cNvPr id="34" name="object 35"/>
            <p:cNvSpPr/>
            <p:nvPr/>
          </p:nvSpPr>
          <p:spPr>
            <a:xfrm>
              <a:off x="8834129" y="4317715"/>
              <a:ext cx="0" cy="1937385"/>
            </a:xfrm>
            <a:custGeom>
              <a:avLst/>
              <a:gdLst/>
              <a:ahLst/>
              <a:cxnLst/>
              <a:rect l="l" t="t" r="r" b="b"/>
              <a:pathLst>
                <a:path h="1937385">
                  <a:moveTo>
                    <a:pt x="0" y="0"/>
                  </a:moveTo>
                  <a:lnTo>
                    <a:pt x="0" y="1936798"/>
                  </a:lnTo>
                </a:path>
              </a:pathLst>
            </a:custGeom>
            <a:ln w="3175">
              <a:solidFill>
                <a:srgbClr val="000000"/>
              </a:solidFill>
            </a:ln>
          </p:spPr>
          <p:txBody>
            <a:bodyPr wrap="square" lIns="0" tIns="0" rIns="0" bIns="0" rtlCol="0"/>
            <a:lstStyle/>
            <a:p>
              <a:endParaRPr/>
            </a:p>
          </p:txBody>
        </p:sp>
        <p:sp>
          <p:nvSpPr>
            <p:cNvPr id="35" name="object 36"/>
            <p:cNvSpPr/>
            <p:nvPr/>
          </p:nvSpPr>
          <p:spPr>
            <a:xfrm>
              <a:off x="9108183" y="4317715"/>
              <a:ext cx="0" cy="1937385"/>
            </a:xfrm>
            <a:custGeom>
              <a:avLst/>
              <a:gdLst/>
              <a:ahLst/>
              <a:cxnLst/>
              <a:rect l="l" t="t" r="r" b="b"/>
              <a:pathLst>
                <a:path h="1937385">
                  <a:moveTo>
                    <a:pt x="0" y="0"/>
                  </a:moveTo>
                  <a:lnTo>
                    <a:pt x="0" y="1936798"/>
                  </a:lnTo>
                </a:path>
              </a:pathLst>
            </a:custGeom>
            <a:ln w="3175">
              <a:solidFill>
                <a:srgbClr val="000000"/>
              </a:solidFill>
            </a:ln>
          </p:spPr>
          <p:txBody>
            <a:bodyPr wrap="square" lIns="0" tIns="0" rIns="0" bIns="0" rtlCol="0"/>
            <a:lstStyle/>
            <a:p>
              <a:endParaRPr/>
            </a:p>
          </p:txBody>
        </p:sp>
        <p:sp>
          <p:nvSpPr>
            <p:cNvPr id="36" name="object 37"/>
            <p:cNvSpPr/>
            <p:nvPr/>
          </p:nvSpPr>
          <p:spPr>
            <a:xfrm>
              <a:off x="9374830" y="4317715"/>
              <a:ext cx="0" cy="1937385"/>
            </a:xfrm>
            <a:custGeom>
              <a:avLst/>
              <a:gdLst/>
              <a:ahLst/>
              <a:cxnLst/>
              <a:rect l="l" t="t" r="r" b="b"/>
              <a:pathLst>
                <a:path h="1937385">
                  <a:moveTo>
                    <a:pt x="0" y="0"/>
                  </a:moveTo>
                  <a:lnTo>
                    <a:pt x="0" y="1936798"/>
                  </a:lnTo>
                </a:path>
              </a:pathLst>
            </a:custGeom>
            <a:ln w="3175">
              <a:solidFill>
                <a:srgbClr val="000000"/>
              </a:solidFill>
            </a:ln>
          </p:spPr>
          <p:txBody>
            <a:bodyPr wrap="square" lIns="0" tIns="0" rIns="0" bIns="0" rtlCol="0"/>
            <a:lstStyle/>
            <a:p>
              <a:endParaRPr/>
            </a:p>
          </p:txBody>
        </p:sp>
        <p:sp>
          <p:nvSpPr>
            <p:cNvPr id="37" name="object 38"/>
            <p:cNvSpPr/>
            <p:nvPr/>
          </p:nvSpPr>
          <p:spPr>
            <a:xfrm>
              <a:off x="9648883" y="4317715"/>
              <a:ext cx="0" cy="1937385"/>
            </a:xfrm>
            <a:custGeom>
              <a:avLst/>
              <a:gdLst/>
              <a:ahLst/>
              <a:cxnLst/>
              <a:rect l="l" t="t" r="r" b="b"/>
              <a:pathLst>
                <a:path h="1937385">
                  <a:moveTo>
                    <a:pt x="0" y="0"/>
                  </a:moveTo>
                  <a:lnTo>
                    <a:pt x="0" y="1936798"/>
                  </a:lnTo>
                </a:path>
              </a:pathLst>
            </a:custGeom>
            <a:ln w="3175">
              <a:solidFill>
                <a:srgbClr val="000000"/>
              </a:solidFill>
            </a:ln>
          </p:spPr>
          <p:txBody>
            <a:bodyPr wrap="square" lIns="0" tIns="0" rIns="0" bIns="0" rtlCol="0"/>
            <a:lstStyle/>
            <a:p>
              <a:endParaRPr/>
            </a:p>
          </p:txBody>
        </p:sp>
        <p:sp>
          <p:nvSpPr>
            <p:cNvPr id="38" name="object 39"/>
            <p:cNvSpPr/>
            <p:nvPr/>
          </p:nvSpPr>
          <p:spPr>
            <a:xfrm>
              <a:off x="9922937" y="4317715"/>
              <a:ext cx="0" cy="1937385"/>
            </a:xfrm>
            <a:custGeom>
              <a:avLst/>
              <a:gdLst/>
              <a:ahLst/>
              <a:cxnLst/>
              <a:rect l="l" t="t" r="r" b="b"/>
              <a:pathLst>
                <a:path h="1937385">
                  <a:moveTo>
                    <a:pt x="0" y="0"/>
                  </a:moveTo>
                  <a:lnTo>
                    <a:pt x="0" y="1936798"/>
                  </a:lnTo>
                </a:path>
              </a:pathLst>
            </a:custGeom>
            <a:ln w="3175">
              <a:solidFill>
                <a:srgbClr val="000000"/>
              </a:solidFill>
            </a:ln>
          </p:spPr>
          <p:txBody>
            <a:bodyPr wrap="square" lIns="0" tIns="0" rIns="0" bIns="0" rtlCol="0"/>
            <a:lstStyle/>
            <a:p>
              <a:endParaRPr/>
            </a:p>
          </p:txBody>
        </p:sp>
        <p:sp>
          <p:nvSpPr>
            <p:cNvPr id="39" name="object 40"/>
            <p:cNvSpPr/>
            <p:nvPr/>
          </p:nvSpPr>
          <p:spPr>
            <a:xfrm>
              <a:off x="10196991" y="4317715"/>
              <a:ext cx="0" cy="1937385"/>
            </a:xfrm>
            <a:custGeom>
              <a:avLst/>
              <a:gdLst/>
              <a:ahLst/>
              <a:cxnLst/>
              <a:rect l="l" t="t" r="r" b="b"/>
              <a:pathLst>
                <a:path h="1937385">
                  <a:moveTo>
                    <a:pt x="0" y="0"/>
                  </a:moveTo>
                  <a:lnTo>
                    <a:pt x="0" y="1936798"/>
                  </a:lnTo>
                </a:path>
              </a:pathLst>
            </a:custGeom>
            <a:ln w="3175">
              <a:solidFill>
                <a:srgbClr val="000000"/>
              </a:solidFill>
            </a:ln>
          </p:spPr>
          <p:txBody>
            <a:bodyPr wrap="square" lIns="0" tIns="0" rIns="0" bIns="0" rtlCol="0"/>
            <a:lstStyle/>
            <a:p>
              <a:endParaRPr/>
            </a:p>
          </p:txBody>
        </p:sp>
        <p:sp>
          <p:nvSpPr>
            <p:cNvPr id="40" name="object 41"/>
            <p:cNvSpPr/>
            <p:nvPr/>
          </p:nvSpPr>
          <p:spPr>
            <a:xfrm>
              <a:off x="10471045" y="4317715"/>
              <a:ext cx="0" cy="1937385"/>
            </a:xfrm>
            <a:custGeom>
              <a:avLst/>
              <a:gdLst/>
              <a:ahLst/>
              <a:cxnLst/>
              <a:rect l="l" t="t" r="r" b="b"/>
              <a:pathLst>
                <a:path h="1937385">
                  <a:moveTo>
                    <a:pt x="0" y="0"/>
                  </a:moveTo>
                  <a:lnTo>
                    <a:pt x="0" y="1936798"/>
                  </a:lnTo>
                </a:path>
              </a:pathLst>
            </a:custGeom>
            <a:ln w="3175">
              <a:solidFill>
                <a:srgbClr val="000000"/>
              </a:solidFill>
            </a:ln>
          </p:spPr>
          <p:txBody>
            <a:bodyPr wrap="square" lIns="0" tIns="0" rIns="0" bIns="0" rtlCol="0"/>
            <a:lstStyle/>
            <a:p>
              <a:endParaRPr/>
            </a:p>
          </p:txBody>
        </p:sp>
        <p:sp>
          <p:nvSpPr>
            <p:cNvPr id="41" name="object 42"/>
            <p:cNvSpPr/>
            <p:nvPr/>
          </p:nvSpPr>
          <p:spPr>
            <a:xfrm>
              <a:off x="10745099" y="4317715"/>
              <a:ext cx="0" cy="1937385"/>
            </a:xfrm>
            <a:custGeom>
              <a:avLst/>
              <a:gdLst/>
              <a:ahLst/>
              <a:cxnLst/>
              <a:rect l="l" t="t" r="r" b="b"/>
              <a:pathLst>
                <a:path h="1937385">
                  <a:moveTo>
                    <a:pt x="0" y="0"/>
                  </a:moveTo>
                  <a:lnTo>
                    <a:pt x="0" y="1936798"/>
                  </a:lnTo>
                </a:path>
              </a:pathLst>
            </a:custGeom>
            <a:ln w="3175">
              <a:solidFill>
                <a:srgbClr val="000000"/>
              </a:solidFill>
            </a:ln>
          </p:spPr>
          <p:txBody>
            <a:bodyPr wrap="square" lIns="0" tIns="0" rIns="0" bIns="0" rtlCol="0"/>
            <a:lstStyle/>
            <a:p>
              <a:endParaRPr/>
            </a:p>
          </p:txBody>
        </p:sp>
        <p:sp>
          <p:nvSpPr>
            <p:cNvPr id="42" name="object 43"/>
            <p:cNvSpPr/>
            <p:nvPr/>
          </p:nvSpPr>
          <p:spPr>
            <a:xfrm>
              <a:off x="11019152" y="4317715"/>
              <a:ext cx="0" cy="1937385"/>
            </a:xfrm>
            <a:custGeom>
              <a:avLst/>
              <a:gdLst/>
              <a:ahLst/>
              <a:cxnLst/>
              <a:rect l="l" t="t" r="r" b="b"/>
              <a:pathLst>
                <a:path h="1937385">
                  <a:moveTo>
                    <a:pt x="0" y="0"/>
                  </a:moveTo>
                  <a:lnTo>
                    <a:pt x="0" y="1936798"/>
                  </a:lnTo>
                </a:path>
              </a:pathLst>
            </a:custGeom>
            <a:ln w="3175">
              <a:solidFill>
                <a:srgbClr val="000000"/>
              </a:solidFill>
            </a:ln>
          </p:spPr>
          <p:txBody>
            <a:bodyPr wrap="square" lIns="0" tIns="0" rIns="0" bIns="0" rtlCol="0"/>
            <a:lstStyle/>
            <a:p>
              <a:endParaRPr/>
            </a:p>
          </p:txBody>
        </p:sp>
        <p:sp>
          <p:nvSpPr>
            <p:cNvPr id="43" name="object 44"/>
            <p:cNvSpPr/>
            <p:nvPr/>
          </p:nvSpPr>
          <p:spPr>
            <a:xfrm>
              <a:off x="11293206" y="4317715"/>
              <a:ext cx="0" cy="1937385"/>
            </a:xfrm>
            <a:custGeom>
              <a:avLst/>
              <a:gdLst/>
              <a:ahLst/>
              <a:cxnLst/>
              <a:rect l="l" t="t" r="r" b="b"/>
              <a:pathLst>
                <a:path h="1937385">
                  <a:moveTo>
                    <a:pt x="0" y="0"/>
                  </a:moveTo>
                  <a:lnTo>
                    <a:pt x="0" y="1936798"/>
                  </a:lnTo>
                </a:path>
              </a:pathLst>
            </a:custGeom>
            <a:ln w="3175">
              <a:solidFill>
                <a:srgbClr val="000000"/>
              </a:solidFill>
            </a:ln>
          </p:spPr>
          <p:txBody>
            <a:bodyPr wrap="square" lIns="0" tIns="0" rIns="0" bIns="0" rtlCol="0"/>
            <a:lstStyle/>
            <a:p>
              <a:endParaRPr/>
            </a:p>
          </p:txBody>
        </p:sp>
        <p:sp>
          <p:nvSpPr>
            <p:cNvPr id="44" name="object 45"/>
            <p:cNvSpPr/>
            <p:nvPr/>
          </p:nvSpPr>
          <p:spPr>
            <a:xfrm>
              <a:off x="11567269" y="4317715"/>
              <a:ext cx="0" cy="1969135"/>
            </a:xfrm>
            <a:custGeom>
              <a:avLst/>
              <a:gdLst/>
              <a:ahLst/>
              <a:cxnLst/>
              <a:rect l="l" t="t" r="r" b="b"/>
              <a:pathLst>
                <a:path h="1969135">
                  <a:moveTo>
                    <a:pt x="0" y="1968865"/>
                  </a:moveTo>
                  <a:lnTo>
                    <a:pt x="0" y="0"/>
                  </a:lnTo>
                </a:path>
              </a:pathLst>
            </a:custGeom>
            <a:ln w="3175">
              <a:solidFill>
                <a:srgbClr val="000000"/>
              </a:solidFill>
            </a:ln>
          </p:spPr>
          <p:txBody>
            <a:bodyPr wrap="square" lIns="0" tIns="0" rIns="0" bIns="0" rtlCol="0"/>
            <a:lstStyle/>
            <a:p>
              <a:endParaRPr/>
            </a:p>
          </p:txBody>
        </p:sp>
        <p:sp>
          <p:nvSpPr>
            <p:cNvPr id="45" name="object 46"/>
            <p:cNvSpPr/>
            <p:nvPr/>
          </p:nvSpPr>
          <p:spPr>
            <a:xfrm>
              <a:off x="6641699" y="4317715"/>
              <a:ext cx="4925695" cy="0"/>
            </a:xfrm>
            <a:custGeom>
              <a:avLst/>
              <a:gdLst/>
              <a:ahLst/>
              <a:cxnLst/>
              <a:rect l="l" t="t" r="r" b="b"/>
              <a:pathLst>
                <a:path w="4925695">
                  <a:moveTo>
                    <a:pt x="0" y="0"/>
                  </a:moveTo>
                  <a:lnTo>
                    <a:pt x="4925548" y="0"/>
                  </a:lnTo>
                </a:path>
              </a:pathLst>
            </a:custGeom>
            <a:ln w="6413">
              <a:solidFill>
                <a:srgbClr val="818181"/>
              </a:solidFill>
            </a:ln>
          </p:spPr>
          <p:txBody>
            <a:bodyPr wrap="square" lIns="0" tIns="0" rIns="0" bIns="0" rtlCol="0"/>
            <a:lstStyle/>
            <a:p>
              <a:endParaRPr/>
            </a:p>
          </p:txBody>
        </p:sp>
        <p:sp>
          <p:nvSpPr>
            <p:cNvPr id="46" name="object 47"/>
            <p:cNvSpPr/>
            <p:nvPr/>
          </p:nvSpPr>
          <p:spPr>
            <a:xfrm>
              <a:off x="11567248" y="4317715"/>
              <a:ext cx="0" cy="1937385"/>
            </a:xfrm>
            <a:custGeom>
              <a:avLst/>
              <a:gdLst/>
              <a:ahLst/>
              <a:cxnLst/>
              <a:rect l="l" t="t" r="r" b="b"/>
              <a:pathLst>
                <a:path h="1937385">
                  <a:moveTo>
                    <a:pt x="0" y="0"/>
                  </a:moveTo>
                  <a:lnTo>
                    <a:pt x="0" y="1936798"/>
                  </a:lnTo>
                </a:path>
              </a:pathLst>
            </a:custGeom>
            <a:ln w="7406">
              <a:solidFill>
                <a:srgbClr val="818181"/>
              </a:solidFill>
            </a:ln>
          </p:spPr>
          <p:txBody>
            <a:bodyPr wrap="square" lIns="0" tIns="0" rIns="0" bIns="0" rtlCol="0"/>
            <a:lstStyle/>
            <a:p>
              <a:endParaRPr/>
            </a:p>
          </p:txBody>
        </p:sp>
        <p:sp>
          <p:nvSpPr>
            <p:cNvPr id="47" name="object 48"/>
            <p:cNvSpPr/>
            <p:nvPr/>
          </p:nvSpPr>
          <p:spPr>
            <a:xfrm>
              <a:off x="6641700" y="6254514"/>
              <a:ext cx="4925695" cy="0"/>
            </a:xfrm>
            <a:custGeom>
              <a:avLst/>
              <a:gdLst/>
              <a:ahLst/>
              <a:cxnLst/>
              <a:rect l="l" t="t" r="r" b="b"/>
              <a:pathLst>
                <a:path w="4925695">
                  <a:moveTo>
                    <a:pt x="4925548" y="0"/>
                  </a:moveTo>
                  <a:lnTo>
                    <a:pt x="0" y="0"/>
                  </a:lnTo>
                </a:path>
              </a:pathLst>
            </a:custGeom>
            <a:ln w="6413">
              <a:solidFill>
                <a:srgbClr val="818181"/>
              </a:solidFill>
            </a:ln>
          </p:spPr>
          <p:txBody>
            <a:bodyPr wrap="square" lIns="0" tIns="0" rIns="0" bIns="0" rtlCol="0"/>
            <a:lstStyle/>
            <a:p>
              <a:endParaRPr/>
            </a:p>
          </p:txBody>
        </p:sp>
        <p:sp>
          <p:nvSpPr>
            <p:cNvPr id="48" name="object 49"/>
            <p:cNvSpPr/>
            <p:nvPr/>
          </p:nvSpPr>
          <p:spPr>
            <a:xfrm>
              <a:off x="6641701" y="4317715"/>
              <a:ext cx="0" cy="1937385"/>
            </a:xfrm>
            <a:custGeom>
              <a:avLst/>
              <a:gdLst/>
              <a:ahLst/>
              <a:cxnLst/>
              <a:rect l="l" t="t" r="r" b="b"/>
              <a:pathLst>
                <a:path h="1937385">
                  <a:moveTo>
                    <a:pt x="0" y="1936798"/>
                  </a:moveTo>
                  <a:lnTo>
                    <a:pt x="0" y="0"/>
                  </a:lnTo>
                </a:path>
              </a:pathLst>
            </a:custGeom>
            <a:ln w="7406">
              <a:solidFill>
                <a:srgbClr val="818181"/>
              </a:solidFill>
            </a:ln>
          </p:spPr>
          <p:txBody>
            <a:bodyPr wrap="square" lIns="0" tIns="0" rIns="0" bIns="0" rtlCol="0"/>
            <a:lstStyle/>
            <a:p>
              <a:endParaRPr/>
            </a:p>
          </p:txBody>
        </p:sp>
        <p:sp>
          <p:nvSpPr>
            <p:cNvPr id="49" name="object 50"/>
            <p:cNvSpPr/>
            <p:nvPr/>
          </p:nvSpPr>
          <p:spPr>
            <a:xfrm>
              <a:off x="6641702" y="4317715"/>
              <a:ext cx="0" cy="1937385"/>
            </a:xfrm>
            <a:custGeom>
              <a:avLst/>
              <a:gdLst/>
              <a:ahLst/>
              <a:cxnLst/>
              <a:rect l="l" t="t" r="r" b="b"/>
              <a:pathLst>
                <a:path h="1937385">
                  <a:moveTo>
                    <a:pt x="0" y="0"/>
                  </a:moveTo>
                  <a:lnTo>
                    <a:pt x="0" y="1936798"/>
                  </a:lnTo>
                </a:path>
              </a:pathLst>
            </a:custGeom>
            <a:ln w="3175">
              <a:solidFill>
                <a:srgbClr val="000000"/>
              </a:solidFill>
            </a:ln>
          </p:spPr>
          <p:txBody>
            <a:bodyPr wrap="square" lIns="0" tIns="0" rIns="0" bIns="0" rtlCol="0"/>
            <a:lstStyle/>
            <a:p>
              <a:endParaRPr/>
            </a:p>
          </p:txBody>
        </p:sp>
        <p:sp>
          <p:nvSpPr>
            <p:cNvPr id="50" name="object 51"/>
            <p:cNvSpPr/>
            <p:nvPr/>
          </p:nvSpPr>
          <p:spPr>
            <a:xfrm>
              <a:off x="6597262" y="6254514"/>
              <a:ext cx="44450" cy="0"/>
            </a:xfrm>
            <a:custGeom>
              <a:avLst/>
              <a:gdLst/>
              <a:ahLst/>
              <a:cxnLst/>
              <a:rect l="l" t="t" r="r" b="b"/>
              <a:pathLst>
                <a:path w="44450">
                  <a:moveTo>
                    <a:pt x="0" y="0"/>
                  </a:moveTo>
                  <a:lnTo>
                    <a:pt x="44441" y="0"/>
                  </a:lnTo>
                </a:path>
              </a:pathLst>
            </a:custGeom>
            <a:ln w="3175">
              <a:solidFill>
                <a:srgbClr val="000000"/>
              </a:solidFill>
            </a:ln>
          </p:spPr>
          <p:txBody>
            <a:bodyPr wrap="square" lIns="0" tIns="0" rIns="0" bIns="0" rtlCol="0"/>
            <a:lstStyle/>
            <a:p>
              <a:endParaRPr/>
            </a:p>
          </p:txBody>
        </p:sp>
        <p:sp>
          <p:nvSpPr>
            <p:cNvPr id="51" name="object 52"/>
            <p:cNvSpPr/>
            <p:nvPr/>
          </p:nvSpPr>
          <p:spPr>
            <a:xfrm>
              <a:off x="6597263" y="6094183"/>
              <a:ext cx="44450" cy="0"/>
            </a:xfrm>
            <a:custGeom>
              <a:avLst/>
              <a:gdLst/>
              <a:ahLst/>
              <a:cxnLst/>
              <a:rect l="l" t="t" r="r" b="b"/>
              <a:pathLst>
                <a:path w="44450">
                  <a:moveTo>
                    <a:pt x="0" y="0"/>
                  </a:moveTo>
                  <a:lnTo>
                    <a:pt x="44441" y="0"/>
                  </a:lnTo>
                </a:path>
              </a:pathLst>
            </a:custGeom>
            <a:ln w="3175">
              <a:solidFill>
                <a:srgbClr val="000000"/>
              </a:solidFill>
            </a:ln>
          </p:spPr>
          <p:txBody>
            <a:bodyPr wrap="square" lIns="0" tIns="0" rIns="0" bIns="0" rtlCol="0"/>
            <a:lstStyle/>
            <a:p>
              <a:endParaRPr/>
            </a:p>
          </p:txBody>
        </p:sp>
        <p:sp>
          <p:nvSpPr>
            <p:cNvPr id="52" name="object 53"/>
            <p:cNvSpPr/>
            <p:nvPr/>
          </p:nvSpPr>
          <p:spPr>
            <a:xfrm>
              <a:off x="6597263" y="5933852"/>
              <a:ext cx="44450" cy="0"/>
            </a:xfrm>
            <a:custGeom>
              <a:avLst/>
              <a:gdLst/>
              <a:ahLst/>
              <a:cxnLst/>
              <a:rect l="l" t="t" r="r" b="b"/>
              <a:pathLst>
                <a:path w="44450">
                  <a:moveTo>
                    <a:pt x="0" y="0"/>
                  </a:moveTo>
                  <a:lnTo>
                    <a:pt x="44441" y="0"/>
                  </a:lnTo>
                </a:path>
              </a:pathLst>
            </a:custGeom>
            <a:ln w="3175">
              <a:solidFill>
                <a:srgbClr val="000000"/>
              </a:solidFill>
            </a:ln>
          </p:spPr>
          <p:txBody>
            <a:bodyPr wrap="square" lIns="0" tIns="0" rIns="0" bIns="0" rtlCol="0"/>
            <a:lstStyle/>
            <a:p>
              <a:endParaRPr/>
            </a:p>
          </p:txBody>
        </p:sp>
        <p:sp>
          <p:nvSpPr>
            <p:cNvPr id="53" name="object 54"/>
            <p:cNvSpPr/>
            <p:nvPr/>
          </p:nvSpPr>
          <p:spPr>
            <a:xfrm>
              <a:off x="6597264" y="5773521"/>
              <a:ext cx="44450" cy="0"/>
            </a:xfrm>
            <a:custGeom>
              <a:avLst/>
              <a:gdLst/>
              <a:ahLst/>
              <a:cxnLst/>
              <a:rect l="l" t="t" r="r" b="b"/>
              <a:pathLst>
                <a:path w="44450">
                  <a:moveTo>
                    <a:pt x="0" y="0"/>
                  </a:moveTo>
                  <a:lnTo>
                    <a:pt x="44441" y="0"/>
                  </a:lnTo>
                </a:path>
              </a:pathLst>
            </a:custGeom>
            <a:ln w="3175">
              <a:solidFill>
                <a:srgbClr val="000000"/>
              </a:solidFill>
            </a:ln>
          </p:spPr>
          <p:txBody>
            <a:bodyPr wrap="square" lIns="0" tIns="0" rIns="0" bIns="0" rtlCol="0"/>
            <a:lstStyle/>
            <a:p>
              <a:endParaRPr/>
            </a:p>
          </p:txBody>
        </p:sp>
        <p:sp>
          <p:nvSpPr>
            <p:cNvPr id="54" name="object 55"/>
            <p:cNvSpPr/>
            <p:nvPr/>
          </p:nvSpPr>
          <p:spPr>
            <a:xfrm>
              <a:off x="6597265" y="5606777"/>
              <a:ext cx="44450" cy="0"/>
            </a:xfrm>
            <a:custGeom>
              <a:avLst/>
              <a:gdLst/>
              <a:ahLst/>
              <a:cxnLst/>
              <a:rect l="l" t="t" r="r" b="b"/>
              <a:pathLst>
                <a:path w="44450">
                  <a:moveTo>
                    <a:pt x="0" y="0"/>
                  </a:moveTo>
                  <a:lnTo>
                    <a:pt x="44441" y="0"/>
                  </a:lnTo>
                </a:path>
              </a:pathLst>
            </a:custGeom>
            <a:ln w="3175">
              <a:solidFill>
                <a:srgbClr val="000000"/>
              </a:solidFill>
            </a:ln>
          </p:spPr>
          <p:txBody>
            <a:bodyPr wrap="square" lIns="0" tIns="0" rIns="0" bIns="0" rtlCol="0"/>
            <a:lstStyle/>
            <a:p>
              <a:endParaRPr/>
            </a:p>
          </p:txBody>
        </p:sp>
        <p:sp>
          <p:nvSpPr>
            <p:cNvPr id="55" name="object 56"/>
            <p:cNvSpPr/>
            <p:nvPr/>
          </p:nvSpPr>
          <p:spPr>
            <a:xfrm>
              <a:off x="6597266" y="5446446"/>
              <a:ext cx="44450" cy="0"/>
            </a:xfrm>
            <a:custGeom>
              <a:avLst/>
              <a:gdLst/>
              <a:ahLst/>
              <a:cxnLst/>
              <a:rect l="l" t="t" r="r" b="b"/>
              <a:pathLst>
                <a:path w="44450">
                  <a:moveTo>
                    <a:pt x="0" y="0"/>
                  </a:moveTo>
                  <a:lnTo>
                    <a:pt x="44441" y="0"/>
                  </a:lnTo>
                </a:path>
              </a:pathLst>
            </a:custGeom>
            <a:ln w="3175">
              <a:solidFill>
                <a:srgbClr val="000000"/>
              </a:solidFill>
            </a:ln>
          </p:spPr>
          <p:txBody>
            <a:bodyPr wrap="square" lIns="0" tIns="0" rIns="0" bIns="0" rtlCol="0"/>
            <a:lstStyle/>
            <a:p>
              <a:endParaRPr/>
            </a:p>
          </p:txBody>
        </p:sp>
        <p:sp>
          <p:nvSpPr>
            <p:cNvPr id="56" name="object 57"/>
            <p:cNvSpPr/>
            <p:nvPr/>
          </p:nvSpPr>
          <p:spPr>
            <a:xfrm>
              <a:off x="6597267" y="5286115"/>
              <a:ext cx="44450" cy="0"/>
            </a:xfrm>
            <a:custGeom>
              <a:avLst/>
              <a:gdLst/>
              <a:ahLst/>
              <a:cxnLst/>
              <a:rect l="l" t="t" r="r" b="b"/>
              <a:pathLst>
                <a:path w="44450">
                  <a:moveTo>
                    <a:pt x="0" y="0"/>
                  </a:moveTo>
                  <a:lnTo>
                    <a:pt x="44441" y="0"/>
                  </a:lnTo>
                </a:path>
              </a:pathLst>
            </a:custGeom>
            <a:ln w="3175">
              <a:solidFill>
                <a:srgbClr val="000000"/>
              </a:solidFill>
            </a:ln>
          </p:spPr>
          <p:txBody>
            <a:bodyPr wrap="square" lIns="0" tIns="0" rIns="0" bIns="0" rtlCol="0"/>
            <a:lstStyle/>
            <a:p>
              <a:endParaRPr/>
            </a:p>
          </p:txBody>
        </p:sp>
        <p:sp>
          <p:nvSpPr>
            <p:cNvPr id="57" name="object 58"/>
            <p:cNvSpPr/>
            <p:nvPr/>
          </p:nvSpPr>
          <p:spPr>
            <a:xfrm>
              <a:off x="6597267" y="5125784"/>
              <a:ext cx="44450" cy="0"/>
            </a:xfrm>
            <a:custGeom>
              <a:avLst/>
              <a:gdLst/>
              <a:ahLst/>
              <a:cxnLst/>
              <a:rect l="l" t="t" r="r" b="b"/>
              <a:pathLst>
                <a:path w="44450">
                  <a:moveTo>
                    <a:pt x="0" y="0"/>
                  </a:moveTo>
                  <a:lnTo>
                    <a:pt x="44441" y="0"/>
                  </a:lnTo>
                </a:path>
              </a:pathLst>
            </a:custGeom>
            <a:ln w="3175">
              <a:solidFill>
                <a:srgbClr val="000000"/>
              </a:solidFill>
            </a:ln>
          </p:spPr>
          <p:txBody>
            <a:bodyPr wrap="square" lIns="0" tIns="0" rIns="0" bIns="0" rtlCol="0"/>
            <a:lstStyle/>
            <a:p>
              <a:endParaRPr/>
            </a:p>
          </p:txBody>
        </p:sp>
        <p:sp>
          <p:nvSpPr>
            <p:cNvPr id="58" name="object 59"/>
            <p:cNvSpPr/>
            <p:nvPr/>
          </p:nvSpPr>
          <p:spPr>
            <a:xfrm>
              <a:off x="6597268" y="4965453"/>
              <a:ext cx="44450" cy="0"/>
            </a:xfrm>
            <a:custGeom>
              <a:avLst/>
              <a:gdLst/>
              <a:ahLst/>
              <a:cxnLst/>
              <a:rect l="l" t="t" r="r" b="b"/>
              <a:pathLst>
                <a:path w="44450">
                  <a:moveTo>
                    <a:pt x="0" y="0"/>
                  </a:moveTo>
                  <a:lnTo>
                    <a:pt x="44441" y="0"/>
                  </a:lnTo>
                </a:path>
              </a:pathLst>
            </a:custGeom>
            <a:ln w="3175">
              <a:solidFill>
                <a:srgbClr val="000000"/>
              </a:solidFill>
            </a:ln>
          </p:spPr>
          <p:txBody>
            <a:bodyPr wrap="square" lIns="0" tIns="0" rIns="0" bIns="0" rtlCol="0"/>
            <a:lstStyle/>
            <a:p>
              <a:endParaRPr/>
            </a:p>
          </p:txBody>
        </p:sp>
        <p:sp>
          <p:nvSpPr>
            <p:cNvPr id="59" name="object 60"/>
            <p:cNvSpPr/>
            <p:nvPr/>
          </p:nvSpPr>
          <p:spPr>
            <a:xfrm>
              <a:off x="6597269" y="4805122"/>
              <a:ext cx="44450" cy="0"/>
            </a:xfrm>
            <a:custGeom>
              <a:avLst/>
              <a:gdLst/>
              <a:ahLst/>
              <a:cxnLst/>
              <a:rect l="l" t="t" r="r" b="b"/>
              <a:pathLst>
                <a:path w="44450">
                  <a:moveTo>
                    <a:pt x="0" y="0"/>
                  </a:moveTo>
                  <a:lnTo>
                    <a:pt x="44441" y="0"/>
                  </a:lnTo>
                </a:path>
              </a:pathLst>
            </a:custGeom>
            <a:ln w="3175">
              <a:solidFill>
                <a:srgbClr val="000000"/>
              </a:solidFill>
            </a:ln>
          </p:spPr>
          <p:txBody>
            <a:bodyPr wrap="square" lIns="0" tIns="0" rIns="0" bIns="0" rtlCol="0"/>
            <a:lstStyle/>
            <a:p>
              <a:endParaRPr/>
            </a:p>
          </p:txBody>
        </p:sp>
        <p:sp>
          <p:nvSpPr>
            <p:cNvPr id="60" name="object 61"/>
            <p:cNvSpPr/>
            <p:nvPr/>
          </p:nvSpPr>
          <p:spPr>
            <a:xfrm>
              <a:off x="6597270" y="4638378"/>
              <a:ext cx="44450" cy="0"/>
            </a:xfrm>
            <a:custGeom>
              <a:avLst/>
              <a:gdLst/>
              <a:ahLst/>
              <a:cxnLst/>
              <a:rect l="l" t="t" r="r" b="b"/>
              <a:pathLst>
                <a:path w="44450">
                  <a:moveTo>
                    <a:pt x="0" y="0"/>
                  </a:moveTo>
                  <a:lnTo>
                    <a:pt x="44441" y="0"/>
                  </a:lnTo>
                </a:path>
              </a:pathLst>
            </a:custGeom>
            <a:ln w="3175">
              <a:solidFill>
                <a:srgbClr val="000000"/>
              </a:solidFill>
            </a:ln>
          </p:spPr>
          <p:txBody>
            <a:bodyPr wrap="square" lIns="0" tIns="0" rIns="0" bIns="0" rtlCol="0"/>
            <a:lstStyle/>
            <a:p>
              <a:endParaRPr/>
            </a:p>
          </p:txBody>
        </p:sp>
        <p:sp>
          <p:nvSpPr>
            <p:cNvPr id="61" name="object 62"/>
            <p:cNvSpPr/>
            <p:nvPr/>
          </p:nvSpPr>
          <p:spPr>
            <a:xfrm>
              <a:off x="6597270" y="4478046"/>
              <a:ext cx="44450" cy="0"/>
            </a:xfrm>
            <a:custGeom>
              <a:avLst/>
              <a:gdLst/>
              <a:ahLst/>
              <a:cxnLst/>
              <a:rect l="l" t="t" r="r" b="b"/>
              <a:pathLst>
                <a:path w="44450">
                  <a:moveTo>
                    <a:pt x="0" y="0"/>
                  </a:moveTo>
                  <a:lnTo>
                    <a:pt x="44441" y="0"/>
                  </a:lnTo>
                </a:path>
              </a:pathLst>
            </a:custGeom>
            <a:ln w="3175">
              <a:solidFill>
                <a:srgbClr val="000000"/>
              </a:solidFill>
            </a:ln>
          </p:spPr>
          <p:txBody>
            <a:bodyPr wrap="square" lIns="0" tIns="0" rIns="0" bIns="0" rtlCol="0"/>
            <a:lstStyle/>
            <a:p>
              <a:endParaRPr/>
            </a:p>
          </p:txBody>
        </p:sp>
        <p:sp>
          <p:nvSpPr>
            <p:cNvPr id="62" name="object 63"/>
            <p:cNvSpPr/>
            <p:nvPr/>
          </p:nvSpPr>
          <p:spPr>
            <a:xfrm>
              <a:off x="6597271" y="4317715"/>
              <a:ext cx="44450" cy="0"/>
            </a:xfrm>
            <a:custGeom>
              <a:avLst/>
              <a:gdLst/>
              <a:ahLst/>
              <a:cxnLst/>
              <a:rect l="l" t="t" r="r" b="b"/>
              <a:pathLst>
                <a:path w="44450">
                  <a:moveTo>
                    <a:pt x="0" y="0"/>
                  </a:moveTo>
                  <a:lnTo>
                    <a:pt x="44441" y="0"/>
                  </a:lnTo>
                </a:path>
              </a:pathLst>
            </a:custGeom>
            <a:ln w="3175">
              <a:solidFill>
                <a:srgbClr val="000000"/>
              </a:solidFill>
            </a:ln>
          </p:spPr>
          <p:txBody>
            <a:bodyPr wrap="square" lIns="0" tIns="0" rIns="0" bIns="0" rtlCol="0"/>
            <a:lstStyle/>
            <a:p>
              <a:endParaRPr/>
            </a:p>
          </p:txBody>
        </p:sp>
        <p:sp>
          <p:nvSpPr>
            <p:cNvPr id="63" name="object 64"/>
            <p:cNvSpPr/>
            <p:nvPr/>
          </p:nvSpPr>
          <p:spPr>
            <a:xfrm>
              <a:off x="6641713" y="6254514"/>
              <a:ext cx="4925695" cy="0"/>
            </a:xfrm>
            <a:custGeom>
              <a:avLst/>
              <a:gdLst/>
              <a:ahLst/>
              <a:cxnLst/>
              <a:rect l="l" t="t" r="r" b="b"/>
              <a:pathLst>
                <a:path w="4925695">
                  <a:moveTo>
                    <a:pt x="0" y="0"/>
                  </a:moveTo>
                  <a:lnTo>
                    <a:pt x="4925548" y="0"/>
                  </a:lnTo>
                </a:path>
              </a:pathLst>
            </a:custGeom>
            <a:ln w="3175">
              <a:solidFill>
                <a:srgbClr val="000000"/>
              </a:solidFill>
            </a:ln>
          </p:spPr>
          <p:txBody>
            <a:bodyPr wrap="square" lIns="0" tIns="0" rIns="0" bIns="0" rtlCol="0"/>
            <a:lstStyle/>
            <a:p>
              <a:endParaRPr/>
            </a:p>
          </p:txBody>
        </p:sp>
        <p:sp>
          <p:nvSpPr>
            <p:cNvPr id="64" name="object 65"/>
            <p:cNvSpPr/>
            <p:nvPr/>
          </p:nvSpPr>
          <p:spPr>
            <a:xfrm>
              <a:off x="6641713" y="6254514"/>
              <a:ext cx="0" cy="32384"/>
            </a:xfrm>
            <a:custGeom>
              <a:avLst/>
              <a:gdLst/>
              <a:ahLst/>
              <a:cxnLst/>
              <a:rect l="l" t="t" r="r" b="b"/>
              <a:pathLst>
                <a:path h="32385">
                  <a:moveTo>
                    <a:pt x="0" y="32066"/>
                  </a:moveTo>
                  <a:lnTo>
                    <a:pt x="0" y="0"/>
                  </a:lnTo>
                </a:path>
              </a:pathLst>
            </a:custGeom>
            <a:ln w="3175">
              <a:solidFill>
                <a:srgbClr val="000000"/>
              </a:solidFill>
            </a:ln>
          </p:spPr>
          <p:txBody>
            <a:bodyPr wrap="square" lIns="0" tIns="0" rIns="0" bIns="0" rtlCol="0"/>
            <a:lstStyle/>
            <a:p>
              <a:endParaRPr/>
            </a:p>
          </p:txBody>
        </p:sp>
        <p:sp>
          <p:nvSpPr>
            <p:cNvPr id="65" name="object 66"/>
            <p:cNvSpPr/>
            <p:nvPr/>
          </p:nvSpPr>
          <p:spPr>
            <a:xfrm>
              <a:off x="6915767" y="6254514"/>
              <a:ext cx="0" cy="32384"/>
            </a:xfrm>
            <a:custGeom>
              <a:avLst/>
              <a:gdLst/>
              <a:ahLst/>
              <a:cxnLst/>
              <a:rect l="l" t="t" r="r" b="b"/>
              <a:pathLst>
                <a:path h="32385">
                  <a:moveTo>
                    <a:pt x="0" y="32066"/>
                  </a:moveTo>
                  <a:lnTo>
                    <a:pt x="0" y="0"/>
                  </a:lnTo>
                </a:path>
              </a:pathLst>
            </a:custGeom>
            <a:ln w="3175">
              <a:solidFill>
                <a:srgbClr val="000000"/>
              </a:solidFill>
            </a:ln>
          </p:spPr>
          <p:txBody>
            <a:bodyPr wrap="square" lIns="0" tIns="0" rIns="0" bIns="0" rtlCol="0"/>
            <a:lstStyle/>
            <a:p>
              <a:endParaRPr/>
            </a:p>
          </p:txBody>
        </p:sp>
        <p:sp>
          <p:nvSpPr>
            <p:cNvPr id="66" name="object 67"/>
            <p:cNvSpPr/>
            <p:nvPr/>
          </p:nvSpPr>
          <p:spPr>
            <a:xfrm>
              <a:off x="7189822" y="6254514"/>
              <a:ext cx="0" cy="32384"/>
            </a:xfrm>
            <a:custGeom>
              <a:avLst/>
              <a:gdLst/>
              <a:ahLst/>
              <a:cxnLst/>
              <a:rect l="l" t="t" r="r" b="b"/>
              <a:pathLst>
                <a:path h="32385">
                  <a:moveTo>
                    <a:pt x="0" y="32066"/>
                  </a:moveTo>
                  <a:lnTo>
                    <a:pt x="0" y="0"/>
                  </a:lnTo>
                </a:path>
              </a:pathLst>
            </a:custGeom>
            <a:ln w="3175">
              <a:solidFill>
                <a:srgbClr val="000000"/>
              </a:solidFill>
            </a:ln>
          </p:spPr>
          <p:txBody>
            <a:bodyPr wrap="square" lIns="0" tIns="0" rIns="0" bIns="0" rtlCol="0"/>
            <a:lstStyle/>
            <a:p>
              <a:endParaRPr/>
            </a:p>
          </p:txBody>
        </p:sp>
        <p:sp>
          <p:nvSpPr>
            <p:cNvPr id="67" name="object 68"/>
            <p:cNvSpPr/>
            <p:nvPr/>
          </p:nvSpPr>
          <p:spPr>
            <a:xfrm>
              <a:off x="7463876" y="6254514"/>
              <a:ext cx="0" cy="32384"/>
            </a:xfrm>
            <a:custGeom>
              <a:avLst/>
              <a:gdLst/>
              <a:ahLst/>
              <a:cxnLst/>
              <a:rect l="l" t="t" r="r" b="b"/>
              <a:pathLst>
                <a:path h="32385">
                  <a:moveTo>
                    <a:pt x="0" y="32066"/>
                  </a:moveTo>
                  <a:lnTo>
                    <a:pt x="0" y="0"/>
                  </a:lnTo>
                </a:path>
              </a:pathLst>
            </a:custGeom>
            <a:ln w="3175">
              <a:solidFill>
                <a:srgbClr val="000000"/>
              </a:solidFill>
            </a:ln>
          </p:spPr>
          <p:txBody>
            <a:bodyPr wrap="square" lIns="0" tIns="0" rIns="0" bIns="0" rtlCol="0"/>
            <a:lstStyle/>
            <a:p>
              <a:endParaRPr/>
            </a:p>
          </p:txBody>
        </p:sp>
        <p:sp>
          <p:nvSpPr>
            <p:cNvPr id="68" name="object 69"/>
            <p:cNvSpPr/>
            <p:nvPr/>
          </p:nvSpPr>
          <p:spPr>
            <a:xfrm>
              <a:off x="7737930" y="6254514"/>
              <a:ext cx="0" cy="32384"/>
            </a:xfrm>
            <a:custGeom>
              <a:avLst/>
              <a:gdLst/>
              <a:ahLst/>
              <a:cxnLst/>
              <a:rect l="l" t="t" r="r" b="b"/>
              <a:pathLst>
                <a:path h="32385">
                  <a:moveTo>
                    <a:pt x="0" y="32066"/>
                  </a:moveTo>
                  <a:lnTo>
                    <a:pt x="0" y="0"/>
                  </a:lnTo>
                </a:path>
              </a:pathLst>
            </a:custGeom>
            <a:ln w="3175">
              <a:solidFill>
                <a:srgbClr val="000000"/>
              </a:solidFill>
            </a:ln>
          </p:spPr>
          <p:txBody>
            <a:bodyPr wrap="square" lIns="0" tIns="0" rIns="0" bIns="0" rtlCol="0"/>
            <a:lstStyle/>
            <a:p>
              <a:endParaRPr/>
            </a:p>
          </p:txBody>
        </p:sp>
        <p:sp>
          <p:nvSpPr>
            <p:cNvPr id="69" name="object 70"/>
            <p:cNvSpPr/>
            <p:nvPr/>
          </p:nvSpPr>
          <p:spPr>
            <a:xfrm>
              <a:off x="8011983" y="6254514"/>
              <a:ext cx="0" cy="32384"/>
            </a:xfrm>
            <a:custGeom>
              <a:avLst/>
              <a:gdLst/>
              <a:ahLst/>
              <a:cxnLst/>
              <a:rect l="l" t="t" r="r" b="b"/>
              <a:pathLst>
                <a:path h="32385">
                  <a:moveTo>
                    <a:pt x="0" y="32066"/>
                  </a:moveTo>
                  <a:lnTo>
                    <a:pt x="0" y="0"/>
                  </a:lnTo>
                </a:path>
              </a:pathLst>
            </a:custGeom>
            <a:ln w="3175">
              <a:solidFill>
                <a:srgbClr val="000000"/>
              </a:solidFill>
            </a:ln>
          </p:spPr>
          <p:txBody>
            <a:bodyPr wrap="square" lIns="0" tIns="0" rIns="0" bIns="0" rtlCol="0"/>
            <a:lstStyle/>
            <a:p>
              <a:endParaRPr/>
            </a:p>
          </p:txBody>
        </p:sp>
        <p:sp>
          <p:nvSpPr>
            <p:cNvPr id="70" name="object 71"/>
            <p:cNvSpPr/>
            <p:nvPr/>
          </p:nvSpPr>
          <p:spPr>
            <a:xfrm>
              <a:off x="8286037" y="6254514"/>
              <a:ext cx="0" cy="32384"/>
            </a:xfrm>
            <a:custGeom>
              <a:avLst/>
              <a:gdLst/>
              <a:ahLst/>
              <a:cxnLst/>
              <a:rect l="l" t="t" r="r" b="b"/>
              <a:pathLst>
                <a:path h="32385">
                  <a:moveTo>
                    <a:pt x="0" y="32066"/>
                  </a:moveTo>
                  <a:lnTo>
                    <a:pt x="0" y="0"/>
                  </a:lnTo>
                </a:path>
              </a:pathLst>
            </a:custGeom>
            <a:ln w="3175">
              <a:solidFill>
                <a:srgbClr val="000000"/>
              </a:solidFill>
            </a:ln>
          </p:spPr>
          <p:txBody>
            <a:bodyPr wrap="square" lIns="0" tIns="0" rIns="0" bIns="0" rtlCol="0"/>
            <a:lstStyle/>
            <a:p>
              <a:endParaRPr/>
            </a:p>
          </p:txBody>
        </p:sp>
        <p:sp>
          <p:nvSpPr>
            <p:cNvPr id="71" name="object 72"/>
            <p:cNvSpPr/>
            <p:nvPr/>
          </p:nvSpPr>
          <p:spPr>
            <a:xfrm>
              <a:off x="8560091" y="6254514"/>
              <a:ext cx="0" cy="32384"/>
            </a:xfrm>
            <a:custGeom>
              <a:avLst/>
              <a:gdLst/>
              <a:ahLst/>
              <a:cxnLst/>
              <a:rect l="l" t="t" r="r" b="b"/>
              <a:pathLst>
                <a:path h="32385">
                  <a:moveTo>
                    <a:pt x="0" y="32066"/>
                  </a:moveTo>
                  <a:lnTo>
                    <a:pt x="0" y="0"/>
                  </a:lnTo>
                </a:path>
              </a:pathLst>
            </a:custGeom>
            <a:ln w="3175">
              <a:solidFill>
                <a:srgbClr val="000000"/>
              </a:solidFill>
            </a:ln>
          </p:spPr>
          <p:txBody>
            <a:bodyPr wrap="square" lIns="0" tIns="0" rIns="0" bIns="0" rtlCol="0"/>
            <a:lstStyle/>
            <a:p>
              <a:endParaRPr/>
            </a:p>
          </p:txBody>
        </p:sp>
        <p:sp>
          <p:nvSpPr>
            <p:cNvPr id="72" name="object 73"/>
            <p:cNvSpPr/>
            <p:nvPr/>
          </p:nvSpPr>
          <p:spPr>
            <a:xfrm>
              <a:off x="8834145" y="6254514"/>
              <a:ext cx="0" cy="32384"/>
            </a:xfrm>
            <a:custGeom>
              <a:avLst/>
              <a:gdLst/>
              <a:ahLst/>
              <a:cxnLst/>
              <a:rect l="l" t="t" r="r" b="b"/>
              <a:pathLst>
                <a:path h="32385">
                  <a:moveTo>
                    <a:pt x="0" y="32066"/>
                  </a:moveTo>
                  <a:lnTo>
                    <a:pt x="0" y="0"/>
                  </a:lnTo>
                </a:path>
              </a:pathLst>
            </a:custGeom>
            <a:ln w="3175">
              <a:solidFill>
                <a:srgbClr val="000000"/>
              </a:solidFill>
            </a:ln>
          </p:spPr>
          <p:txBody>
            <a:bodyPr wrap="square" lIns="0" tIns="0" rIns="0" bIns="0" rtlCol="0"/>
            <a:lstStyle/>
            <a:p>
              <a:endParaRPr/>
            </a:p>
          </p:txBody>
        </p:sp>
        <p:sp>
          <p:nvSpPr>
            <p:cNvPr id="73" name="object 74"/>
            <p:cNvSpPr/>
            <p:nvPr/>
          </p:nvSpPr>
          <p:spPr>
            <a:xfrm>
              <a:off x="9108199" y="6254514"/>
              <a:ext cx="0" cy="32384"/>
            </a:xfrm>
            <a:custGeom>
              <a:avLst/>
              <a:gdLst/>
              <a:ahLst/>
              <a:cxnLst/>
              <a:rect l="l" t="t" r="r" b="b"/>
              <a:pathLst>
                <a:path h="32385">
                  <a:moveTo>
                    <a:pt x="0" y="32066"/>
                  </a:moveTo>
                  <a:lnTo>
                    <a:pt x="0" y="0"/>
                  </a:lnTo>
                </a:path>
              </a:pathLst>
            </a:custGeom>
            <a:ln w="3175">
              <a:solidFill>
                <a:srgbClr val="000000"/>
              </a:solidFill>
            </a:ln>
          </p:spPr>
          <p:txBody>
            <a:bodyPr wrap="square" lIns="0" tIns="0" rIns="0" bIns="0" rtlCol="0"/>
            <a:lstStyle/>
            <a:p>
              <a:endParaRPr/>
            </a:p>
          </p:txBody>
        </p:sp>
        <p:sp>
          <p:nvSpPr>
            <p:cNvPr id="74" name="object 75"/>
            <p:cNvSpPr/>
            <p:nvPr/>
          </p:nvSpPr>
          <p:spPr>
            <a:xfrm>
              <a:off x="9374845" y="6254514"/>
              <a:ext cx="0" cy="32384"/>
            </a:xfrm>
            <a:custGeom>
              <a:avLst/>
              <a:gdLst/>
              <a:ahLst/>
              <a:cxnLst/>
              <a:rect l="l" t="t" r="r" b="b"/>
              <a:pathLst>
                <a:path h="32385">
                  <a:moveTo>
                    <a:pt x="0" y="32066"/>
                  </a:moveTo>
                  <a:lnTo>
                    <a:pt x="0" y="0"/>
                  </a:lnTo>
                </a:path>
              </a:pathLst>
            </a:custGeom>
            <a:ln w="3175">
              <a:solidFill>
                <a:srgbClr val="000000"/>
              </a:solidFill>
            </a:ln>
          </p:spPr>
          <p:txBody>
            <a:bodyPr wrap="square" lIns="0" tIns="0" rIns="0" bIns="0" rtlCol="0"/>
            <a:lstStyle/>
            <a:p>
              <a:endParaRPr/>
            </a:p>
          </p:txBody>
        </p:sp>
        <p:sp>
          <p:nvSpPr>
            <p:cNvPr id="75" name="object 76"/>
            <p:cNvSpPr/>
            <p:nvPr/>
          </p:nvSpPr>
          <p:spPr>
            <a:xfrm>
              <a:off x="9648899" y="6254514"/>
              <a:ext cx="0" cy="32384"/>
            </a:xfrm>
            <a:custGeom>
              <a:avLst/>
              <a:gdLst/>
              <a:ahLst/>
              <a:cxnLst/>
              <a:rect l="l" t="t" r="r" b="b"/>
              <a:pathLst>
                <a:path h="32385">
                  <a:moveTo>
                    <a:pt x="0" y="32066"/>
                  </a:moveTo>
                  <a:lnTo>
                    <a:pt x="0" y="0"/>
                  </a:lnTo>
                </a:path>
              </a:pathLst>
            </a:custGeom>
            <a:ln w="3175">
              <a:solidFill>
                <a:srgbClr val="000000"/>
              </a:solidFill>
            </a:ln>
          </p:spPr>
          <p:txBody>
            <a:bodyPr wrap="square" lIns="0" tIns="0" rIns="0" bIns="0" rtlCol="0"/>
            <a:lstStyle/>
            <a:p>
              <a:endParaRPr/>
            </a:p>
          </p:txBody>
        </p:sp>
        <p:sp>
          <p:nvSpPr>
            <p:cNvPr id="76" name="object 77"/>
            <p:cNvSpPr/>
            <p:nvPr/>
          </p:nvSpPr>
          <p:spPr>
            <a:xfrm>
              <a:off x="9922953" y="6254514"/>
              <a:ext cx="0" cy="32384"/>
            </a:xfrm>
            <a:custGeom>
              <a:avLst/>
              <a:gdLst/>
              <a:ahLst/>
              <a:cxnLst/>
              <a:rect l="l" t="t" r="r" b="b"/>
              <a:pathLst>
                <a:path h="32385">
                  <a:moveTo>
                    <a:pt x="0" y="32066"/>
                  </a:moveTo>
                  <a:lnTo>
                    <a:pt x="0" y="0"/>
                  </a:lnTo>
                </a:path>
              </a:pathLst>
            </a:custGeom>
            <a:ln w="3175">
              <a:solidFill>
                <a:srgbClr val="000000"/>
              </a:solidFill>
            </a:ln>
          </p:spPr>
          <p:txBody>
            <a:bodyPr wrap="square" lIns="0" tIns="0" rIns="0" bIns="0" rtlCol="0"/>
            <a:lstStyle/>
            <a:p>
              <a:endParaRPr/>
            </a:p>
          </p:txBody>
        </p:sp>
        <p:sp>
          <p:nvSpPr>
            <p:cNvPr id="77" name="object 78"/>
            <p:cNvSpPr/>
            <p:nvPr/>
          </p:nvSpPr>
          <p:spPr>
            <a:xfrm>
              <a:off x="10197007" y="6254514"/>
              <a:ext cx="0" cy="32384"/>
            </a:xfrm>
            <a:custGeom>
              <a:avLst/>
              <a:gdLst/>
              <a:ahLst/>
              <a:cxnLst/>
              <a:rect l="l" t="t" r="r" b="b"/>
              <a:pathLst>
                <a:path h="32385">
                  <a:moveTo>
                    <a:pt x="0" y="32066"/>
                  </a:moveTo>
                  <a:lnTo>
                    <a:pt x="0" y="0"/>
                  </a:lnTo>
                </a:path>
              </a:pathLst>
            </a:custGeom>
            <a:ln w="3175">
              <a:solidFill>
                <a:srgbClr val="000000"/>
              </a:solidFill>
            </a:ln>
          </p:spPr>
          <p:txBody>
            <a:bodyPr wrap="square" lIns="0" tIns="0" rIns="0" bIns="0" rtlCol="0"/>
            <a:lstStyle/>
            <a:p>
              <a:endParaRPr/>
            </a:p>
          </p:txBody>
        </p:sp>
        <p:sp>
          <p:nvSpPr>
            <p:cNvPr id="78" name="object 79"/>
            <p:cNvSpPr/>
            <p:nvPr/>
          </p:nvSpPr>
          <p:spPr>
            <a:xfrm>
              <a:off x="10471060" y="6254514"/>
              <a:ext cx="0" cy="32384"/>
            </a:xfrm>
            <a:custGeom>
              <a:avLst/>
              <a:gdLst/>
              <a:ahLst/>
              <a:cxnLst/>
              <a:rect l="l" t="t" r="r" b="b"/>
              <a:pathLst>
                <a:path h="32385">
                  <a:moveTo>
                    <a:pt x="0" y="32066"/>
                  </a:moveTo>
                  <a:lnTo>
                    <a:pt x="0" y="0"/>
                  </a:lnTo>
                </a:path>
              </a:pathLst>
            </a:custGeom>
            <a:ln w="3175">
              <a:solidFill>
                <a:srgbClr val="000000"/>
              </a:solidFill>
            </a:ln>
          </p:spPr>
          <p:txBody>
            <a:bodyPr wrap="square" lIns="0" tIns="0" rIns="0" bIns="0" rtlCol="0"/>
            <a:lstStyle/>
            <a:p>
              <a:endParaRPr/>
            </a:p>
          </p:txBody>
        </p:sp>
        <p:sp>
          <p:nvSpPr>
            <p:cNvPr id="79" name="object 80"/>
            <p:cNvSpPr/>
            <p:nvPr/>
          </p:nvSpPr>
          <p:spPr>
            <a:xfrm>
              <a:off x="10745114" y="6254514"/>
              <a:ext cx="0" cy="32384"/>
            </a:xfrm>
            <a:custGeom>
              <a:avLst/>
              <a:gdLst/>
              <a:ahLst/>
              <a:cxnLst/>
              <a:rect l="l" t="t" r="r" b="b"/>
              <a:pathLst>
                <a:path h="32385">
                  <a:moveTo>
                    <a:pt x="0" y="32066"/>
                  </a:moveTo>
                  <a:lnTo>
                    <a:pt x="0" y="0"/>
                  </a:lnTo>
                </a:path>
              </a:pathLst>
            </a:custGeom>
            <a:ln w="3175">
              <a:solidFill>
                <a:srgbClr val="000000"/>
              </a:solidFill>
            </a:ln>
          </p:spPr>
          <p:txBody>
            <a:bodyPr wrap="square" lIns="0" tIns="0" rIns="0" bIns="0" rtlCol="0"/>
            <a:lstStyle/>
            <a:p>
              <a:endParaRPr/>
            </a:p>
          </p:txBody>
        </p:sp>
        <p:sp>
          <p:nvSpPr>
            <p:cNvPr id="80" name="object 81"/>
            <p:cNvSpPr/>
            <p:nvPr/>
          </p:nvSpPr>
          <p:spPr>
            <a:xfrm>
              <a:off x="11019168" y="6254514"/>
              <a:ext cx="0" cy="32384"/>
            </a:xfrm>
            <a:custGeom>
              <a:avLst/>
              <a:gdLst/>
              <a:ahLst/>
              <a:cxnLst/>
              <a:rect l="l" t="t" r="r" b="b"/>
              <a:pathLst>
                <a:path h="32385">
                  <a:moveTo>
                    <a:pt x="0" y="32066"/>
                  </a:moveTo>
                  <a:lnTo>
                    <a:pt x="0" y="0"/>
                  </a:lnTo>
                </a:path>
              </a:pathLst>
            </a:custGeom>
            <a:ln w="3175">
              <a:solidFill>
                <a:srgbClr val="000000"/>
              </a:solidFill>
            </a:ln>
          </p:spPr>
          <p:txBody>
            <a:bodyPr wrap="square" lIns="0" tIns="0" rIns="0" bIns="0" rtlCol="0"/>
            <a:lstStyle/>
            <a:p>
              <a:endParaRPr/>
            </a:p>
          </p:txBody>
        </p:sp>
        <p:sp>
          <p:nvSpPr>
            <p:cNvPr id="81" name="object 82"/>
            <p:cNvSpPr/>
            <p:nvPr/>
          </p:nvSpPr>
          <p:spPr>
            <a:xfrm>
              <a:off x="11293222" y="6254514"/>
              <a:ext cx="0" cy="32384"/>
            </a:xfrm>
            <a:custGeom>
              <a:avLst/>
              <a:gdLst/>
              <a:ahLst/>
              <a:cxnLst/>
              <a:rect l="l" t="t" r="r" b="b"/>
              <a:pathLst>
                <a:path h="32385">
                  <a:moveTo>
                    <a:pt x="0" y="32066"/>
                  </a:moveTo>
                  <a:lnTo>
                    <a:pt x="0" y="0"/>
                  </a:lnTo>
                </a:path>
              </a:pathLst>
            </a:custGeom>
            <a:ln w="3175">
              <a:solidFill>
                <a:srgbClr val="000000"/>
              </a:solidFill>
            </a:ln>
          </p:spPr>
          <p:txBody>
            <a:bodyPr wrap="square" lIns="0" tIns="0" rIns="0" bIns="0" rtlCol="0"/>
            <a:lstStyle/>
            <a:p>
              <a:endParaRPr/>
            </a:p>
          </p:txBody>
        </p:sp>
        <p:sp>
          <p:nvSpPr>
            <p:cNvPr id="82" name="object 83"/>
            <p:cNvSpPr/>
            <p:nvPr/>
          </p:nvSpPr>
          <p:spPr>
            <a:xfrm>
              <a:off x="6700954" y="6042876"/>
              <a:ext cx="44450" cy="38735"/>
            </a:xfrm>
            <a:custGeom>
              <a:avLst/>
              <a:gdLst/>
              <a:ahLst/>
              <a:cxnLst/>
              <a:rect l="l" t="t" r="r" b="b"/>
              <a:pathLst>
                <a:path w="44450" h="38735">
                  <a:moveTo>
                    <a:pt x="22220" y="38485"/>
                  </a:moveTo>
                  <a:lnTo>
                    <a:pt x="0" y="19239"/>
                  </a:lnTo>
                  <a:lnTo>
                    <a:pt x="22220" y="0"/>
                  </a:lnTo>
                  <a:lnTo>
                    <a:pt x="44441" y="19239"/>
                  </a:lnTo>
                  <a:lnTo>
                    <a:pt x="22220" y="38485"/>
                  </a:lnTo>
                  <a:close/>
                </a:path>
              </a:pathLst>
            </a:custGeom>
            <a:solidFill>
              <a:srgbClr val="000080"/>
            </a:solidFill>
          </p:spPr>
          <p:txBody>
            <a:bodyPr wrap="square" lIns="0" tIns="0" rIns="0" bIns="0" rtlCol="0"/>
            <a:lstStyle/>
            <a:p>
              <a:endParaRPr/>
            </a:p>
          </p:txBody>
        </p:sp>
        <p:sp>
          <p:nvSpPr>
            <p:cNvPr id="83" name="object 84"/>
            <p:cNvSpPr/>
            <p:nvPr/>
          </p:nvSpPr>
          <p:spPr>
            <a:xfrm>
              <a:off x="6700954" y="6042877"/>
              <a:ext cx="44450" cy="38735"/>
            </a:xfrm>
            <a:custGeom>
              <a:avLst/>
              <a:gdLst/>
              <a:ahLst/>
              <a:cxnLst/>
              <a:rect l="l" t="t" r="r" b="b"/>
              <a:pathLst>
                <a:path w="44450" h="38735">
                  <a:moveTo>
                    <a:pt x="22220" y="0"/>
                  </a:moveTo>
                  <a:lnTo>
                    <a:pt x="44441" y="19239"/>
                  </a:lnTo>
                  <a:lnTo>
                    <a:pt x="22220" y="38479"/>
                  </a:lnTo>
                  <a:lnTo>
                    <a:pt x="0" y="19239"/>
                  </a:lnTo>
                  <a:lnTo>
                    <a:pt x="22220" y="0"/>
                  </a:lnTo>
                  <a:close/>
                </a:path>
              </a:pathLst>
            </a:custGeom>
            <a:ln w="6838">
              <a:solidFill>
                <a:srgbClr val="000080"/>
              </a:solidFill>
            </a:ln>
          </p:spPr>
          <p:txBody>
            <a:bodyPr wrap="square" lIns="0" tIns="0" rIns="0" bIns="0" rtlCol="0"/>
            <a:lstStyle/>
            <a:p>
              <a:endParaRPr/>
            </a:p>
          </p:txBody>
        </p:sp>
        <p:sp>
          <p:nvSpPr>
            <p:cNvPr id="84" name="object 85"/>
            <p:cNvSpPr/>
            <p:nvPr/>
          </p:nvSpPr>
          <p:spPr>
            <a:xfrm>
              <a:off x="10885819" y="6017219"/>
              <a:ext cx="44450" cy="38735"/>
            </a:xfrm>
            <a:custGeom>
              <a:avLst/>
              <a:gdLst/>
              <a:ahLst/>
              <a:cxnLst/>
              <a:rect l="l" t="t" r="r" b="b"/>
              <a:pathLst>
                <a:path w="44450" h="38735">
                  <a:moveTo>
                    <a:pt x="22220" y="38485"/>
                  </a:moveTo>
                  <a:lnTo>
                    <a:pt x="0" y="19246"/>
                  </a:lnTo>
                  <a:lnTo>
                    <a:pt x="22220" y="0"/>
                  </a:lnTo>
                  <a:lnTo>
                    <a:pt x="44441" y="19246"/>
                  </a:lnTo>
                  <a:lnTo>
                    <a:pt x="22220" y="38485"/>
                  </a:lnTo>
                  <a:close/>
                </a:path>
              </a:pathLst>
            </a:custGeom>
            <a:solidFill>
              <a:srgbClr val="000080"/>
            </a:solidFill>
          </p:spPr>
          <p:txBody>
            <a:bodyPr wrap="square" lIns="0" tIns="0" rIns="0" bIns="0" rtlCol="0"/>
            <a:lstStyle/>
            <a:p>
              <a:endParaRPr/>
            </a:p>
          </p:txBody>
        </p:sp>
        <p:sp>
          <p:nvSpPr>
            <p:cNvPr id="85" name="object 86"/>
            <p:cNvSpPr/>
            <p:nvPr/>
          </p:nvSpPr>
          <p:spPr>
            <a:xfrm>
              <a:off x="10885818" y="6017224"/>
              <a:ext cx="44450" cy="38735"/>
            </a:xfrm>
            <a:custGeom>
              <a:avLst/>
              <a:gdLst/>
              <a:ahLst/>
              <a:cxnLst/>
              <a:rect l="l" t="t" r="r" b="b"/>
              <a:pathLst>
                <a:path w="44450" h="38735">
                  <a:moveTo>
                    <a:pt x="22220" y="0"/>
                  </a:moveTo>
                  <a:lnTo>
                    <a:pt x="44441" y="19239"/>
                  </a:lnTo>
                  <a:lnTo>
                    <a:pt x="22220" y="38479"/>
                  </a:lnTo>
                  <a:lnTo>
                    <a:pt x="0" y="19239"/>
                  </a:lnTo>
                  <a:lnTo>
                    <a:pt x="22220" y="0"/>
                  </a:lnTo>
                  <a:close/>
                </a:path>
              </a:pathLst>
            </a:custGeom>
            <a:ln w="6838">
              <a:solidFill>
                <a:srgbClr val="000080"/>
              </a:solidFill>
            </a:ln>
          </p:spPr>
          <p:txBody>
            <a:bodyPr wrap="square" lIns="0" tIns="0" rIns="0" bIns="0" rtlCol="0"/>
            <a:lstStyle/>
            <a:p>
              <a:endParaRPr/>
            </a:p>
          </p:txBody>
        </p:sp>
        <p:sp>
          <p:nvSpPr>
            <p:cNvPr id="86" name="object 87"/>
            <p:cNvSpPr/>
            <p:nvPr/>
          </p:nvSpPr>
          <p:spPr>
            <a:xfrm>
              <a:off x="7041667" y="6017219"/>
              <a:ext cx="44450" cy="38735"/>
            </a:xfrm>
            <a:custGeom>
              <a:avLst/>
              <a:gdLst/>
              <a:ahLst/>
              <a:cxnLst/>
              <a:rect l="l" t="t" r="r" b="b"/>
              <a:pathLst>
                <a:path w="44450" h="38735">
                  <a:moveTo>
                    <a:pt x="22220" y="38485"/>
                  </a:moveTo>
                  <a:lnTo>
                    <a:pt x="0" y="19246"/>
                  </a:lnTo>
                  <a:lnTo>
                    <a:pt x="22220" y="0"/>
                  </a:lnTo>
                  <a:lnTo>
                    <a:pt x="44441" y="19246"/>
                  </a:lnTo>
                  <a:lnTo>
                    <a:pt x="22220" y="38485"/>
                  </a:lnTo>
                  <a:close/>
                </a:path>
              </a:pathLst>
            </a:custGeom>
            <a:solidFill>
              <a:srgbClr val="000080"/>
            </a:solidFill>
          </p:spPr>
          <p:txBody>
            <a:bodyPr wrap="square" lIns="0" tIns="0" rIns="0" bIns="0" rtlCol="0"/>
            <a:lstStyle/>
            <a:p>
              <a:endParaRPr/>
            </a:p>
          </p:txBody>
        </p:sp>
        <p:sp>
          <p:nvSpPr>
            <p:cNvPr id="87" name="object 88"/>
            <p:cNvSpPr/>
            <p:nvPr/>
          </p:nvSpPr>
          <p:spPr>
            <a:xfrm>
              <a:off x="7041668" y="6017224"/>
              <a:ext cx="44450" cy="38735"/>
            </a:xfrm>
            <a:custGeom>
              <a:avLst/>
              <a:gdLst/>
              <a:ahLst/>
              <a:cxnLst/>
              <a:rect l="l" t="t" r="r" b="b"/>
              <a:pathLst>
                <a:path w="44450" h="38735">
                  <a:moveTo>
                    <a:pt x="22220" y="0"/>
                  </a:moveTo>
                  <a:lnTo>
                    <a:pt x="44441" y="19239"/>
                  </a:lnTo>
                  <a:lnTo>
                    <a:pt x="22220" y="38479"/>
                  </a:lnTo>
                  <a:lnTo>
                    <a:pt x="0" y="19239"/>
                  </a:lnTo>
                  <a:lnTo>
                    <a:pt x="22220" y="0"/>
                  </a:lnTo>
                  <a:close/>
                </a:path>
              </a:pathLst>
            </a:custGeom>
            <a:ln w="6838">
              <a:solidFill>
                <a:srgbClr val="000080"/>
              </a:solidFill>
            </a:ln>
          </p:spPr>
          <p:txBody>
            <a:bodyPr wrap="square" lIns="0" tIns="0" rIns="0" bIns="0" rtlCol="0"/>
            <a:lstStyle/>
            <a:p>
              <a:endParaRPr/>
            </a:p>
          </p:txBody>
        </p:sp>
        <p:sp>
          <p:nvSpPr>
            <p:cNvPr id="88" name="object 89"/>
            <p:cNvSpPr/>
            <p:nvPr/>
          </p:nvSpPr>
          <p:spPr>
            <a:xfrm>
              <a:off x="7952710" y="5856893"/>
              <a:ext cx="44450" cy="38735"/>
            </a:xfrm>
            <a:custGeom>
              <a:avLst/>
              <a:gdLst/>
              <a:ahLst/>
              <a:cxnLst/>
              <a:rect l="l" t="t" r="r" b="b"/>
              <a:pathLst>
                <a:path w="44450" h="38735">
                  <a:moveTo>
                    <a:pt x="22220" y="38479"/>
                  </a:moveTo>
                  <a:lnTo>
                    <a:pt x="0" y="19239"/>
                  </a:lnTo>
                  <a:lnTo>
                    <a:pt x="22220" y="0"/>
                  </a:lnTo>
                  <a:lnTo>
                    <a:pt x="44433" y="19239"/>
                  </a:lnTo>
                  <a:lnTo>
                    <a:pt x="22220" y="38479"/>
                  </a:lnTo>
                  <a:close/>
                </a:path>
              </a:pathLst>
            </a:custGeom>
            <a:solidFill>
              <a:srgbClr val="000080"/>
            </a:solidFill>
          </p:spPr>
          <p:txBody>
            <a:bodyPr wrap="square" lIns="0" tIns="0" rIns="0" bIns="0" rtlCol="0"/>
            <a:lstStyle/>
            <a:p>
              <a:endParaRPr/>
            </a:p>
          </p:txBody>
        </p:sp>
        <p:sp>
          <p:nvSpPr>
            <p:cNvPr id="89" name="object 90"/>
            <p:cNvSpPr/>
            <p:nvPr/>
          </p:nvSpPr>
          <p:spPr>
            <a:xfrm>
              <a:off x="7952709" y="5856893"/>
              <a:ext cx="44450" cy="38735"/>
            </a:xfrm>
            <a:custGeom>
              <a:avLst/>
              <a:gdLst/>
              <a:ahLst/>
              <a:cxnLst/>
              <a:rect l="l" t="t" r="r" b="b"/>
              <a:pathLst>
                <a:path w="44450" h="38735">
                  <a:moveTo>
                    <a:pt x="22220" y="0"/>
                  </a:moveTo>
                  <a:lnTo>
                    <a:pt x="44441" y="19239"/>
                  </a:lnTo>
                  <a:lnTo>
                    <a:pt x="22220" y="38479"/>
                  </a:lnTo>
                  <a:lnTo>
                    <a:pt x="0" y="19239"/>
                  </a:lnTo>
                  <a:lnTo>
                    <a:pt x="22220" y="0"/>
                  </a:lnTo>
                  <a:close/>
                </a:path>
              </a:pathLst>
            </a:custGeom>
            <a:ln w="6838">
              <a:solidFill>
                <a:srgbClr val="000080"/>
              </a:solidFill>
            </a:ln>
          </p:spPr>
          <p:txBody>
            <a:bodyPr wrap="square" lIns="0" tIns="0" rIns="0" bIns="0" rtlCol="0"/>
            <a:lstStyle/>
            <a:p>
              <a:endParaRPr/>
            </a:p>
          </p:txBody>
        </p:sp>
        <p:sp>
          <p:nvSpPr>
            <p:cNvPr id="90" name="object 91"/>
            <p:cNvSpPr/>
            <p:nvPr/>
          </p:nvSpPr>
          <p:spPr>
            <a:xfrm>
              <a:off x="8960041" y="5850481"/>
              <a:ext cx="44450" cy="38735"/>
            </a:xfrm>
            <a:custGeom>
              <a:avLst/>
              <a:gdLst/>
              <a:ahLst/>
              <a:cxnLst/>
              <a:rect l="l" t="t" r="r" b="b"/>
              <a:pathLst>
                <a:path w="44450" h="38735">
                  <a:moveTo>
                    <a:pt x="22220" y="38479"/>
                  </a:moveTo>
                  <a:lnTo>
                    <a:pt x="0" y="19239"/>
                  </a:lnTo>
                  <a:lnTo>
                    <a:pt x="22220" y="0"/>
                  </a:lnTo>
                  <a:lnTo>
                    <a:pt x="44441" y="19239"/>
                  </a:lnTo>
                  <a:lnTo>
                    <a:pt x="22220" y="38479"/>
                  </a:lnTo>
                  <a:close/>
                </a:path>
              </a:pathLst>
            </a:custGeom>
            <a:solidFill>
              <a:srgbClr val="000080"/>
            </a:solidFill>
          </p:spPr>
          <p:txBody>
            <a:bodyPr wrap="square" lIns="0" tIns="0" rIns="0" bIns="0" rtlCol="0"/>
            <a:lstStyle/>
            <a:p>
              <a:endParaRPr/>
            </a:p>
          </p:txBody>
        </p:sp>
        <p:sp>
          <p:nvSpPr>
            <p:cNvPr id="91" name="object 92"/>
            <p:cNvSpPr/>
            <p:nvPr/>
          </p:nvSpPr>
          <p:spPr>
            <a:xfrm>
              <a:off x="8960040" y="5850480"/>
              <a:ext cx="44450" cy="38735"/>
            </a:xfrm>
            <a:custGeom>
              <a:avLst/>
              <a:gdLst/>
              <a:ahLst/>
              <a:cxnLst/>
              <a:rect l="l" t="t" r="r" b="b"/>
              <a:pathLst>
                <a:path w="44450" h="38735">
                  <a:moveTo>
                    <a:pt x="22220" y="0"/>
                  </a:moveTo>
                  <a:lnTo>
                    <a:pt x="44441" y="19239"/>
                  </a:lnTo>
                  <a:lnTo>
                    <a:pt x="22220" y="38479"/>
                  </a:lnTo>
                  <a:lnTo>
                    <a:pt x="0" y="19239"/>
                  </a:lnTo>
                  <a:lnTo>
                    <a:pt x="22220" y="0"/>
                  </a:lnTo>
                  <a:close/>
                </a:path>
              </a:pathLst>
            </a:custGeom>
            <a:ln w="6838">
              <a:solidFill>
                <a:srgbClr val="000080"/>
              </a:solidFill>
            </a:ln>
          </p:spPr>
          <p:txBody>
            <a:bodyPr wrap="square" lIns="0" tIns="0" rIns="0" bIns="0" rtlCol="0"/>
            <a:lstStyle/>
            <a:p>
              <a:endParaRPr/>
            </a:p>
          </p:txBody>
        </p:sp>
        <p:sp>
          <p:nvSpPr>
            <p:cNvPr id="92" name="object 93"/>
            <p:cNvSpPr/>
            <p:nvPr/>
          </p:nvSpPr>
          <p:spPr>
            <a:xfrm>
              <a:off x="7219434" y="5837649"/>
              <a:ext cx="44450" cy="38735"/>
            </a:xfrm>
            <a:custGeom>
              <a:avLst/>
              <a:gdLst/>
              <a:ahLst/>
              <a:cxnLst/>
              <a:rect l="l" t="t" r="r" b="b"/>
              <a:pathLst>
                <a:path w="44450" h="38735">
                  <a:moveTo>
                    <a:pt x="22220" y="38485"/>
                  </a:moveTo>
                  <a:lnTo>
                    <a:pt x="0" y="19246"/>
                  </a:lnTo>
                  <a:lnTo>
                    <a:pt x="22220" y="0"/>
                  </a:lnTo>
                  <a:lnTo>
                    <a:pt x="44433" y="19246"/>
                  </a:lnTo>
                  <a:lnTo>
                    <a:pt x="22220" y="38485"/>
                  </a:lnTo>
                  <a:close/>
                </a:path>
              </a:pathLst>
            </a:custGeom>
            <a:solidFill>
              <a:srgbClr val="000080"/>
            </a:solidFill>
          </p:spPr>
          <p:txBody>
            <a:bodyPr wrap="square" lIns="0" tIns="0" rIns="0" bIns="0" rtlCol="0"/>
            <a:lstStyle/>
            <a:p>
              <a:endParaRPr/>
            </a:p>
          </p:txBody>
        </p:sp>
        <p:sp>
          <p:nvSpPr>
            <p:cNvPr id="93" name="object 94"/>
            <p:cNvSpPr/>
            <p:nvPr/>
          </p:nvSpPr>
          <p:spPr>
            <a:xfrm>
              <a:off x="7219432" y="5837654"/>
              <a:ext cx="44450" cy="38735"/>
            </a:xfrm>
            <a:custGeom>
              <a:avLst/>
              <a:gdLst/>
              <a:ahLst/>
              <a:cxnLst/>
              <a:rect l="l" t="t" r="r" b="b"/>
              <a:pathLst>
                <a:path w="44450" h="38735">
                  <a:moveTo>
                    <a:pt x="22220" y="0"/>
                  </a:moveTo>
                  <a:lnTo>
                    <a:pt x="44441" y="19239"/>
                  </a:lnTo>
                  <a:lnTo>
                    <a:pt x="22220" y="38479"/>
                  </a:lnTo>
                  <a:lnTo>
                    <a:pt x="0" y="19239"/>
                  </a:lnTo>
                  <a:lnTo>
                    <a:pt x="22220" y="0"/>
                  </a:lnTo>
                  <a:close/>
                </a:path>
              </a:pathLst>
            </a:custGeom>
            <a:ln w="6838">
              <a:solidFill>
                <a:srgbClr val="000080"/>
              </a:solidFill>
            </a:ln>
          </p:spPr>
          <p:txBody>
            <a:bodyPr wrap="square" lIns="0" tIns="0" rIns="0" bIns="0" rtlCol="0"/>
            <a:lstStyle/>
            <a:p>
              <a:endParaRPr/>
            </a:p>
          </p:txBody>
        </p:sp>
        <p:sp>
          <p:nvSpPr>
            <p:cNvPr id="94" name="object 95"/>
            <p:cNvSpPr/>
            <p:nvPr/>
          </p:nvSpPr>
          <p:spPr>
            <a:xfrm>
              <a:off x="8389710" y="5837649"/>
              <a:ext cx="44450" cy="38735"/>
            </a:xfrm>
            <a:custGeom>
              <a:avLst/>
              <a:gdLst/>
              <a:ahLst/>
              <a:cxnLst/>
              <a:rect l="l" t="t" r="r" b="b"/>
              <a:pathLst>
                <a:path w="44450" h="38735">
                  <a:moveTo>
                    <a:pt x="22227" y="38485"/>
                  </a:moveTo>
                  <a:lnTo>
                    <a:pt x="0" y="19246"/>
                  </a:lnTo>
                  <a:lnTo>
                    <a:pt x="22227" y="0"/>
                  </a:lnTo>
                  <a:lnTo>
                    <a:pt x="44441" y="19246"/>
                  </a:lnTo>
                  <a:lnTo>
                    <a:pt x="22227" y="38485"/>
                  </a:lnTo>
                  <a:close/>
                </a:path>
              </a:pathLst>
            </a:custGeom>
            <a:solidFill>
              <a:srgbClr val="000080"/>
            </a:solidFill>
          </p:spPr>
          <p:txBody>
            <a:bodyPr wrap="square" lIns="0" tIns="0" rIns="0" bIns="0" rtlCol="0"/>
            <a:lstStyle/>
            <a:p>
              <a:endParaRPr/>
            </a:p>
          </p:txBody>
        </p:sp>
        <p:sp>
          <p:nvSpPr>
            <p:cNvPr id="95" name="object 96"/>
            <p:cNvSpPr/>
            <p:nvPr/>
          </p:nvSpPr>
          <p:spPr>
            <a:xfrm>
              <a:off x="8389713" y="5837654"/>
              <a:ext cx="44450" cy="38735"/>
            </a:xfrm>
            <a:custGeom>
              <a:avLst/>
              <a:gdLst/>
              <a:ahLst/>
              <a:cxnLst/>
              <a:rect l="l" t="t" r="r" b="b"/>
              <a:pathLst>
                <a:path w="44450" h="38735">
                  <a:moveTo>
                    <a:pt x="22220" y="0"/>
                  </a:moveTo>
                  <a:lnTo>
                    <a:pt x="44441" y="19239"/>
                  </a:lnTo>
                  <a:lnTo>
                    <a:pt x="22220" y="38479"/>
                  </a:lnTo>
                  <a:lnTo>
                    <a:pt x="0" y="19239"/>
                  </a:lnTo>
                  <a:lnTo>
                    <a:pt x="22220" y="0"/>
                  </a:lnTo>
                  <a:close/>
                </a:path>
              </a:pathLst>
            </a:custGeom>
            <a:ln w="6838">
              <a:solidFill>
                <a:srgbClr val="000080"/>
              </a:solidFill>
            </a:ln>
          </p:spPr>
          <p:txBody>
            <a:bodyPr wrap="square" lIns="0" tIns="0" rIns="0" bIns="0" rtlCol="0"/>
            <a:lstStyle/>
            <a:p>
              <a:endParaRPr/>
            </a:p>
          </p:txBody>
        </p:sp>
        <p:sp>
          <p:nvSpPr>
            <p:cNvPr id="96" name="object 97"/>
            <p:cNvSpPr/>
            <p:nvPr/>
          </p:nvSpPr>
          <p:spPr>
            <a:xfrm>
              <a:off x="7278689" y="5824825"/>
              <a:ext cx="44450" cy="38735"/>
            </a:xfrm>
            <a:custGeom>
              <a:avLst/>
              <a:gdLst/>
              <a:ahLst/>
              <a:cxnLst/>
              <a:rect l="l" t="t" r="r" b="b"/>
              <a:pathLst>
                <a:path w="44450" h="38735">
                  <a:moveTo>
                    <a:pt x="22220" y="38485"/>
                  </a:moveTo>
                  <a:lnTo>
                    <a:pt x="0" y="19239"/>
                  </a:lnTo>
                  <a:lnTo>
                    <a:pt x="22220" y="0"/>
                  </a:lnTo>
                  <a:lnTo>
                    <a:pt x="44433" y="19239"/>
                  </a:lnTo>
                  <a:lnTo>
                    <a:pt x="22220" y="38485"/>
                  </a:lnTo>
                  <a:close/>
                </a:path>
              </a:pathLst>
            </a:custGeom>
            <a:solidFill>
              <a:srgbClr val="000080"/>
            </a:solidFill>
          </p:spPr>
          <p:txBody>
            <a:bodyPr wrap="square" lIns="0" tIns="0" rIns="0" bIns="0" rtlCol="0"/>
            <a:lstStyle/>
            <a:p>
              <a:endParaRPr/>
            </a:p>
          </p:txBody>
        </p:sp>
        <p:sp>
          <p:nvSpPr>
            <p:cNvPr id="97" name="object 98"/>
            <p:cNvSpPr/>
            <p:nvPr/>
          </p:nvSpPr>
          <p:spPr>
            <a:xfrm>
              <a:off x="7278687" y="5824827"/>
              <a:ext cx="44450" cy="38735"/>
            </a:xfrm>
            <a:custGeom>
              <a:avLst/>
              <a:gdLst/>
              <a:ahLst/>
              <a:cxnLst/>
              <a:rect l="l" t="t" r="r" b="b"/>
              <a:pathLst>
                <a:path w="44450" h="38735">
                  <a:moveTo>
                    <a:pt x="22220" y="0"/>
                  </a:moveTo>
                  <a:lnTo>
                    <a:pt x="44441" y="19239"/>
                  </a:lnTo>
                  <a:lnTo>
                    <a:pt x="22220" y="38479"/>
                  </a:lnTo>
                  <a:lnTo>
                    <a:pt x="0" y="19239"/>
                  </a:lnTo>
                  <a:lnTo>
                    <a:pt x="22220" y="0"/>
                  </a:lnTo>
                  <a:close/>
                </a:path>
              </a:pathLst>
            </a:custGeom>
            <a:ln w="6838">
              <a:solidFill>
                <a:srgbClr val="000080"/>
              </a:solidFill>
            </a:ln>
          </p:spPr>
          <p:txBody>
            <a:bodyPr wrap="square" lIns="0" tIns="0" rIns="0" bIns="0" rtlCol="0"/>
            <a:lstStyle/>
            <a:p>
              <a:endParaRPr/>
            </a:p>
          </p:txBody>
        </p:sp>
        <p:sp>
          <p:nvSpPr>
            <p:cNvPr id="98" name="object 99"/>
            <p:cNvSpPr/>
            <p:nvPr/>
          </p:nvSpPr>
          <p:spPr>
            <a:xfrm>
              <a:off x="9663686" y="5805587"/>
              <a:ext cx="44450" cy="38735"/>
            </a:xfrm>
            <a:custGeom>
              <a:avLst/>
              <a:gdLst/>
              <a:ahLst/>
              <a:cxnLst/>
              <a:rect l="l" t="t" r="r" b="b"/>
              <a:pathLst>
                <a:path w="44450" h="38735">
                  <a:moveTo>
                    <a:pt x="22220" y="38479"/>
                  </a:moveTo>
                  <a:lnTo>
                    <a:pt x="0" y="19239"/>
                  </a:lnTo>
                  <a:lnTo>
                    <a:pt x="22220" y="0"/>
                  </a:lnTo>
                  <a:lnTo>
                    <a:pt x="44441" y="19239"/>
                  </a:lnTo>
                  <a:lnTo>
                    <a:pt x="22220" y="38479"/>
                  </a:lnTo>
                  <a:close/>
                </a:path>
              </a:pathLst>
            </a:custGeom>
            <a:solidFill>
              <a:srgbClr val="000080"/>
            </a:solidFill>
          </p:spPr>
          <p:txBody>
            <a:bodyPr wrap="square" lIns="0" tIns="0" rIns="0" bIns="0" rtlCol="0"/>
            <a:lstStyle/>
            <a:p>
              <a:endParaRPr/>
            </a:p>
          </p:txBody>
        </p:sp>
        <p:sp>
          <p:nvSpPr>
            <p:cNvPr id="99" name="object 100"/>
            <p:cNvSpPr/>
            <p:nvPr/>
          </p:nvSpPr>
          <p:spPr>
            <a:xfrm>
              <a:off x="9663689" y="5805587"/>
              <a:ext cx="44450" cy="38735"/>
            </a:xfrm>
            <a:custGeom>
              <a:avLst/>
              <a:gdLst/>
              <a:ahLst/>
              <a:cxnLst/>
              <a:rect l="l" t="t" r="r" b="b"/>
              <a:pathLst>
                <a:path w="44450" h="38735">
                  <a:moveTo>
                    <a:pt x="22220" y="0"/>
                  </a:moveTo>
                  <a:lnTo>
                    <a:pt x="44441" y="19239"/>
                  </a:lnTo>
                  <a:lnTo>
                    <a:pt x="22220" y="38479"/>
                  </a:lnTo>
                  <a:lnTo>
                    <a:pt x="0" y="19239"/>
                  </a:lnTo>
                  <a:lnTo>
                    <a:pt x="22220" y="0"/>
                  </a:lnTo>
                  <a:close/>
                </a:path>
              </a:pathLst>
            </a:custGeom>
            <a:ln w="6838">
              <a:solidFill>
                <a:srgbClr val="000080"/>
              </a:solidFill>
            </a:ln>
          </p:spPr>
          <p:txBody>
            <a:bodyPr wrap="square" lIns="0" tIns="0" rIns="0" bIns="0" rtlCol="0"/>
            <a:lstStyle/>
            <a:p>
              <a:endParaRPr/>
            </a:p>
          </p:txBody>
        </p:sp>
        <p:sp>
          <p:nvSpPr>
            <p:cNvPr id="100" name="object 101"/>
            <p:cNvSpPr/>
            <p:nvPr/>
          </p:nvSpPr>
          <p:spPr>
            <a:xfrm>
              <a:off x="7760133" y="5786342"/>
              <a:ext cx="44450" cy="38735"/>
            </a:xfrm>
            <a:custGeom>
              <a:avLst/>
              <a:gdLst/>
              <a:ahLst/>
              <a:cxnLst/>
              <a:rect l="l" t="t" r="r" b="b"/>
              <a:pathLst>
                <a:path w="44450" h="38735">
                  <a:moveTo>
                    <a:pt x="22220" y="38485"/>
                  </a:moveTo>
                  <a:lnTo>
                    <a:pt x="0" y="19246"/>
                  </a:lnTo>
                  <a:lnTo>
                    <a:pt x="22220" y="0"/>
                  </a:lnTo>
                  <a:lnTo>
                    <a:pt x="44441" y="19246"/>
                  </a:lnTo>
                  <a:lnTo>
                    <a:pt x="22220" y="38485"/>
                  </a:lnTo>
                  <a:close/>
                </a:path>
              </a:pathLst>
            </a:custGeom>
            <a:solidFill>
              <a:srgbClr val="000080"/>
            </a:solidFill>
          </p:spPr>
          <p:txBody>
            <a:bodyPr wrap="square" lIns="0" tIns="0" rIns="0" bIns="0" rtlCol="0"/>
            <a:lstStyle/>
            <a:p>
              <a:endParaRPr/>
            </a:p>
          </p:txBody>
        </p:sp>
        <p:sp>
          <p:nvSpPr>
            <p:cNvPr id="101" name="object 102"/>
            <p:cNvSpPr/>
            <p:nvPr/>
          </p:nvSpPr>
          <p:spPr>
            <a:xfrm>
              <a:off x="7760132" y="5786347"/>
              <a:ext cx="44450" cy="38735"/>
            </a:xfrm>
            <a:custGeom>
              <a:avLst/>
              <a:gdLst/>
              <a:ahLst/>
              <a:cxnLst/>
              <a:rect l="l" t="t" r="r" b="b"/>
              <a:pathLst>
                <a:path w="44450" h="38735">
                  <a:moveTo>
                    <a:pt x="22220" y="0"/>
                  </a:moveTo>
                  <a:lnTo>
                    <a:pt x="44441" y="19239"/>
                  </a:lnTo>
                  <a:lnTo>
                    <a:pt x="22220" y="38479"/>
                  </a:lnTo>
                  <a:lnTo>
                    <a:pt x="0" y="19239"/>
                  </a:lnTo>
                  <a:lnTo>
                    <a:pt x="22220" y="0"/>
                  </a:lnTo>
                  <a:close/>
                </a:path>
              </a:pathLst>
            </a:custGeom>
            <a:ln w="6838">
              <a:solidFill>
                <a:srgbClr val="000080"/>
              </a:solidFill>
            </a:ln>
          </p:spPr>
          <p:txBody>
            <a:bodyPr wrap="square" lIns="0" tIns="0" rIns="0" bIns="0" rtlCol="0"/>
            <a:lstStyle/>
            <a:p>
              <a:endParaRPr/>
            </a:p>
          </p:txBody>
        </p:sp>
        <p:sp>
          <p:nvSpPr>
            <p:cNvPr id="102" name="object 103"/>
            <p:cNvSpPr/>
            <p:nvPr/>
          </p:nvSpPr>
          <p:spPr>
            <a:xfrm>
              <a:off x="8715612" y="5773517"/>
              <a:ext cx="44450" cy="38735"/>
            </a:xfrm>
            <a:custGeom>
              <a:avLst/>
              <a:gdLst/>
              <a:ahLst/>
              <a:cxnLst/>
              <a:rect l="l" t="t" r="r" b="b"/>
              <a:pathLst>
                <a:path w="44450" h="38735">
                  <a:moveTo>
                    <a:pt x="22227" y="38485"/>
                  </a:moveTo>
                  <a:lnTo>
                    <a:pt x="0" y="19246"/>
                  </a:lnTo>
                  <a:lnTo>
                    <a:pt x="22227" y="0"/>
                  </a:lnTo>
                  <a:lnTo>
                    <a:pt x="44441" y="19246"/>
                  </a:lnTo>
                  <a:lnTo>
                    <a:pt x="22227" y="38485"/>
                  </a:lnTo>
                  <a:close/>
                </a:path>
              </a:pathLst>
            </a:custGeom>
            <a:solidFill>
              <a:srgbClr val="000080"/>
            </a:solidFill>
          </p:spPr>
          <p:txBody>
            <a:bodyPr wrap="square" lIns="0" tIns="0" rIns="0" bIns="0" rtlCol="0"/>
            <a:lstStyle/>
            <a:p>
              <a:endParaRPr/>
            </a:p>
          </p:txBody>
        </p:sp>
        <p:sp>
          <p:nvSpPr>
            <p:cNvPr id="103" name="object 104"/>
            <p:cNvSpPr/>
            <p:nvPr/>
          </p:nvSpPr>
          <p:spPr>
            <a:xfrm>
              <a:off x="8715614" y="5773521"/>
              <a:ext cx="44450" cy="38735"/>
            </a:xfrm>
            <a:custGeom>
              <a:avLst/>
              <a:gdLst/>
              <a:ahLst/>
              <a:cxnLst/>
              <a:rect l="l" t="t" r="r" b="b"/>
              <a:pathLst>
                <a:path w="44450" h="38735">
                  <a:moveTo>
                    <a:pt x="22220" y="0"/>
                  </a:moveTo>
                  <a:lnTo>
                    <a:pt x="44441" y="19239"/>
                  </a:lnTo>
                  <a:lnTo>
                    <a:pt x="22220" y="38479"/>
                  </a:lnTo>
                  <a:lnTo>
                    <a:pt x="0" y="19239"/>
                  </a:lnTo>
                  <a:lnTo>
                    <a:pt x="22220" y="0"/>
                  </a:lnTo>
                  <a:close/>
                </a:path>
              </a:pathLst>
            </a:custGeom>
            <a:ln w="6838">
              <a:solidFill>
                <a:srgbClr val="000080"/>
              </a:solidFill>
            </a:ln>
          </p:spPr>
          <p:txBody>
            <a:bodyPr wrap="square" lIns="0" tIns="0" rIns="0" bIns="0" rtlCol="0"/>
            <a:lstStyle/>
            <a:p>
              <a:endParaRPr/>
            </a:p>
          </p:txBody>
        </p:sp>
        <p:sp>
          <p:nvSpPr>
            <p:cNvPr id="104" name="object 105"/>
            <p:cNvSpPr/>
            <p:nvPr/>
          </p:nvSpPr>
          <p:spPr>
            <a:xfrm>
              <a:off x="9722942" y="5773517"/>
              <a:ext cx="44450" cy="38735"/>
            </a:xfrm>
            <a:custGeom>
              <a:avLst/>
              <a:gdLst/>
              <a:ahLst/>
              <a:cxnLst/>
              <a:rect l="l" t="t" r="r" b="b"/>
              <a:pathLst>
                <a:path w="44450" h="38735">
                  <a:moveTo>
                    <a:pt x="22227" y="38485"/>
                  </a:moveTo>
                  <a:lnTo>
                    <a:pt x="0" y="19246"/>
                  </a:lnTo>
                  <a:lnTo>
                    <a:pt x="22227" y="0"/>
                  </a:lnTo>
                  <a:lnTo>
                    <a:pt x="44441" y="19246"/>
                  </a:lnTo>
                  <a:lnTo>
                    <a:pt x="22227" y="38485"/>
                  </a:lnTo>
                  <a:close/>
                </a:path>
              </a:pathLst>
            </a:custGeom>
            <a:solidFill>
              <a:srgbClr val="000080"/>
            </a:solidFill>
          </p:spPr>
          <p:txBody>
            <a:bodyPr wrap="square" lIns="0" tIns="0" rIns="0" bIns="0" rtlCol="0"/>
            <a:lstStyle/>
            <a:p>
              <a:endParaRPr/>
            </a:p>
          </p:txBody>
        </p:sp>
        <p:sp>
          <p:nvSpPr>
            <p:cNvPr id="105" name="object 106"/>
            <p:cNvSpPr/>
            <p:nvPr/>
          </p:nvSpPr>
          <p:spPr>
            <a:xfrm>
              <a:off x="9722944" y="5773521"/>
              <a:ext cx="44450" cy="38735"/>
            </a:xfrm>
            <a:custGeom>
              <a:avLst/>
              <a:gdLst/>
              <a:ahLst/>
              <a:cxnLst/>
              <a:rect l="l" t="t" r="r" b="b"/>
              <a:pathLst>
                <a:path w="44450" h="38735">
                  <a:moveTo>
                    <a:pt x="22220" y="0"/>
                  </a:moveTo>
                  <a:lnTo>
                    <a:pt x="44441" y="19239"/>
                  </a:lnTo>
                  <a:lnTo>
                    <a:pt x="22220" y="38479"/>
                  </a:lnTo>
                  <a:lnTo>
                    <a:pt x="0" y="19239"/>
                  </a:lnTo>
                  <a:lnTo>
                    <a:pt x="22220" y="0"/>
                  </a:lnTo>
                  <a:close/>
                </a:path>
              </a:pathLst>
            </a:custGeom>
            <a:ln w="6838">
              <a:solidFill>
                <a:srgbClr val="000080"/>
              </a:solidFill>
            </a:ln>
          </p:spPr>
          <p:txBody>
            <a:bodyPr wrap="square" lIns="0" tIns="0" rIns="0" bIns="0" rtlCol="0"/>
            <a:lstStyle/>
            <a:p>
              <a:endParaRPr/>
            </a:p>
          </p:txBody>
        </p:sp>
        <p:sp>
          <p:nvSpPr>
            <p:cNvPr id="106" name="object 107"/>
            <p:cNvSpPr/>
            <p:nvPr/>
          </p:nvSpPr>
          <p:spPr>
            <a:xfrm>
              <a:off x="9767385" y="5754280"/>
              <a:ext cx="44450" cy="38735"/>
            </a:xfrm>
            <a:custGeom>
              <a:avLst/>
              <a:gdLst/>
              <a:ahLst/>
              <a:cxnLst/>
              <a:rect l="l" t="t" r="r" b="b"/>
              <a:pathLst>
                <a:path w="44450" h="38735">
                  <a:moveTo>
                    <a:pt x="22220" y="38485"/>
                  </a:moveTo>
                  <a:lnTo>
                    <a:pt x="0" y="19239"/>
                  </a:lnTo>
                  <a:lnTo>
                    <a:pt x="22220" y="0"/>
                  </a:lnTo>
                  <a:lnTo>
                    <a:pt x="44441" y="19239"/>
                  </a:lnTo>
                  <a:lnTo>
                    <a:pt x="22220" y="38485"/>
                  </a:lnTo>
                  <a:close/>
                </a:path>
              </a:pathLst>
            </a:custGeom>
            <a:solidFill>
              <a:srgbClr val="000080"/>
            </a:solidFill>
          </p:spPr>
          <p:txBody>
            <a:bodyPr wrap="square" lIns="0" tIns="0" rIns="0" bIns="0" rtlCol="0"/>
            <a:lstStyle/>
            <a:p>
              <a:endParaRPr/>
            </a:p>
          </p:txBody>
        </p:sp>
        <p:sp>
          <p:nvSpPr>
            <p:cNvPr id="107" name="object 108"/>
            <p:cNvSpPr/>
            <p:nvPr/>
          </p:nvSpPr>
          <p:spPr>
            <a:xfrm>
              <a:off x="9767385" y="5754281"/>
              <a:ext cx="44450" cy="38735"/>
            </a:xfrm>
            <a:custGeom>
              <a:avLst/>
              <a:gdLst/>
              <a:ahLst/>
              <a:cxnLst/>
              <a:rect l="l" t="t" r="r" b="b"/>
              <a:pathLst>
                <a:path w="44450" h="38735">
                  <a:moveTo>
                    <a:pt x="22220" y="0"/>
                  </a:moveTo>
                  <a:lnTo>
                    <a:pt x="44441" y="19239"/>
                  </a:lnTo>
                  <a:lnTo>
                    <a:pt x="22220" y="38479"/>
                  </a:lnTo>
                  <a:lnTo>
                    <a:pt x="0" y="19239"/>
                  </a:lnTo>
                  <a:lnTo>
                    <a:pt x="22220" y="0"/>
                  </a:lnTo>
                  <a:close/>
                </a:path>
              </a:pathLst>
            </a:custGeom>
            <a:ln w="6838">
              <a:solidFill>
                <a:srgbClr val="000080"/>
              </a:solidFill>
            </a:ln>
          </p:spPr>
          <p:txBody>
            <a:bodyPr wrap="square" lIns="0" tIns="0" rIns="0" bIns="0" rtlCol="0"/>
            <a:lstStyle/>
            <a:p>
              <a:endParaRPr/>
            </a:p>
          </p:txBody>
        </p:sp>
        <p:sp>
          <p:nvSpPr>
            <p:cNvPr id="108" name="object 109"/>
            <p:cNvSpPr/>
            <p:nvPr/>
          </p:nvSpPr>
          <p:spPr>
            <a:xfrm>
              <a:off x="8567477" y="5747868"/>
              <a:ext cx="44450" cy="38735"/>
            </a:xfrm>
            <a:custGeom>
              <a:avLst/>
              <a:gdLst/>
              <a:ahLst/>
              <a:cxnLst/>
              <a:rect l="l" t="t" r="r" b="b"/>
              <a:pathLst>
                <a:path w="44450" h="38735">
                  <a:moveTo>
                    <a:pt x="22220" y="38479"/>
                  </a:moveTo>
                  <a:lnTo>
                    <a:pt x="0" y="19239"/>
                  </a:lnTo>
                  <a:lnTo>
                    <a:pt x="22220" y="0"/>
                  </a:lnTo>
                  <a:lnTo>
                    <a:pt x="44441" y="19239"/>
                  </a:lnTo>
                  <a:lnTo>
                    <a:pt x="22220" y="38479"/>
                  </a:lnTo>
                  <a:close/>
                </a:path>
              </a:pathLst>
            </a:custGeom>
            <a:solidFill>
              <a:srgbClr val="000080"/>
            </a:solidFill>
          </p:spPr>
          <p:txBody>
            <a:bodyPr wrap="square" lIns="0" tIns="0" rIns="0" bIns="0" rtlCol="0"/>
            <a:lstStyle/>
            <a:p>
              <a:endParaRPr/>
            </a:p>
          </p:txBody>
        </p:sp>
        <p:sp>
          <p:nvSpPr>
            <p:cNvPr id="109" name="object 110"/>
            <p:cNvSpPr/>
            <p:nvPr/>
          </p:nvSpPr>
          <p:spPr>
            <a:xfrm>
              <a:off x="8567477" y="5747868"/>
              <a:ext cx="44450" cy="38735"/>
            </a:xfrm>
            <a:custGeom>
              <a:avLst/>
              <a:gdLst/>
              <a:ahLst/>
              <a:cxnLst/>
              <a:rect l="l" t="t" r="r" b="b"/>
              <a:pathLst>
                <a:path w="44450" h="38735">
                  <a:moveTo>
                    <a:pt x="22220" y="0"/>
                  </a:moveTo>
                  <a:lnTo>
                    <a:pt x="44441" y="19239"/>
                  </a:lnTo>
                  <a:lnTo>
                    <a:pt x="22220" y="38479"/>
                  </a:lnTo>
                  <a:lnTo>
                    <a:pt x="0" y="19239"/>
                  </a:lnTo>
                  <a:lnTo>
                    <a:pt x="22220" y="0"/>
                  </a:lnTo>
                  <a:close/>
                </a:path>
              </a:pathLst>
            </a:custGeom>
            <a:ln w="6838">
              <a:solidFill>
                <a:srgbClr val="000080"/>
              </a:solidFill>
            </a:ln>
          </p:spPr>
          <p:txBody>
            <a:bodyPr wrap="square" lIns="0" tIns="0" rIns="0" bIns="0" rtlCol="0"/>
            <a:lstStyle/>
            <a:p>
              <a:endParaRPr/>
            </a:p>
          </p:txBody>
        </p:sp>
        <p:sp>
          <p:nvSpPr>
            <p:cNvPr id="110" name="object 111"/>
            <p:cNvSpPr/>
            <p:nvPr/>
          </p:nvSpPr>
          <p:spPr>
            <a:xfrm>
              <a:off x="10011812" y="5747868"/>
              <a:ext cx="44450" cy="38735"/>
            </a:xfrm>
            <a:custGeom>
              <a:avLst/>
              <a:gdLst/>
              <a:ahLst/>
              <a:cxnLst/>
              <a:rect l="l" t="t" r="r" b="b"/>
              <a:pathLst>
                <a:path w="44450" h="38735">
                  <a:moveTo>
                    <a:pt x="22220" y="38479"/>
                  </a:moveTo>
                  <a:lnTo>
                    <a:pt x="0" y="19239"/>
                  </a:lnTo>
                  <a:lnTo>
                    <a:pt x="22220" y="0"/>
                  </a:lnTo>
                  <a:lnTo>
                    <a:pt x="44433" y="19239"/>
                  </a:lnTo>
                  <a:lnTo>
                    <a:pt x="22220" y="38479"/>
                  </a:lnTo>
                  <a:close/>
                </a:path>
              </a:pathLst>
            </a:custGeom>
            <a:solidFill>
              <a:srgbClr val="000080"/>
            </a:solidFill>
          </p:spPr>
          <p:txBody>
            <a:bodyPr wrap="square" lIns="0" tIns="0" rIns="0" bIns="0" rtlCol="0"/>
            <a:lstStyle/>
            <a:p>
              <a:endParaRPr/>
            </a:p>
          </p:txBody>
        </p:sp>
        <p:sp>
          <p:nvSpPr>
            <p:cNvPr id="111" name="object 112"/>
            <p:cNvSpPr/>
            <p:nvPr/>
          </p:nvSpPr>
          <p:spPr>
            <a:xfrm>
              <a:off x="10011811" y="5747868"/>
              <a:ext cx="44450" cy="38735"/>
            </a:xfrm>
            <a:custGeom>
              <a:avLst/>
              <a:gdLst/>
              <a:ahLst/>
              <a:cxnLst/>
              <a:rect l="l" t="t" r="r" b="b"/>
              <a:pathLst>
                <a:path w="44450" h="38735">
                  <a:moveTo>
                    <a:pt x="22220" y="0"/>
                  </a:moveTo>
                  <a:lnTo>
                    <a:pt x="44441" y="19239"/>
                  </a:lnTo>
                  <a:lnTo>
                    <a:pt x="22220" y="38479"/>
                  </a:lnTo>
                  <a:lnTo>
                    <a:pt x="0" y="19239"/>
                  </a:lnTo>
                  <a:lnTo>
                    <a:pt x="22220" y="0"/>
                  </a:lnTo>
                  <a:close/>
                </a:path>
              </a:pathLst>
            </a:custGeom>
            <a:ln w="6838">
              <a:solidFill>
                <a:srgbClr val="000080"/>
              </a:solidFill>
            </a:ln>
          </p:spPr>
          <p:txBody>
            <a:bodyPr wrap="square" lIns="0" tIns="0" rIns="0" bIns="0" rtlCol="0"/>
            <a:lstStyle/>
            <a:p>
              <a:endParaRPr/>
            </a:p>
          </p:txBody>
        </p:sp>
        <p:sp>
          <p:nvSpPr>
            <p:cNvPr id="112" name="object 113"/>
            <p:cNvSpPr/>
            <p:nvPr/>
          </p:nvSpPr>
          <p:spPr>
            <a:xfrm>
              <a:off x="10085880" y="5658079"/>
              <a:ext cx="44450" cy="38735"/>
            </a:xfrm>
            <a:custGeom>
              <a:avLst/>
              <a:gdLst/>
              <a:ahLst/>
              <a:cxnLst/>
              <a:rect l="l" t="t" r="r" b="b"/>
              <a:pathLst>
                <a:path w="44450" h="38735">
                  <a:moveTo>
                    <a:pt x="22220" y="38485"/>
                  </a:moveTo>
                  <a:lnTo>
                    <a:pt x="0" y="19246"/>
                  </a:lnTo>
                  <a:lnTo>
                    <a:pt x="22220" y="0"/>
                  </a:lnTo>
                  <a:lnTo>
                    <a:pt x="44441" y="19246"/>
                  </a:lnTo>
                  <a:lnTo>
                    <a:pt x="22220" y="38485"/>
                  </a:lnTo>
                  <a:close/>
                </a:path>
              </a:pathLst>
            </a:custGeom>
            <a:solidFill>
              <a:srgbClr val="000080"/>
            </a:solidFill>
          </p:spPr>
          <p:txBody>
            <a:bodyPr wrap="square" lIns="0" tIns="0" rIns="0" bIns="0" rtlCol="0"/>
            <a:lstStyle/>
            <a:p>
              <a:endParaRPr/>
            </a:p>
          </p:txBody>
        </p:sp>
        <p:sp>
          <p:nvSpPr>
            <p:cNvPr id="113" name="object 114"/>
            <p:cNvSpPr/>
            <p:nvPr/>
          </p:nvSpPr>
          <p:spPr>
            <a:xfrm>
              <a:off x="10085879" y="5658083"/>
              <a:ext cx="44450" cy="38735"/>
            </a:xfrm>
            <a:custGeom>
              <a:avLst/>
              <a:gdLst/>
              <a:ahLst/>
              <a:cxnLst/>
              <a:rect l="l" t="t" r="r" b="b"/>
              <a:pathLst>
                <a:path w="44450" h="38735">
                  <a:moveTo>
                    <a:pt x="22220" y="0"/>
                  </a:moveTo>
                  <a:lnTo>
                    <a:pt x="44441" y="19239"/>
                  </a:lnTo>
                  <a:lnTo>
                    <a:pt x="22220" y="38479"/>
                  </a:lnTo>
                  <a:lnTo>
                    <a:pt x="0" y="19239"/>
                  </a:lnTo>
                  <a:lnTo>
                    <a:pt x="22220" y="0"/>
                  </a:lnTo>
                  <a:close/>
                </a:path>
              </a:pathLst>
            </a:custGeom>
            <a:ln w="6838">
              <a:solidFill>
                <a:srgbClr val="000080"/>
              </a:solidFill>
            </a:ln>
          </p:spPr>
          <p:txBody>
            <a:bodyPr wrap="square" lIns="0" tIns="0" rIns="0" bIns="0" rtlCol="0"/>
            <a:lstStyle/>
            <a:p>
              <a:endParaRPr/>
            </a:p>
          </p:txBody>
        </p:sp>
        <p:sp>
          <p:nvSpPr>
            <p:cNvPr id="114" name="object 115"/>
            <p:cNvSpPr/>
            <p:nvPr/>
          </p:nvSpPr>
          <p:spPr>
            <a:xfrm>
              <a:off x="10382152" y="5632429"/>
              <a:ext cx="44450" cy="38735"/>
            </a:xfrm>
            <a:custGeom>
              <a:avLst/>
              <a:gdLst/>
              <a:ahLst/>
              <a:cxnLst/>
              <a:rect l="l" t="t" r="r" b="b"/>
              <a:pathLst>
                <a:path w="44450" h="38735">
                  <a:moveTo>
                    <a:pt x="22227" y="38479"/>
                  </a:moveTo>
                  <a:lnTo>
                    <a:pt x="0" y="19239"/>
                  </a:lnTo>
                  <a:lnTo>
                    <a:pt x="22227" y="0"/>
                  </a:lnTo>
                  <a:lnTo>
                    <a:pt x="44441" y="19239"/>
                  </a:lnTo>
                  <a:lnTo>
                    <a:pt x="22227" y="38479"/>
                  </a:lnTo>
                  <a:close/>
                </a:path>
              </a:pathLst>
            </a:custGeom>
            <a:solidFill>
              <a:srgbClr val="000080"/>
            </a:solidFill>
          </p:spPr>
          <p:txBody>
            <a:bodyPr wrap="square" lIns="0" tIns="0" rIns="0" bIns="0" rtlCol="0"/>
            <a:lstStyle/>
            <a:p>
              <a:endParaRPr/>
            </a:p>
          </p:txBody>
        </p:sp>
        <p:sp>
          <p:nvSpPr>
            <p:cNvPr id="115" name="object 116"/>
            <p:cNvSpPr/>
            <p:nvPr/>
          </p:nvSpPr>
          <p:spPr>
            <a:xfrm>
              <a:off x="10382153" y="5632430"/>
              <a:ext cx="44450" cy="38735"/>
            </a:xfrm>
            <a:custGeom>
              <a:avLst/>
              <a:gdLst/>
              <a:ahLst/>
              <a:cxnLst/>
              <a:rect l="l" t="t" r="r" b="b"/>
              <a:pathLst>
                <a:path w="44450" h="38735">
                  <a:moveTo>
                    <a:pt x="22220" y="0"/>
                  </a:moveTo>
                  <a:lnTo>
                    <a:pt x="44441" y="19239"/>
                  </a:lnTo>
                  <a:lnTo>
                    <a:pt x="22220" y="38479"/>
                  </a:lnTo>
                  <a:lnTo>
                    <a:pt x="0" y="19239"/>
                  </a:lnTo>
                  <a:lnTo>
                    <a:pt x="22220" y="0"/>
                  </a:lnTo>
                  <a:close/>
                </a:path>
              </a:pathLst>
            </a:custGeom>
            <a:ln w="6838">
              <a:solidFill>
                <a:srgbClr val="000080"/>
              </a:solidFill>
            </a:ln>
          </p:spPr>
          <p:txBody>
            <a:bodyPr wrap="square" lIns="0" tIns="0" rIns="0" bIns="0" rtlCol="0"/>
            <a:lstStyle/>
            <a:p>
              <a:endParaRPr/>
            </a:p>
          </p:txBody>
        </p:sp>
        <p:sp>
          <p:nvSpPr>
            <p:cNvPr id="116" name="object 117"/>
            <p:cNvSpPr/>
            <p:nvPr/>
          </p:nvSpPr>
          <p:spPr>
            <a:xfrm>
              <a:off x="6616024" y="4429699"/>
              <a:ext cx="4969492" cy="1520434"/>
            </a:xfrm>
            <a:prstGeom prst="rect">
              <a:avLst/>
            </a:prstGeom>
            <a:blipFill>
              <a:blip r:embed="rId5" cstate="print"/>
              <a:stretch>
                <a:fillRect/>
              </a:stretch>
            </a:blipFill>
          </p:spPr>
          <p:txBody>
            <a:bodyPr wrap="square" lIns="0" tIns="0" rIns="0" bIns="0" rtlCol="0"/>
            <a:lstStyle/>
            <a:p>
              <a:endParaRPr/>
            </a:p>
          </p:txBody>
        </p:sp>
        <p:sp>
          <p:nvSpPr>
            <p:cNvPr id="117" name="object 118"/>
            <p:cNvSpPr txBox="1"/>
            <p:nvPr/>
          </p:nvSpPr>
          <p:spPr>
            <a:xfrm>
              <a:off x="7294979" y="3729373"/>
              <a:ext cx="3282315" cy="384810"/>
            </a:xfrm>
            <a:prstGeom prst="rect">
              <a:avLst/>
            </a:prstGeom>
          </p:spPr>
          <p:txBody>
            <a:bodyPr vert="horz" wrap="square" lIns="0" tIns="12065" rIns="0" bIns="0" rtlCol="0">
              <a:spAutoFit/>
            </a:bodyPr>
            <a:lstStyle/>
            <a:p>
              <a:pPr marL="686435" marR="5080" indent="-674370">
                <a:lnSpc>
                  <a:spcPct val="107100"/>
                </a:lnSpc>
                <a:spcBef>
                  <a:spcPts val="95"/>
                </a:spcBef>
              </a:pPr>
              <a:r>
                <a:rPr sz="1100" b="1" spc="120" dirty="0">
                  <a:latin typeface="Arial"/>
                  <a:cs typeface="Arial"/>
                </a:rPr>
                <a:t>TEMPI</a:t>
              </a:r>
              <a:r>
                <a:rPr sz="1100" b="1" spc="-50" dirty="0">
                  <a:latin typeface="Arial"/>
                  <a:cs typeface="Arial"/>
                </a:rPr>
                <a:t> </a:t>
              </a:r>
              <a:r>
                <a:rPr sz="1100" b="1" spc="90" dirty="0">
                  <a:latin typeface="Arial"/>
                  <a:cs typeface="Arial"/>
                </a:rPr>
                <a:t>DI</a:t>
              </a:r>
              <a:r>
                <a:rPr sz="1100" b="1" spc="-45" dirty="0">
                  <a:latin typeface="Arial"/>
                  <a:cs typeface="Arial"/>
                </a:rPr>
                <a:t> </a:t>
              </a:r>
              <a:r>
                <a:rPr sz="1100" b="1" spc="125" dirty="0">
                  <a:latin typeface="Arial"/>
                  <a:cs typeface="Arial"/>
                </a:rPr>
                <a:t>PERCORRENZA</a:t>
              </a:r>
              <a:r>
                <a:rPr sz="1100" b="1" spc="-30" dirty="0">
                  <a:latin typeface="Arial"/>
                  <a:cs typeface="Arial"/>
                </a:rPr>
                <a:t> </a:t>
              </a:r>
              <a:r>
                <a:rPr sz="1100" b="1" spc="100" dirty="0">
                  <a:latin typeface="Arial"/>
                  <a:cs typeface="Arial"/>
                </a:rPr>
                <a:t>(DISPERSIONE)  </a:t>
              </a:r>
              <a:r>
                <a:rPr sz="1100" b="1" spc="90" dirty="0">
                  <a:latin typeface="Arial"/>
                  <a:cs typeface="Arial"/>
                </a:rPr>
                <a:t>LINEA </a:t>
              </a:r>
              <a:r>
                <a:rPr sz="1100" b="1" spc="105" dirty="0">
                  <a:latin typeface="Arial"/>
                  <a:cs typeface="Arial"/>
                </a:rPr>
                <a:t>C28 </a:t>
              </a:r>
              <a:r>
                <a:rPr sz="1100" b="1" spc="85" dirty="0">
                  <a:latin typeface="Arial"/>
                  <a:cs typeface="Arial"/>
                </a:rPr>
                <a:t>MAGGIO</a:t>
              </a:r>
              <a:r>
                <a:rPr sz="1100" b="1" spc="-150" dirty="0">
                  <a:latin typeface="Arial"/>
                  <a:cs typeface="Arial"/>
                </a:rPr>
                <a:t> </a:t>
              </a:r>
              <a:r>
                <a:rPr sz="1100" b="1" spc="85" dirty="0">
                  <a:latin typeface="Arial"/>
                  <a:cs typeface="Arial"/>
                </a:rPr>
                <a:t>2003</a:t>
              </a:r>
              <a:endParaRPr sz="1100" dirty="0">
                <a:latin typeface="Arial"/>
                <a:cs typeface="Arial"/>
              </a:endParaRPr>
            </a:p>
          </p:txBody>
        </p:sp>
        <p:sp>
          <p:nvSpPr>
            <p:cNvPr id="118" name="object 119"/>
            <p:cNvSpPr txBox="1"/>
            <p:nvPr/>
          </p:nvSpPr>
          <p:spPr>
            <a:xfrm>
              <a:off x="6236436" y="4213770"/>
              <a:ext cx="307340" cy="2122805"/>
            </a:xfrm>
            <a:prstGeom prst="rect">
              <a:avLst/>
            </a:prstGeom>
          </p:spPr>
          <p:txBody>
            <a:bodyPr vert="horz" wrap="square" lIns="0" tIns="27940" rIns="0" bIns="0" rtlCol="0">
              <a:spAutoFit/>
            </a:bodyPr>
            <a:lstStyle/>
            <a:p>
              <a:pPr marL="12700">
                <a:lnSpc>
                  <a:spcPct val="100000"/>
                </a:lnSpc>
                <a:spcBef>
                  <a:spcPts val="220"/>
                </a:spcBef>
              </a:pPr>
              <a:r>
                <a:rPr sz="950" spc="110" dirty="0">
                  <a:latin typeface="Arial"/>
                  <a:cs typeface="Arial"/>
                </a:rPr>
                <a:t>2</a:t>
              </a:r>
              <a:r>
                <a:rPr sz="950" spc="20" dirty="0">
                  <a:latin typeface="Arial"/>
                  <a:cs typeface="Arial"/>
                </a:rPr>
                <a:t>.</a:t>
              </a:r>
              <a:r>
                <a:rPr sz="950" spc="110" dirty="0">
                  <a:latin typeface="Arial"/>
                  <a:cs typeface="Arial"/>
                </a:rPr>
                <a:t>00</a:t>
              </a:r>
              <a:endParaRPr sz="950">
                <a:latin typeface="Arial"/>
                <a:cs typeface="Arial"/>
              </a:endParaRPr>
            </a:p>
            <a:p>
              <a:pPr marL="12700">
                <a:lnSpc>
                  <a:spcPct val="100000"/>
                </a:lnSpc>
                <a:spcBef>
                  <a:spcPts val="120"/>
                </a:spcBef>
              </a:pPr>
              <a:r>
                <a:rPr sz="950" spc="110" dirty="0">
                  <a:latin typeface="Arial"/>
                  <a:cs typeface="Arial"/>
                </a:rPr>
                <a:t>1</a:t>
              </a:r>
              <a:r>
                <a:rPr sz="950" spc="20" dirty="0">
                  <a:latin typeface="Arial"/>
                  <a:cs typeface="Arial"/>
                </a:rPr>
                <a:t>.</a:t>
              </a:r>
              <a:r>
                <a:rPr sz="950" spc="110" dirty="0">
                  <a:latin typeface="Arial"/>
                  <a:cs typeface="Arial"/>
                </a:rPr>
                <a:t>50</a:t>
              </a:r>
              <a:endParaRPr sz="950">
                <a:latin typeface="Arial"/>
                <a:cs typeface="Arial"/>
              </a:endParaRPr>
            </a:p>
            <a:p>
              <a:pPr marL="12700">
                <a:lnSpc>
                  <a:spcPct val="100000"/>
                </a:lnSpc>
                <a:spcBef>
                  <a:spcPts val="125"/>
                </a:spcBef>
              </a:pPr>
              <a:r>
                <a:rPr sz="950" spc="110" dirty="0">
                  <a:latin typeface="Arial"/>
                  <a:cs typeface="Arial"/>
                </a:rPr>
                <a:t>1</a:t>
              </a:r>
              <a:r>
                <a:rPr sz="950" spc="20" dirty="0">
                  <a:latin typeface="Arial"/>
                  <a:cs typeface="Arial"/>
                </a:rPr>
                <a:t>.</a:t>
              </a:r>
              <a:r>
                <a:rPr sz="950" spc="110" dirty="0">
                  <a:latin typeface="Arial"/>
                  <a:cs typeface="Arial"/>
                </a:rPr>
                <a:t>40</a:t>
              </a:r>
              <a:endParaRPr sz="950">
                <a:latin typeface="Arial"/>
                <a:cs typeface="Arial"/>
              </a:endParaRPr>
            </a:p>
            <a:p>
              <a:pPr marL="12700">
                <a:lnSpc>
                  <a:spcPct val="100000"/>
                </a:lnSpc>
                <a:spcBef>
                  <a:spcPts val="170"/>
                </a:spcBef>
              </a:pPr>
              <a:r>
                <a:rPr sz="950" spc="110" dirty="0">
                  <a:latin typeface="Arial"/>
                  <a:cs typeface="Arial"/>
                </a:rPr>
                <a:t>1</a:t>
              </a:r>
              <a:r>
                <a:rPr sz="950" spc="20" dirty="0">
                  <a:latin typeface="Arial"/>
                  <a:cs typeface="Arial"/>
                </a:rPr>
                <a:t>.</a:t>
              </a:r>
              <a:r>
                <a:rPr sz="950" spc="110" dirty="0">
                  <a:latin typeface="Arial"/>
                  <a:cs typeface="Arial"/>
                </a:rPr>
                <a:t>30</a:t>
              </a:r>
              <a:endParaRPr sz="950">
                <a:latin typeface="Arial"/>
                <a:cs typeface="Arial"/>
              </a:endParaRPr>
            </a:p>
            <a:p>
              <a:pPr marL="12700">
                <a:lnSpc>
                  <a:spcPct val="100000"/>
                </a:lnSpc>
                <a:spcBef>
                  <a:spcPts val="125"/>
                </a:spcBef>
              </a:pPr>
              <a:r>
                <a:rPr sz="950" spc="110" dirty="0">
                  <a:latin typeface="Arial"/>
                  <a:cs typeface="Arial"/>
                </a:rPr>
                <a:t>1</a:t>
              </a:r>
              <a:r>
                <a:rPr sz="950" spc="20" dirty="0">
                  <a:latin typeface="Arial"/>
                  <a:cs typeface="Arial"/>
                </a:rPr>
                <a:t>.</a:t>
              </a:r>
              <a:r>
                <a:rPr sz="950" spc="110" dirty="0">
                  <a:latin typeface="Arial"/>
                  <a:cs typeface="Arial"/>
                </a:rPr>
                <a:t>20</a:t>
              </a:r>
              <a:endParaRPr sz="950">
                <a:latin typeface="Arial"/>
                <a:cs typeface="Arial"/>
              </a:endParaRPr>
            </a:p>
            <a:p>
              <a:pPr marL="12700">
                <a:lnSpc>
                  <a:spcPct val="100000"/>
                </a:lnSpc>
                <a:spcBef>
                  <a:spcPts val="120"/>
                </a:spcBef>
              </a:pPr>
              <a:r>
                <a:rPr sz="950" spc="110" dirty="0">
                  <a:latin typeface="Arial"/>
                  <a:cs typeface="Arial"/>
                </a:rPr>
                <a:t>1</a:t>
              </a:r>
              <a:r>
                <a:rPr sz="950" spc="20" dirty="0">
                  <a:latin typeface="Arial"/>
                  <a:cs typeface="Arial"/>
                </a:rPr>
                <a:t>.</a:t>
              </a:r>
              <a:r>
                <a:rPr sz="950" spc="110" dirty="0">
                  <a:latin typeface="Arial"/>
                  <a:cs typeface="Arial"/>
                </a:rPr>
                <a:t>10</a:t>
              </a:r>
              <a:endParaRPr sz="950">
                <a:latin typeface="Arial"/>
                <a:cs typeface="Arial"/>
              </a:endParaRPr>
            </a:p>
            <a:p>
              <a:pPr marL="12700">
                <a:lnSpc>
                  <a:spcPct val="100000"/>
                </a:lnSpc>
                <a:spcBef>
                  <a:spcPts val="125"/>
                </a:spcBef>
              </a:pPr>
              <a:r>
                <a:rPr sz="950" spc="110" dirty="0">
                  <a:latin typeface="Arial"/>
                  <a:cs typeface="Arial"/>
                </a:rPr>
                <a:t>1</a:t>
              </a:r>
              <a:r>
                <a:rPr sz="950" spc="20" dirty="0">
                  <a:latin typeface="Arial"/>
                  <a:cs typeface="Arial"/>
                </a:rPr>
                <a:t>.</a:t>
              </a:r>
              <a:r>
                <a:rPr sz="950" spc="110" dirty="0">
                  <a:latin typeface="Arial"/>
                  <a:cs typeface="Arial"/>
                </a:rPr>
                <a:t>00</a:t>
              </a:r>
              <a:endParaRPr sz="950">
                <a:latin typeface="Arial"/>
                <a:cs typeface="Arial"/>
              </a:endParaRPr>
            </a:p>
            <a:p>
              <a:pPr marL="12700">
                <a:lnSpc>
                  <a:spcPct val="100000"/>
                </a:lnSpc>
                <a:spcBef>
                  <a:spcPts val="125"/>
                </a:spcBef>
              </a:pPr>
              <a:r>
                <a:rPr sz="950" spc="110" dirty="0">
                  <a:latin typeface="Arial"/>
                  <a:cs typeface="Arial"/>
                </a:rPr>
                <a:t>0</a:t>
              </a:r>
              <a:r>
                <a:rPr sz="950" spc="20" dirty="0">
                  <a:latin typeface="Arial"/>
                  <a:cs typeface="Arial"/>
                </a:rPr>
                <a:t>.</a:t>
              </a:r>
              <a:r>
                <a:rPr sz="950" spc="110" dirty="0">
                  <a:latin typeface="Arial"/>
                  <a:cs typeface="Arial"/>
                </a:rPr>
                <a:t>50</a:t>
              </a:r>
              <a:endParaRPr sz="950">
                <a:latin typeface="Arial"/>
                <a:cs typeface="Arial"/>
              </a:endParaRPr>
            </a:p>
            <a:p>
              <a:pPr marL="12700">
                <a:lnSpc>
                  <a:spcPct val="100000"/>
                </a:lnSpc>
                <a:spcBef>
                  <a:spcPts val="120"/>
                </a:spcBef>
              </a:pPr>
              <a:r>
                <a:rPr sz="950" spc="110" dirty="0">
                  <a:latin typeface="Arial"/>
                  <a:cs typeface="Arial"/>
                </a:rPr>
                <a:t>0</a:t>
              </a:r>
              <a:r>
                <a:rPr sz="950" spc="20" dirty="0">
                  <a:latin typeface="Arial"/>
                  <a:cs typeface="Arial"/>
                </a:rPr>
                <a:t>.</a:t>
              </a:r>
              <a:r>
                <a:rPr sz="950" spc="110" dirty="0">
                  <a:latin typeface="Arial"/>
                  <a:cs typeface="Arial"/>
                </a:rPr>
                <a:t>40</a:t>
              </a:r>
              <a:endParaRPr sz="950">
                <a:latin typeface="Arial"/>
                <a:cs typeface="Arial"/>
              </a:endParaRPr>
            </a:p>
            <a:p>
              <a:pPr marL="12700">
                <a:lnSpc>
                  <a:spcPct val="100000"/>
                </a:lnSpc>
                <a:spcBef>
                  <a:spcPts val="175"/>
                </a:spcBef>
              </a:pPr>
              <a:r>
                <a:rPr sz="950" spc="110" dirty="0">
                  <a:latin typeface="Arial"/>
                  <a:cs typeface="Arial"/>
                </a:rPr>
                <a:t>0</a:t>
              </a:r>
              <a:r>
                <a:rPr sz="950" spc="20" dirty="0">
                  <a:latin typeface="Arial"/>
                  <a:cs typeface="Arial"/>
                </a:rPr>
                <a:t>.</a:t>
              </a:r>
              <a:r>
                <a:rPr sz="950" spc="110" dirty="0">
                  <a:latin typeface="Arial"/>
                  <a:cs typeface="Arial"/>
                </a:rPr>
                <a:t>30</a:t>
              </a:r>
              <a:endParaRPr sz="950">
                <a:latin typeface="Arial"/>
                <a:cs typeface="Arial"/>
              </a:endParaRPr>
            </a:p>
            <a:p>
              <a:pPr marL="12700">
                <a:lnSpc>
                  <a:spcPct val="100000"/>
                </a:lnSpc>
                <a:spcBef>
                  <a:spcPts val="120"/>
                </a:spcBef>
              </a:pPr>
              <a:r>
                <a:rPr sz="950" spc="110" dirty="0">
                  <a:latin typeface="Arial"/>
                  <a:cs typeface="Arial"/>
                </a:rPr>
                <a:t>0</a:t>
              </a:r>
              <a:r>
                <a:rPr sz="950" spc="20" dirty="0">
                  <a:latin typeface="Arial"/>
                  <a:cs typeface="Arial"/>
                </a:rPr>
                <a:t>.</a:t>
              </a:r>
              <a:r>
                <a:rPr sz="950" spc="110" dirty="0">
                  <a:latin typeface="Arial"/>
                  <a:cs typeface="Arial"/>
                </a:rPr>
                <a:t>20</a:t>
              </a:r>
              <a:endParaRPr sz="950">
                <a:latin typeface="Arial"/>
                <a:cs typeface="Arial"/>
              </a:endParaRPr>
            </a:p>
            <a:p>
              <a:pPr marL="12700">
                <a:lnSpc>
                  <a:spcPct val="100000"/>
                </a:lnSpc>
                <a:spcBef>
                  <a:spcPts val="125"/>
                </a:spcBef>
              </a:pPr>
              <a:r>
                <a:rPr sz="950" spc="110" dirty="0">
                  <a:latin typeface="Arial"/>
                  <a:cs typeface="Arial"/>
                </a:rPr>
                <a:t>0</a:t>
              </a:r>
              <a:r>
                <a:rPr sz="950" spc="20" dirty="0">
                  <a:latin typeface="Arial"/>
                  <a:cs typeface="Arial"/>
                </a:rPr>
                <a:t>.</a:t>
              </a:r>
              <a:r>
                <a:rPr sz="950" spc="110" dirty="0">
                  <a:latin typeface="Arial"/>
                  <a:cs typeface="Arial"/>
                </a:rPr>
                <a:t>10</a:t>
              </a:r>
              <a:endParaRPr sz="950">
                <a:latin typeface="Arial"/>
                <a:cs typeface="Arial"/>
              </a:endParaRPr>
            </a:p>
            <a:p>
              <a:pPr marL="12700">
                <a:lnSpc>
                  <a:spcPct val="100000"/>
                </a:lnSpc>
                <a:spcBef>
                  <a:spcPts val="120"/>
                </a:spcBef>
              </a:pPr>
              <a:r>
                <a:rPr sz="950" spc="110" dirty="0">
                  <a:latin typeface="Arial"/>
                  <a:cs typeface="Arial"/>
                </a:rPr>
                <a:t>0</a:t>
              </a:r>
              <a:r>
                <a:rPr sz="950" spc="20" dirty="0">
                  <a:latin typeface="Arial"/>
                  <a:cs typeface="Arial"/>
                </a:rPr>
                <a:t>.</a:t>
              </a:r>
              <a:r>
                <a:rPr sz="950" spc="110" dirty="0">
                  <a:latin typeface="Arial"/>
                  <a:cs typeface="Arial"/>
                </a:rPr>
                <a:t>00</a:t>
              </a:r>
              <a:endParaRPr sz="950">
                <a:latin typeface="Arial"/>
                <a:cs typeface="Arial"/>
              </a:endParaRPr>
            </a:p>
          </p:txBody>
        </p:sp>
        <p:sp>
          <p:nvSpPr>
            <p:cNvPr id="119" name="object 120"/>
            <p:cNvSpPr txBox="1"/>
            <p:nvPr/>
          </p:nvSpPr>
          <p:spPr>
            <a:xfrm>
              <a:off x="6558750" y="6325340"/>
              <a:ext cx="158115" cy="224154"/>
            </a:xfrm>
            <a:prstGeom prst="rect">
              <a:avLst/>
            </a:prstGeom>
          </p:spPr>
          <p:txBody>
            <a:bodyPr vert="vert270" wrap="square" lIns="0" tIns="5715" rIns="0" bIns="0" rtlCol="0">
              <a:spAutoFit/>
            </a:bodyPr>
            <a:lstStyle/>
            <a:p>
              <a:pPr marL="12700">
                <a:lnSpc>
                  <a:spcPct val="100000"/>
                </a:lnSpc>
                <a:spcBef>
                  <a:spcPts val="45"/>
                </a:spcBef>
              </a:pPr>
              <a:r>
                <a:rPr sz="900" dirty="0">
                  <a:latin typeface="Arial"/>
                  <a:cs typeface="Arial"/>
                </a:rPr>
                <a:t>6</a:t>
              </a:r>
              <a:r>
                <a:rPr sz="900" spc="-25" dirty="0">
                  <a:latin typeface="Arial"/>
                  <a:cs typeface="Arial"/>
                </a:rPr>
                <a:t>.</a:t>
              </a:r>
              <a:r>
                <a:rPr sz="900" dirty="0">
                  <a:latin typeface="Arial"/>
                  <a:cs typeface="Arial"/>
                </a:rPr>
                <a:t>00</a:t>
              </a:r>
              <a:endParaRPr sz="900">
                <a:latin typeface="Arial"/>
                <a:cs typeface="Arial"/>
              </a:endParaRPr>
            </a:p>
          </p:txBody>
        </p:sp>
        <p:sp>
          <p:nvSpPr>
            <p:cNvPr id="120" name="object 121"/>
            <p:cNvSpPr txBox="1"/>
            <p:nvPr/>
          </p:nvSpPr>
          <p:spPr>
            <a:xfrm>
              <a:off x="6832864" y="6325340"/>
              <a:ext cx="158115" cy="224154"/>
            </a:xfrm>
            <a:prstGeom prst="rect">
              <a:avLst/>
            </a:prstGeom>
          </p:spPr>
          <p:txBody>
            <a:bodyPr vert="vert270" wrap="square" lIns="0" tIns="5715" rIns="0" bIns="0" rtlCol="0">
              <a:spAutoFit/>
            </a:bodyPr>
            <a:lstStyle/>
            <a:p>
              <a:pPr marL="12700">
                <a:lnSpc>
                  <a:spcPct val="100000"/>
                </a:lnSpc>
                <a:spcBef>
                  <a:spcPts val="45"/>
                </a:spcBef>
              </a:pPr>
              <a:r>
                <a:rPr sz="900" dirty="0">
                  <a:latin typeface="Arial"/>
                  <a:cs typeface="Arial"/>
                </a:rPr>
                <a:t>7</a:t>
              </a:r>
              <a:r>
                <a:rPr sz="900" spc="-25" dirty="0">
                  <a:latin typeface="Arial"/>
                  <a:cs typeface="Arial"/>
                </a:rPr>
                <a:t>.</a:t>
              </a:r>
              <a:r>
                <a:rPr sz="900" dirty="0">
                  <a:latin typeface="Arial"/>
                  <a:cs typeface="Arial"/>
                </a:rPr>
                <a:t>00</a:t>
              </a:r>
              <a:endParaRPr sz="900">
                <a:latin typeface="Arial"/>
                <a:cs typeface="Arial"/>
              </a:endParaRPr>
            </a:p>
          </p:txBody>
        </p:sp>
        <p:sp>
          <p:nvSpPr>
            <p:cNvPr id="121" name="object 122"/>
            <p:cNvSpPr txBox="1"/>
            <p:nvPr/>
          </p:nvSpPr>
          <p:spPr>
            <a:xfrm>
              <a:off x="7106977" y="6325340"/>
              <a:ext cx="158115" cy="224154"/>
            </a:xfrm>
            <a:prstGeom prst="rect">
              <a:avLst/>
            </a:prstGeom>
          </p:spPr>
          <p:txBody>
            <a:bodyPr vert="vert270" wrap="square" lIns="0" tIns="5715" rIns="0" bIns="0" rtlCol="0">
              <a:spAutoFit/>
            </a:bodyPr>
            <a:lstStyle/>
            <a:p>
              <a:pPr marL="12700">
                <a:lnSpc>
                  <a:spcPct val="100000"/>
                </a:lnSpc>
                <a:spcBef>
                  <a:spcPts val="45"/>
                </a:spcBef>
              </a:pPr>
              <a:r>
                <a:rPr sz="900" dirty="0">
                  <a:latin typeface="Arial"/>
                  <a:cs typeface="Arial"/>
                </a:rPr>
                <a:t>8</a:t>
              </a:r>
              <a:r>
                <a:rPr sz="900" spc="-25" dirty="0">
                  <a:latin typeface="Arial"/>
                  <a:cs typeface="Arial"/>
                </a:rPr>
                <a:t>.</a:t>
              </a:r>
              <a:r>
                <a:rPr sz="900" dirty="0">
                  <a:latin typeface="Arial"/>
                  <a:cs typeface="Arial"/>
                </a:rPr>
                <a:t>00</a:t>
              </a:r>
              <a:endParaRPr sz="900">
                <a:latin typeface="Arial"/>
                <a:cs typeface="Arial"/>
              </a:endParaRPr>
            </a:p>
          </p:txBody>
        </p:sp>
        <p:sp>
          <p:nvSpPr>
            <p:cNvPr id="122" name="object 123"/>
            <p:cNvSpPr txBox="1"/>
            <p:nvPr/>
          </p:nvSpPr>
          <p:spPr>
            <a:xfrm>
              <a:off x="7381091" y="6325340"/>
              <a:ext cx="158115" cy="224154"/>
            </a:xfrm>
            <a:prstGeom prst="rect">
              <a:avLst/>
            </a:prstGeom>
          </p:spPr>
          <p:txBody>
            <a:bodyPr vert="vert270" wrap="square" lIns="0" tIns="5715" rIns="0" bIns="0" rtlCol="0">
              <a:spAutoFit/>
            </a:bodyPr>
            <a:lstStyle/>
            <a:p>
              <a:pPr marL="12700">
                <a:lnSpc>
                  <a:spcPct val="100000"/>
                </a:lnSpc>
                <a:spcBef>
                  <a:spcPts val="45"/>
                </a:spcBef>
              </a:pPr>
              <a:r>
                <a:rPr sz="900" dirty="0">
                  <a:latin typeface="Arial"/>
                  <a:cs typeface="Arial"/>
                </a:rPr>
                <a:t>9</a:t>
              </a:r>
              <a:r>
                <a:rPr sz="900" spc="-25" dirty="0">
                  <a:latin typeface="Arial"/>
                  <a:cs typeface="Arial"/>
                </a:rPr>
                <a:t>.</a:t>
              </a:r>
              <a:r>
                <a:rPr sz="900" dirty="0">
                  <a:latin typeface="Arial"/>
                  <a:cs typeface="Arial"/>
                </a:rPr>
                <a:t>00</a:t>
              </a:r>
              <a:endParaRPr sz="900">
                <a:latin typeface="Arial"/>
                <a:cs typeface="Arial"/>
              </a:endParaRPr>
            </a:p>
          </p:txBody>
        </p:sp>
        <p:sp>
          <p:nvSpPr>
            <p:cNvPr id="123" name="object 124"/>
            <p:cNvSpPr txBox="1"/>
            <p:nvPr/>
          </p:nvSpPr>
          <p:spPr>
            <a:xfrm>
              <a:off x="7655205" y="6325340"/>
              <a:ext cx="158115" cy="281940"/>
            </a:xfrm>
            <a:prstGeom prst="rect">
              <a:avLst/>
            </a:prstGeom>
          </p:spPr>
          <p:txBody>
            <a:bodyPr vert="vert270" wrap="square" lIns="0" tIns="5715" rIns="0" bIns="0" rtlCol="0">
              <a:spAutoFit/>
            </a:bodyPr>
            <a:lstStyle/>
            <a:p>
              <a:pPr marL="12700">
                <a:lnSpc>
                  <a:spcPct val="100000"/>
                </a:lnSpc>
                <a:spcBef>
                  <a:spcPts val="45"/>
                </a:spcBef>
              </a:pPr>
              <a:r>
                <a:rPr sz="900" spc="-55" dirty="0">
                  <a:latin typeface="Arial"/>
                  <a:cs typeface="Arial"/>
                </a:rPr>
                <a:t>10.00</a:t>
              </a:r>
              <a:endParaRPr sz="900">
                <a:latin typeface="Arial"/>
                <a:cs typeface="Arial"/>
              </a:endParaRPr>
            </a:p>
          </p:txBody>
        </p:sp>
        <p:sp>
          <p:nvSpPr>
            <p:cNvPr id="124" name="object 125"/>
            <p:cNvSpPr txBox="1"/>
            <p:nvPr/>
          </p:nvSpPr>
          <p:spPr>
            <a:xfrm>
              <a:off x="7929319" y="6325340"/>
              <a:ext cx="158115" cy="281940"/>
            </a:xfrm>
            <a:prstGeom prst="rect">
              <a:avLst/>
            </a:prstGeom>
          </p:spPr>
          <p:txBody>
            <a:bodyPr vert="vert270" wrap="square" lIns="0" tIns="5715" rIns="0" bIns="0" rtlCol="0">
              <a:spAutoFit/>
            </a:bodyPr>
            <a:lstStyle/>
            <a:p>
              <a:pPr marL="12700">
                <a:lnSpc>
                  <a:spcPct val="100000"/>
                </a:lnSpc>
                <a:spcBef>
                  <a:spcPts val="45"/>
                </a:spcBef>
              </a:pPr>
              <a:r>
                <a:rPr sz="900" spc="-55" dirty="0">
                  <a:latin typeface="Arial"/>
                  <a:cs typeface="Arial"/>
                </a:rPr>
                <a:t>11.00</a:t>
              </a:r>
              <a:endParaRPr sz="900">
                <a:latin typeface="Arial"/>
                <a:cs typeface="Arial"/>
              </a:endParaRPr>
            </a:p>
          </p:txBody>
        </p:sp>
        <p:sp>
          <p:nvSpPr>
            <p:cNvPr id="125" name="object 126"/>
            <p:cNvSpPr txBox="1"/>
            <p:nvPr/>
          </p:nvSpPr>
          <p:spPr>
            <a:xfrm>
              <a:off x="8203432" y="6325340"/>
              <a:ext cx="158115" cy="281940"/>
            </a:xfrm>
            <a:prstGeom prst="rect">
              <a:avLst/>
            </a:prstGeom>
          </p:spPr>
          <p:txBody>
            <a:bodyPr vert="vert270" wrap="square" lIns="0" tIns="5715" rIns="0" bIns="0" rtlCol="0">
              <a:spAutoFit/>
            </a:bodyPr>
            <a:lstStyle/>
            <a:p>
              <a:pPr marL="12700">
                <a:lnSpc>
                  <a:spcPct val="100000"/>
                </a:lnSpc>
                <a:spcBef>
                  <a:spcPts val="45"/>
                </a:spcBef>
              </a:pPr>
              <a:r>
                <a:rPr sz="900" spc="-55" dirty="0">
                  <a:latin typeface="Arial"/>
                  <a:cs typeface="Arial"/>
                </a:rPr>
                <a:t>12.00</a:t>
              </a:r>
              <a:endParaRPr sz="900">
                <a:latin typeface="Arial"/>
                <a:cs typeface="Arial"/>
              </a:endParaRPr>
            </a:p>
          </p:txBody>
        </p:sp>
        <p:sp>
          <p:nvSpPr>
            <p:cNvPr id="126" name="object 127"/>
            <p:cNvSpPr txBox="1"/>
            <p:nvPr/>
          </p:nvSpPr>
          <p:spPr>
            <a:xfrm>
              <a:off x="8477546" y="6325340"/>
              <a:ext cx="158115" cy="281940"/>
            </a:xfrm>
            <a:prstGeom prst="rect">
              <a:avLst/>
            </a:prstGeom>
          </p:spPr>
          <p:txBody>
            <a:bodyPr vert="vert270" wrap="square" lIns="0" tIns="5715" rIns="0" bIns="0" rtlCol="0">
              <a:spAutoFit/>
            </a:bodyPr>
            <a:lstStyle/>
            <a:p>
              <a:pPr marL="12700">
                <a:lnSpc>
                  <a:spcPct val="100000"/>
                </a:lnSpc>
                <a:spcBef>
                  <a:spcPts val="45"/>
                </a:spcBef>
              </a:pPr>
              <a:r>
                <a:rPr sz="900" spc="-55" dirty="0">
                  <a:latin typeface="Arial"/>
                  <a:cs typeface="Arial"/>
                </a:rPr>
                <a:t>13.00</a:t>
              </a:r>
              <a:endParaRPr sz="900">
                <a:latin typeface="Arial"/>
                <a:cs typeface="Arial"/>
              </a:endParaRPr>
            </a:p>
          </p:txBody>
        </p:sp>
        <p:sp>
          <p:nvSpPr>
            <p:cNvPr id="127" name="object 128"/>
            <p:cNvSpPr txBox="1"/>
            <p:nvPr/>
          </p:nvSpPr>
          <p:spPr>
            <a:xfrm>
              <a:off x="8751660" y="6325340"/>
              <a:ext cx="158115" cy="281940"/>
            </a:xfrm>
            <a:prstGeom prst="rect">
              <a:avLst/>
            </a:prstGeom>
          </p:spPr>
          <p:txBody>
            <a:bodyPr vert="vert270" wrap="square" lIns="0" tIns="5715" rIns="0" bIns="0" rtlCol="0">
              <a:spAutoFit/>
            </a:bodyPr>
            <a:lstStyle/>
            <a:p>
              <a:pPr marL="12700">
                <a:lnSpc>
                  <a:spcPct val="100000"/>
                </a:lnSpc>
                <a:spcBef>
                  <a:spcPts val="45"/>
                </a:spcBef>
              </a:pPr>
              <a:r>
                <a:rPr sz="900" spc="-55" dirty="0">
                  <a:latin typeface="Arial"/>
                  <a:cs typeface="Arial"/>
                </a:rPr>
                <a:t>14.00</a:t>
              </a:r>
              <a:endParaRPr sz="900">
                <a:latin typeface="Arial"/>
                <a:cs typeface="Arial"/>
              </a:endParaRPr>
            </a:p>
          </p:txBody>
        </p:sp>
        <p:sp>
          <p:nvSpPr>
            <p:cNvPr id="128" name="object 129"/>
            <p:cNvSpPr txBox="1"/>
            <p:nvPr/>
          </p:nvSpPr>
          <p:spPr>
            <a:xfrm>
              <a:off x="9025773" y="6325340"/>
              <a:ext cx="158115" cy="281940"/>
            </a:xfrm>
            <a:prstGeom prst="rect">
              <a:avLst/>
            </a:prstGeom>
          </p:spPr>
          <p:txBody>
            <a:bodyPr vert="vert270" wrap="square" lIns="0" tIns="5715" rIns="0" bIns="0" rtlCol="0">
              <a:spAutoFit/>
            </a:bodyPr>
            <a:lstStyle/>
            <a:p>
              <a:pPr marL="12700">
                <a:lnSpc>
                  <a:spcPct val="100000"/>
                </a:lnSpc>
                <a:spcBef>
                  <a:spcPts val="45"/>
                </a:spcBef>
              </a:pPr>
              <a:r>
                <a:rPr sz="900" spc="-55" dirty="0">
                  <a:latin typeface="Arial"/>
                  <a:cs typeface="Arial"/>
                </a:rPr>
                <a:t>15.00</a:t>
              </a:r>
              <a:endParaRPr sz="900">
                <a:latin typeface="Arial"/>
                <a:cs typeface="Arial"/>
              </a:endParaRPr>
            </a:p>
          </p:txBody>
        </p:sp>
        <p:sp>
          <p:nvSpPr>
            <p:cNvPr id="129" name="object 130"/>
            <p:cNvSpPr txBox="1"/>
            <p:nvPr/>
          </p:nvSpPr>
          <p:spPr>
            <a:xfrm>
              <a:off x="9292421" y="6325340"/>
              <a:ext cx="158115" cy="281940"/>
            </a:xfrm>
            <a:prstGeom prst="rect">
              <a:avLst/>
            </a:prstGeom>
          </p:spPr>
          <p:txBody>
            <a:bodyPr vert="vert270" wrap="square" lIns="0" tIns="5715" rIns="0" bIns="0" rtlCol="0">
              <a:spAutoFit/>
            </a:bodyPr>
            <a:lstStyle/>
            <a:p>
              <a:pPr marL="12700">
                <a:lnSpc>
                  <a:spcPct val="100000"/>
                </a:lnSpc>
                <a:spcBef>
                  <a:spcPts val="45"/>
                </a:spcBef>
              </a:pPr>
              <a:r>
                <a:rPr sz="900" spc="-55" dirty="0">
                  <a:latin typeface="Arial"/>
                  <a:cs typeface="Arial"/>
                </a:rPr>
                <a:t>16.00</a:t>
              </a:r>
              <a:endParaRPr sz="900">
                <a:latin typeface="Arial"/>
                <a:cs typeface="Arial"/>
              </a:endParaRPr>
            </a:p>
          </p:txBody>
        </p:sp>
        <p:sp>
          <p:nvSpPr>
            <p:cNvPr id="130" name="object 131"/>
            <p:cNvSpPr txBox="1"/>
            <p:nvPr/>
          </p:nvSpPr>
          <p:spPr>
            <a:xfrm>
              <a:off x="9566535" y="6325340"/>
              <a:ext cx="158115" cy="281940"/>
            </a:xfrm>
            <a:prstGeom prst="rect">
              <a:avLst/>
            </a:prstGeom>
          </p:spPr>
          <p:txBody>
            <a:bodyPr vert="vert270" wrap="square" lIns="0" tIns="5715" rIns="0" bIns="0" rtlCol="0">
              <a:spAutoFit/>
            </a:bodyPr>
            <a:lstStyle/>
            <a:p>
              <a:pPr marL="12700">
                <a:lnSpc>
                  <a:spcPct val="100000"/>
                </a:lnSpc>
                <a:spcBef>
                  <a:spcPts val="45"/>
                </a:spcBef>
              </a:pPr>
              <a:r>
                <a:rPr sz="900" spc="-55" dirty="0">
                  <a:latin typeface="Arial"/>
                  <a:cs typeface="Arial"/>
                </a:rPr>
                <a:t>17.00</a:t>
              </a:r>
              <a:endParaRPr sz="900">
                <a:latin typeface="Arial"/>
                <a:cs typeface="Arial"/>
              </a:endParaRPr>
            </a:p>
          </p:txBody>
        </p:sp>
        <p:sp>
          <p:nvSpPr>
            <p:cNvPr id="131" name="object 132"/>
            <p:cNvSpPr txBox="1"/>
            <p:nvPr/>
          </p:nvSpPr>
          <p:spPr>
            <a:xfrm>
              <a:off x="9840648" y="6325340"/>
              <a:ext cx="158115" cy="281940"/>
            </a:xfrm>
            <a:prstGeom prst="rect">
              <a:avLst/>
            </a:prstGeom>
          </p:spPr>
          <p:txBody>
            <a:bodyPr vert="vert270" wrap="square" lIns="0" tIns="5715" rIns="0" bIns="0" rtlCol="0">
              <a:spAutoFit/>
            </a:bodyPr>
            <a:lstStyle/>
            <a:p>
              <a:pPr marL="12700">
                <a:lnSpc>
                  <a:spcPct val="100000"/>
                </a:lnSpc>
                <a:spcBef>
                  <a:spcPts val="45"/>
                </a:spcBef>
              </a:pPr>
              <a:r>
                <a:rPr sz="900" spc="-55" dirty="0">
                  <a:latin typeface="Arial"/>
                  <a:cs typeface="Arial"/>
                </a:rPr>
                <a:t>18.00</a:t>
              </a:r>
              <a:endParaRPr sz="900">
                <a:latin typeface="Arial"/>
                <a:cs typeface="Arial"/>
              </a:endParaRPr>
            </a:p>
          </p:txBody>
        </p:sp>
        <p:sp>
          <p:nvSpPr>
            <p:cNvPr id="132" name="object 133"/>
            <p:cNvSpPr txBox="1"/>
            <p:nvPr/>
          </p:nvSpPr>
          <p:spPr>
            <a:xfrm>
              <a:off x="10114763" y="6325340"/>
              <a:ext cx="158115" cy="281940"/>
            </a:xfrm>
            <a:prstGeom prst="rect">
              <a:avLst/>
            </a:prstGeom>
          </p:spPr>
          <p:txBody>
            <a:bodyPr vert="vert270" wrap="square" lIns="0" tIns="5715" rIns="0" bIns="0" rtlCol="0">
              <a:spAutoFit/>
            </a:bodyPr>
            <a:lstStyle/>
            <a:p>
              <a:pPr marL="12700">
                <a:lnSpc>
                  <a:spcPct val="100000"/>
                </a:lnSpc>
                <a:spcBef>
                  <a:spcPts val="45"/>
                </a:spcBef>
              </a:pPr>
              <a:r>
                <a:rPr sz="900" spc="-55" dirty="0">
                  <a:latin typeface="Arial"/>
                  <a:cs typeface="Arial"/>
                </a:rPr>
                <a:t>19.00</a:t>
              </a:r>
              <a:endParaRPr sz="900">
                <a:latin typeface="Arial"/>
                <a:cs typeface="Arial"/>
              </a:endParaRPr>
            </a:p>
          </p:txBody>
        </p:sp>
        <p:sp>
          <p:nvSpPr>
            <p:cNvPr id="133" name="object 134"/>
            <p:cNvSpPr txBox="1"/>
            <p:nvPr/>
          </p:nvSpPr>
          <p:spPr>
            <a:xfrm>
              <a:off x="10388876" y="6325340"/>
              <a:ext cx="158115" cy="281940"/>
            </a:xfrm>
            <a:prstGeom prst="rect">
              <a:avLst/>
            </a:prstGeom>
          </p:spPr>
          <p:txBody>
            <a:bodyPr vert="vert270" wrap="square" lIns="0" tIns="5715" rIns="0" bIns="0" rtlCol="0">
              <a:spAutoFit/>
            </a:bodyPr>
            <a:lstStyle/>
            <a:p>
              <a:pPr marL="12700">
                <a:lnSpc>
                  <a:spcPct val="100000"/>
                </a:lnSpc>
                <a:spcBef>
                  <a:spcPts val="45"/>
                </a:spcBef>
              </a:pPr>
              <a:r>
                <a:rPr sz="900" spc="-55" dirty="0">
                  <a:latin typeface="Arial"/>
                  <a:cs typeface="Arial"/>
                </a:rPr>
                <a:t>20.00</a:t>
              </a:r>
              <a:endParaRPr sz="900">
                <a:latin typeface="Arial"/>
                <a:cs typeface="Arial"/>
              </a:endParaRPr>
            </a:p>
          </p:txBody>
        </p:sp>
        <p:sp>
          <p:nvSpPr>
            <p:cNvPr id="134" name="object 135"/>
            <p:cNvSpPr txBox="1"/>
            <p:nvPr/>
          </p:nvSpPr>
          <p:spPr>
            <a:xfrm>
              <a:off x="10662990" y="6325340"/>
              <a:ext cx="158115" cy="281940"/>
            </a:xfrm>
            <a:prstGeom prst="rect">
              <a:avLst/>
            </a:prstGeom>
          </p:spPr>
          <p:txBody>
            <a:bodyPr vert="vert270" wrap="square" lIns="0" tIns="5715" rIns="0" bIns="0" rtlCol="0">
              <a:spAutoFit/>
            </a:bodyPr>
            <a:lstStyle/>
            <a:p>
              <a:pPr marL="12700">
                <a:lnSpc>
                  <a:spcPct val="100000"/>
                </a:lnSpc>
                <a:spcBef>
                  <a:spcPts val="45"/>
                </a:spcBef>
              </a:pPr>
              <a:r>
                <a:rPr sz="900" spc="-55" dirty="0">
                  <a:latin typeface="Arial"/>
                  <a:cs typeface="Arial"/>
                </a:rPr>
                <a:t>21.00</a:t>
              </a:r>
              <a:endParaRPr sz="900">
                <a:latin typeface="Arial"/>
                <a:cs typeface="Arial"/>
              </a:endParaRPr>
            </a:p>
          </p:txBody>
        </p:sp>
        <p:sp>
          <p:nvSpPr>
            <p:cNvPr id="135" name="object 136"/>
            <p:cNvSpPr txBox="1"/>
            <p:nvPr/>
          </p:nvSpPr>
          <p:spPr>
            <a:xfrm>
              <a:off x="10937104" y="6325340"/>
              <a:ext cx="158115" cy="281940"/>
            </a:xfrm>
            <a:prstGeom prst="rect">
              <a:avLst/>
            </a:prstGeom>
          </p:spPr>
          <p:txBody>
            <a:bodyPr vert="vert270" wrap="square" lIns="0" tIns="5715" rIns="0" bIns="0" rtlCol="0">
              <a:spAutoFit/>
            </a:bodyPr>
            <a:lstStyle/>
            <a:p>
              <a:pPr marL="12700">
                <a:lnSpc>
                  <a:spcPct val="100000"/>
                </a:lnSpc>
                <a:spcBef>
                  <a:spcPts val="45"/>
                </a:spcBef>
              </a:pPr>
              <a:r>
                <a:rPr sz="900" spc="-55" dirty="0">
                  <a:latin typeface="Arial"/>
                  <a:cs typeface="Arial"/>
                </a:rPr>
                <a:t>22.00</a:t>
              </a:r>
              <a:endParaRPr sz="900">
                <a:latin typeface="Arial"/>
                <a:cs typeface="Arial"/>
              </a:endParaRPr>
            </a:p>
          </p:txBody>
        </p:sp>
        <p:sp>
          <p:nvSpPr>
            <p:cNvPr id="136" name="object 137"/>
            <p:cNvSpPr txBox="1"/>
            <p:nvPr/>
          </p:nvSpPr>
          <p:spPr>
            <a:xfrm>
              <a:off x="11211218" y="6325340"/>
              <a:ext cx="158115" cy="281940"/>
            </a:xfrm>
            <a:prstGeom prst="rect">
              <a:avLst/>
            </a:prstGeom>
          </p:spPr>
          <p:txBody>
            <a:bodyPr vert="vert270" wrap="square" lIns="0" tIns="5715" rIns="0" bIns="0" rtlCol="0">
              <a:spAutoFit/>
            </a:bodyPr>
            <a:lstStyle/>
            <a:p>
              <a:pPr marL="12700">
                <a:lnSpc>
                  <a:spcPct val="100000"/>
                </a:lnSpc>
                <a:spcBef>
                  <a:spcPts val="45"/>
                </a:spcBef>
              </a:pPr>
              <a:r>
                <a:rPr sz="900" spc="-55" dirty="0">
                  <a:latin typeface="Arial"/>
                  <a:cs typeface="Arial"/>
                </a:rPr>
                <a:t>23.00</a:t>
              </a:r>
              <a:endParaRPr sz="900">
                <a:latin typeface="Arial"/>
                <a:cs typeface="Arial"/>
              </a:endParaRPr>
            </a:p>
          </p:txBody>
        </p:sp>
        <p:sp>
          <p:nvSpPr>
            <p:cNvPr id="137" name="object 138"/>
            <p:cNvSpPr txBox="1"/>
            <p:nvPr/>
          </p:nvSpPr>
          <p:spPr>
            <a:xfrm>
              <a:off x="11485331" y="6325340"/>
              <a:ext cx="158115" cy="224154"/>
            </a:xfrm>
            <a:prstGeom prst="rect">
              <a:avLst/>
            </a:prstGeom>
          </p:spPr>
          <p:txBody>
            <a:bodyPr vert="vert270" wrap="square" lIns="0" tIns="5715" rIns="0" bIns="0" rtlCol="0">
              <a:spAutoFit/>
            </a:bodyPr>
            <a:lstStyle/>
            <a:p>
              <a:pPr marL="12700">
                <a:lnSpc>
                  <a:spcPct val="100000"/>
                </a:lnSpc>
                <a:spcBef>
                  <a:spcPts val="45"/>
                </a:spcBef>
              </a:pPr>
              <a:r>
                <a:rPr sz="900" dirty="0">
                  <a:latin typeface="Arial"/>
                  <a:cs typeface="Arial"/>
                </a:rPr>
                <a:t>0</a:t>
              </a:r>
              <a:r>
                <a:rPr sz="900" spc="-25" dirty="0">
                  <a:latin typeface="Arial"/>
                  <a:cs typeface="Arial"/>
                </a:rPr>
                <a:t>.</a:t>
              </a:r>
              <a:r>
                <a:rPr sz="900" dirty="0">
                  <a:latin typeface="Arial"/>
                  <a:cs typeface="Arial"/>
                </a:rPr>
                <a:t>00</a:t>
              </a:r>
              <a:endParaRPr sz="900">
                <a:latin typeface="Arial"/>
                <a:cs typeface="Arial"/>
              </a:endParaRPr>
            </a:p>
          </p:txBody>
        </p:sp>
        <p:sp>
          <p:nvSpPr>
            <p:cNvPr id="138" name="object 139"/>
            <p:cNvSpPr/>
            <p:nvPr/>
          </p:nvSpPr>
          <p:spPr>
            <a:xfrm>
              <a:off x="6152848" y="3605846"/>
              <a:ext cx="5577840" cy="3072130"/>
            </a:xfrm>
            <a:custGeom>
              <a:avLst/>
              <a:gdLst/>
              <a:ahLst/>
              <a:cxnLst/>
              <a:rect l="l" t="t" r="r" b="b"/>
              <a:pathLst>
                <a:path w="5577840" h="3072129">
                  <a:moveTo>
                    <a:pt x="0" y="0"/>
                  </a:moveTo>
                  <a:lnTo>
                    <a:pt x="5577350" y="0"/>
                  </a:lnTo>
                  <a:lnTo>
                    <a:pt x="5577350" y="3071942"/>
                  </a:lnTo>
                  <a:lnTo>
                    <a:pt x="0" y="3071942"/>
                  </a:lnTo>
                  <a:lnTo>
                    <a:pt x="0" y="0"/>
                  </a:lnTo>
                  <a:close/>
                </a:path>
              </a:pathLst>
            </a:custGeom>
            <a:ln w="12700">
              <a:solidFill>
                <a:schemeClr val="accent1"/>
              </a:solidFill>
            </a:ln>
          </p:spPr>
          <p:txBody>
            <a:bodyPr wrap="square" lIns="0" tIns="0" rIns="0" bIns="0" rtlCol="0"/>
            <a:lstStyle/>
            <a:p>
              <a:endParaRPr/>
            </a:p>
          </p:txBody>
        </p:sp>
      </p:grpSp>
    </p:spTree>
    <p:extLst>
      <p:ext uri="{BB962C8B-B14F-4D97-AF65-F5344CB8AC3E}">
        <p14:creationId xmlns:p14="http://schemas.microsoft.com/office/powerpoint/2010/main" val="40972449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smtClean="0">
                <a:solidFill>
                  <a:srgbClr val="FF0000"/>
                </a:solidFill>
              </a:rPr>
              <a:t/>
            </a:r>
            <a:br>
              <a:rPr lang="it-IT" b="1" dirty="0" smtClean="0">
                <a:solidFill>
                  <a:srgbClr val="FF0000"/>
                </a:solidFill>
              </a:rPr>
            </a:br>
            <a:r>
              <a:rPr lang="it-IT" b="1" dirty="0" smtClean="0">
                <a:solidFill>
                  <a:srgbClr val="FF0000"/>
                </a:solidFill>
              </a:rPr>
              <a:t>Indice</a:t>
            </a:r>
            <a:endParaRPr lang="it-IT" b="1" dirty="0">
              <a:solidFill>
                <a:srgbClr val="FF0000"/>
              </a:solidFill>
            </a:endParaRPr>
          </a:p>
        </p:txBody>
      </p:sp>
      <p:sp>
        <p:nvSpPr>
          <p:cNvPr id="3" name="Segnaposto contenuto 2"/>
          <p:cNvSpPr>
            <a:spLocks noGrp="1"/>
          </p:cNvSpPr>
          <p:nvPr>
            <p:ph sz="half" idx="1"/>
          </p:nvPr>
        </p:nvSpPr>
        <p:spPr>
          <a:xfrm>
            <a:off x="838199" y="1825625"/>
            <a:ext cx="10920211" cy="4291840"/>
          </a:xfrm>
        </p:spPr>
        <p:txBody>
          <a:bodyPr/>
          <a:lstStyle/>
          <a:p>
            <a:pPr marL="514350" indent="-514350">
              <a:buFont typeface="+mj-lt"/>
              <a:buAutoNum type="arabicPeriod"/>
            </a:pPr>
            <a:r>
              <a:rPr lang="it-IT" dirty="0" smtClean="0"/>
              <a:t>Introduzione ai sistemi ITS (</a:t>
            </a:r>
            <a:r>
              <a:rPr lang="it-IT" dirty="0" err="1" smtClean="0"/>
              <a:t>slides</a:t>
            </a:r>
            <a:r>
              <a:rPr lang="it-IT" dirty="0" smtClean="0"/>
              <a:t> 3-20)</a:t>
            </a:r>
          </a:p>
          <a:p>
            <a:pPr marL="514350" indent="-514350">
              <a:buFont typeface="+mj-lt"/>
              <a:buAutoNum type="arabicPeriod"/>
            </a:pPr>
            <a:r>
              <a:rPr lang="it-IT" dirty="0" smtClean="0"/>
              <a:t>Sistemi di Bigliettazione – Cenni Generali (21-24)</a:t>
            </a:r>
          </a:p>
          <a:p>
            <a:pPr marL="914400" lvl="1" indent="-457200">
              <a:buFont typeface="+mj-lt"/>
              <a:buAutoNum type="arabicPeriod"/>
            </a:pPr>
            <a:r>
              <a:rPr lang="it-IT" dirty="0" smtClean="0"/>
              <a:t>Normativa di Riferimento(25-27)</a:t>
            </a:r>
          </a:p>
          <a:p>
            <a:pPr marL="914400" lvl="1" indent="-457200">
              <a:buFont typeface="+mj-lt"/>
              <a:buAutoNum type="arabicPeriod"/>
            </a:pPr>
            <a:r>
              <a:rPr lang="it-IT" dirty="0" smtClean="0"/>
              <a:t>Schema </a:t>
            </a:r>
            <a:r>
              <a:rPr lang="it-IT" dirty="0" smtClean="0"/>
              <a:t>Architettura Generale e </a:t>
            </a:r>
            <a:r>
              <a:rPr lang="it-IT" dirty="0" smtClean="0"/>
              <a:t>Sottosistemi (32-39)</a:t>
            </a:r>
          </a:p>
          <a:p>
            <a:pPr marL="914400" lvl="1" indent="-457200">
              <a:buFont typeface="+mj-lt"/>
              <a:buAutoNum type="arabicPeriod"/>
            </a:pPr>
            <a:r>
              <a:rPr lang="it-IT" dirty="0" smtClean="0"/>
              <a:t>Schema logico di uno SBE (40 – 70)</a:t>
            </a:r>
          </a:p>
          <a:p>
            <a:pPr marL="1371600" lvl="2" indent="-457200">
              <a:buFont typeface="+mj-lt"/>
              <a:buAutoNum type="arabicPeriod"/>
            </a:pPr>
            <a:r>
              <a:rPr lang="it-IT" i="1" dirty="0" smtClean="0"/>
              <a:t>Livello logico 0</a:t>
            </a:r>
          </a:p>
          <a:p>
            <a:pPr marL="1371600" lvl="2" indent="-457200">
              <a:buFont typeface="+mj-lt"/>
              <a:buAutoNum type="arabicPeriod"/>
            </a:pPr>
            <a:r>
              <a:rPr lang="it-IT" i="1" dirty="0" smtClean="0"/>
              <a:t>Livello logico 1</a:t>
            </a:r>
          </a:p>
          <a:p>
            <a:pPr marL="1371600" lvl="2" indent="-457200">
              <a:buFont typeface="+mj-lt"/>
              <a:buAutoNum type="arabicPeriod"/>
            </a:pPr>
            <a:r>
              <a:rPr lang="it-IT" i="1" dirty="0" smtClean="0"/>
              <a:t>Livello logico 2</a:t>
            </a:r>
          </a:p>
          <a:p>
            <a:pPr marL="1371600" lvl="2" indent="-457200">
              <a:buFont typeface="+mj-lt"/>
              <a:buAutoNum type="arabicPeriod"/>
            </a:pPr>
            <a:r>
              <a:rPr lang="it-IT" i="1" dirty="0" smtClean="0"/>
              <a:t>Livello logico 3</a:t>
            </a:r>
          </a:p>
          <a:p>
            <a:pPr marL="1371600" lvl="2" indent="-457200">
              <a:buFont typeface="+mj-lt"/>
              <a:buAutoNum type="arabicPeriod"/>
            </a:pPr>
            <a:r>
              <a:rPr lang="it-IT" i="1" dirty="0" smtClean="0"/>
              <a:t>Livello logico 4</a:t>
            </a:r>
          </a:p>
          <a:p>
            <a:pPr marL="1371600" lvl="2" indent="-457200">
              <a:buFont typeface="+mj-lt"/>
              <a:buAutoNum type="arabicPeriod"/>
            </a:pPr>
            <a:endParaRPr lang="it-IT" dirty="0" smtClean="0"/>
          </a:p>
          <a:p>
            <a:pPr marL="1371600" lvl="2" indent="-457200">
              <a:buFont typeface="+mj-lt"/>
              <a:buAutoNum type="arabicPeriod"/>
            </a:pPr>
            <a:endParaRPr lang="it-IT" dirty="0" smtClean="0"/>
          </a:p>
          <a:p>
            <a:pPr marL="914400" lvl="1" indent="-457200">
              <a:buFont typeface="+mj-lt"/>
              <a:buAutoNum type="arabicPeriod"/>
            </a:pPr>
            <a:endParaRPr lang="it-IT" dirty="0" smtClean="0"/>
          </a:p>
          <a:p>
            <a:pPr marL="914400" lvl="1" indent="-457200">
              <a:buFont typeface="+mj-lt"/>
              <a:buAutoNum type="arabicPeriod"/>
            </a:pPr>
            <a:endParaRPr lang="it-IT" dirty="0" smtClean="0"/>
          </a:p>
          <a:p>
            <a:endParaRPr lang="it-IT"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Tree>
    <p:extLst>
      <p:ext uri="{BB962C8B-B14F-4D97-AF65-F5344CB8AC3E}">
        <p14:creationId xmlns:p14="http://schemas.microsoft.com/office/powerpoint/2010/main" val="10167181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a:solidFill>
                  <a:schemeClr val="accent1">
                    <a:lumMod val="50000"/>
                  </a:schemeClr>
                </a:solidFill>
                <a:latin typeface="+mn-lt"/>
              </a:rPr>
              <a:t>BANCHE DATI CARTOGRAFICHE</a:t>
            </a:r>
          </a:p>
        </p:txBody>
      </p:sp>
      <p:sp>
        <p:nvSpPr>
          <p:cNvPr id="139" name="object 11"/>
          <p:cNvSpPr txBox="1"/>
          <p:nvPr/>
        </p:nvSpPr>
        <p:spPr>
          <a:xfrm>
            <a:off x="309282" y="1661249"/>
            <a:ext cx="4746811" cy="5039841"/>
          </a:xfrm>
          <a:prstGeom prst="rect">
            <a:avLst/>
          </a:prstGeom>
        </p:spPr>
        <p:txBody>
          <a:bodyPr vert="horz" wrap="square" lIns="0" tIns="12700" rIns="0" bIns="0" rtlCol="0">
            <a:spAutoFit/>
          </a:bodyPr>
          <a:lstStyle/>
          <a:p>
            <a:pPr marL="354965" marR="5080" indent="-342900" algn="just">
              <a:lnSpc>
                <a:spcPct val="100000"/>
              </a:lnSpc>
              <a:spcBef>
                <a:spcPts val="100"/>
              </a:spcBef>
              <a:buFont typeface="Wingdings" panose="05000000000000000000" pitchFamily="2" charset="2"/>
              <a:buChar char="Ø"/>
              <a:tabLst>
                <a:tab pos="354965" algn="l"/>
              </a:tabLst>
            </a:pPr>
            <a:r>
              <a:rPr sz="2000" spc="-5" dirty="0" err="1" smtClean="0">
                <a:cs typeface="Calibri"/>
              </a:rPr>
              <a:t>Esprimono</a:t>
            </a:r>
            <a:r>
              <a:rPr sz="2000" spc="-5" dirty="0" smtClean="0">
                <a:cs typeface="Calibri"/>
              </a:rPr>
              <a:t> </a:t>
            </a:r>
            <a:r>
              <a:rPr sz="2000" spc="-5" dirty="0">
                <a:cs typeface="Calibri"/>
              </a:rPr>
              <a:t>le </a:t>
            </a:r>
            <a:r>
              <a:rPr sz="2000" spc="-10" dirty="0">
                <a:cs typeface="Calibri"/>
              </a:rPr>
              <a:t>performance </a:t>
            </a:r>
            <a:r>
              <a:rPr sz="2000" dirty="0">
                <a:cs typeface="Calibri"/>
              </a:rPr>
              <a:t>del </a:t>
            </a:r>
            <a:r>
              <a:rPr sz="2000" spc="-5" dirty="0">
                <a:cs typeface="Calibri"/>
              </a:rPr>
              <a:t>servizio </a:t>
            </a:r>
            <a:r>
              <a:rPr sz="2000" dirty="0">
                <a:cs typeface="Calibri"/>
              </a:rPr>
              <a:t>di  </a:t>
            </a:r>
            <a:r>
              <a:rPr sz="2000" spc="-10" dirty="0">
                <a:cs typeface="Calibri"/>
              </a:rPr>
              <a:t>trasporto (area qualità) </a:t>
            </a:r>
            <a:r>
              <a:rPr sz="2000" spc="-20" dirty="0">
                <a:cs typeface="Calibri"/>
              </a:rPr>
              <a:t>attraverso l’analisi  </a:t>
            </a:r>
            <a:r>
              <a:rPr sz="2000" spc="-15" dirty="0">
                <a:cs typeface="Calibri"/>
              </a:rPr>
              <a:t>statistica </a:t>
            </a:r>
            <a:r>
              <a:rPr sz="2000" spc="-5" dirty="0">
                <a:cs typeface="Calibri"/>
              </a:rPr>
              <a:t>delle </a:t>
            </a:r>
            <a:r>
              <a:rPr sz="2000" b="1" spc="-5" dirty="0">
                <a:cs typeface="Calibri"/>
              </a:rPr>
              <a:t>variabili </a:t>
            </a:r>
            <a:r>
              <a:rPr sz="2000" b="1" dirty="0">
                <a:cs typeface="Calibri"/>
              </a:rPr>
              <a:t>di </a:t>
            </a:r>
            <a:r>
              <a:rPr sz="2000" b="1" spc="-10" dirty="0">
                <a:cs typeface="Calibri"/>
              </a:rPr>
              <a:t>esercizio </a:t>
            </a:r>
            <a:r>
              <a:rPr sz="2000" spc="-5" dirty="0">
                <a:cs typeface="Calibri"/>
              </a:rPr>
              <a:t>che  </a:t>
            </a:r>
            <a:r>
              <a:rPr sz="2000" spc="-15" dirty="0">
                <a:cs typeface="Calibri"/>
              </a:rPr>
              <a:t>caratterizzano </a:t>
            </a:r>
            <a:r>
              <a:rPr sz="2000" spc="-5" dirty="0">
                <a:cs typeface="Calibri"/>
              </a:rPr>
              <a:t>le </a:t>
            </a:r>
            <a:r>
              <a:rPr sz="2000" spc="-15" dirty="0">
                <a:cs typeface="Calibri"/>
              </a:rPr>
              <a:t>corse </a:t>
            </a:r>
            <a:r>
              <a:rPr sz="2000" spc="-20" dirty="0">
                <a:cs typeface="Calibri"/>
              </a:rPr>
              <a:t>effettuate </a:t>
            </a:r>
            <a:r>
              <a:rPr sz="2000" dirty="0">
                <a:cs typeface="Calibri"/>
              </a:rPr>
              <a:t>dai  </a:t>
            </a:r>
            <a:r>
              <a:rPr sz="2000" spc="-5" dirty="0">
                <a:cs typeface="Calibri"/>
              </a:rPr>
              <a:t>mezzi </a:t>
            </a:r>
            <a:r>
              <a:rPr sz="2000" dirty="0">
                <a:cs typeface="Calibri"/>
              </a:rPr>
              <a:t>di </a:t>
            </a:r>
            <a:r>
              <a:rPr sz="2000" spc="-10" dirty="0">
                <a:cs typeface="Calibri"/>
              </a:rPr>
              <a:t>trasporto </a:t>
            </a:r>
            <a:r>
              <a:rPr sz="2000" spc="-5" dirty="0">
                <a:cs typeface="Calibri"/>
              </a:rPr>
              <a:t>della </a:t>
            </a:r>
            <a:r>
              <a:rPr sz="2000" spc="-15" dirty="0">
                <a:cs typeface="Calibri"/>
              </a:rPr>
              <a:t>flotta</a:t>
            </a:r>
            <a:r>
              <a:rPr sz="2000" spc="40" dirty="0">
                <a:cs typeface="Calibri"/>
              </a:rPr>
              <a:t> </a:t>
            </a:r>
            <a:r>
              <a:rPr sz="2000" spc="-15" dirty="0">
                <a:cs typeface="Calibri"/>
              </a:rPr>
              <a:t>circolante.</a:t>
            </a:r>
            <a:endParaRPr sz="2000" dirty="0">
              <a:cs typeface="Calibri"/>
            </a:endParaRPr>
          </a:p>
          <a:p>
            <a:pPr marL="298450" indent="-285750" algn="just">
              <a:lnSpc>
                <a:spcPct val="100000"/>
              </a:lnSpc>
              <a:spcBef>
                <a:spcPts val="1005"/>
              </a:spcBef>
              <a:buFont typeface="Wingdings" panose="05000000000000000000" pitchFamily="2" charset="2"/>
              <a:buChar char="Ø"/>
              <a:tabLst>
                <a:tab pos="354965" algn="l"/>
              </a:tabLst>
            </a:pPr>
            <a:r>
              <a:rPr sz="2000" i="1" spc="-5" dirty="0" err="1" smtClean="0">
                <a:cs typeface="Calibri"/>
              </a:rPr>
              <a:t>Esempi</a:t>
            </a:r>
            <a:r>
              <a:rPr sz="2000" i="1" spc="-5" dirty="0" smtClean="0">
                <a:cs typeface="Calibri"/>
              </a:rPr>
              <a:t>:</a:t>
            </a:r>
            <a:endParaRPr lang="it-IT" sz="2000" b="1" i="1" spc="-10" dirty="0" smtClean="0">
              <a:cs typeface="Calibri"/>
            </a:endParaRPr>
          </a:p>
          <a:p>
            <a:pPr marL="755650" indent="-285750" algn="just">
              <a:lnSpc>
                <a:spcPct val="100000"/>
              </a:lnSpc>
              <a:spcBef>
                <a:spcPts val="1015"/>
              </a:spcBef>
              <a:buFont typeface="Wingdings" panose="05000000000000000000" pitchFamily="2" charset="2"/>
              <a:buChar char="Ø"/>
              <a:tabLst>
                <a:tab pos="756285" algn="l"/>
              </a:tabLst>
            </a:pPr>
            <a:r>
              <a:rPr lang="it-IT" sz="2000" b="1" i="1" spc="-10" dirty="0" smtClean="0">
                <a:cs typeface="Calibri"/>
              </a:rPr>
              <a:t>Variabilità in partenza</a:t>
            </a:r>
            <a:endParaRPr sz="2000" dirty="0">
              <a:cs typeface="Calibri"/>
            </a:endParaRPr>
          </a:p>
          <a:p>
            <a:pPr marL="755650" indent="-285750" algn="just">
              <a:lnSpc>
                <a:spcPct val="100000"/>
              </a:lnSpc>
              <a:spcBef>
                <a:spcPts val="1000"/>
              </a:spcBef>
              <a:buFont typeface="Wingdings" panose="05000000000000000000" pitchFamily="2" charset="2"/>
              <a:buChar char="Ø"/>
              <a:tabLst>
                <a:tab pos="756285" algn="l"/>
              </a:tabLst>
            </a:pPr>
            <a:r>
              <a:rPr sz="2000" b="1" i="1" spc="-10" dirty="0" err="1" smtClean="0">
                <a:cs typeface="Calibri"/>
              </a:rPr>
              <a:t>Percentuale</a:t>
            </a:r>
            <a:r>
              <a:rPr sz="2000" b="1" i="1" spc="-10" dirty="0" smtClean="0">
                <a:cs typeface="Calibri"/>
              </a:rPr>
              <a:t> </a:t>
            </a:r>
            <a:r>
              <a:rPr sz="2000" b="1" i="1" spc="-5" dirty="0">
                <a:cs typeface="Calibri"/>
              </a:rPr>
              <a:t>di </a:t>
            </a:r>
            <a:r>
              <a:rPr sz="2000" b="1" i="1" spc="-10" dirty="0">
                <a:cs typeface="Calibri"/>
              </a:rPr>
              <a:t>corse </a:t>
            </a:r>
            <a:r>
              <a:rPr sz="2000" b="1" i="1" spc="-5" dirty="0">
                <a:cs typeface="Calibri"/>
              </a:rPr>
              <a:t>in</a:t>
            </a:r>
            <a:r>
              <a:rPr sz="2000" b="1" i="1" spc="70" dirty="0">
                <a:cs typeface="Calibri"/>
              </a:rPr>
              <a:t> </a:t>
            </a:r>
            <a:r>
              <a:rPr sz="2000" b="1" i="1" spc="-5" dirty="0">
                <a:cs typeface="Calibri"/>
              </a:rPr>
              <a:t>orario</a:t>
            </a:r>
            <a:endParaRPr sz="2000" dirty="0">
              <a:cs typeface="Calibri"/>
            </a:endParaRPr>
          </a:p>
          <a:p>
            <a:pPr marL="755650" indent="-285750" algn="just">
              <a:lnSpc>
                <a:spcPct val="100000"/>
              </a:lnSpc>
              <a:spcBef>
                <a:spcPts val="994"/>
              </a:spcBef>
              <a:buFont typeface="Wingdings" panose="05000000000000000000" pitchFamily="2" charset="2"/>
              <a:buChar char="Ø"/>
              <a:tabLst>
                <a:tab pos="756285" algn="l"/>
              </a:tabLst>
            </a:pPr>
            <a:r>
              <a:rPr sz="2000" b="1" i="1" spc="-10" dirty="0" err="1" smtClean="0">
                <a:cs typeface="Calibri"/>
              </a:rPr>
              <a:t>Puntualità</a:t>
            </a:r>
            <a:r>
              <a:rPr sz="2000" b="1" i="1" spc="-10" dirty="0" smtClean="0">
                <a:cs typeface="Calibri"/>
              </a:rPr>
              <a:t> </a:t>
            </a:r>
            <a:r>
              <a:rPr sz="2000" b="1" i="1" spc="-5" dirty="0">
                <a:cs typeface="Calibri"/>
              </a:rPr>
              <a:t>a</a:t>
            </a:r>
            <a:r>
              <a:rPr sz="2000" b="1" i="1" dirty="0">
                <a:cs typeface="Calibri"/>
              </a:rPr>
              <a:t> </a:t>
            </a:r>
            <a:r>
              <a:rPr sz="2000" b="1" i="1" spc="-10" dirty="0">
                <a:cs typeface="Calibri"/>
              </a:rPr>
              <a:t>capolinea</a:t>
            </a:r>
            <a:endParaRPr sz="2000" dirty="0">
              <a:cs typeface="Calibri"/>
            </a:endParaRPr>
          </a:p>
          <a:p>
            <a:pPr marL="755650" indent="-285750" algn="just">
              <a:lnSpc>
                <a:spcPct val="100000"/>
              </a:lnSpc>
              <a:spcBef>
                <a:spcPts val="1005"/>
              </a:spcBef>
              <a:buFont typeface="Wingdings" panose="05000000000000000000" pitchFamily="2" charset="2"/>
              <a:buChar char="Ø"/>
              <a:tabLst>
                <a:tab pos="756285" algn="l"/>
              </a:tabLst>
            </a:pPr>
            <a:r>
              <a:rPr sz="2000" b="1" i="1" spc="-10" dirty="0" err="1" smtClean="0">
                <a:cs typeface="Calibri"/>
              </a:rPr>
              <a:t>Regolarità</a:t>
            </a:r>
            <a:r>
              <a:rPr sz="2000" b="1" i="1" spc="-10" dirty="0" smtClean="0">
                <a:cs typeface="Calibri"/>
              </a:rPr>
              <a:t> </a:t>
            </a:r>
            <a:r>
              <a:rPr sz="2000" b="1" i="1" spc="-5" dirty="0">
                <a:cs typeface="Calibri"/>
              </a:rPr>
              <a:t>a</a:t>
            </a:r>
            <a:r>
              <a:rPr sz="2000" b="1" i="1" spc="-10" dirty="0">
                <a:cs typeface="Calibri"/>
              </a:rPr>
              <a:t> capolinea</a:t>
            </a:r>
            <a:endParaRPr sz="2000" dirty="0">
              <a:cs typeface="Calibri"/>
            </a:endParaRPr>
          </a:p>
          <a:p>
            <a:pPr marL="755650" indent="-285750" algn="just">
              <a:lnSpc>
                <a:spcPct val="100000"/>
              </a:lnSpc>
              <a:spcBef>
                <a:spcPts val="1000"/>
              </a:spcBef>
              <a:buFont typeface="Wingdings" panose="05000000000000000000" pitchFamily="2" charset="2"/>
              <a:buChar char="Ø"/>
              <a:tabLst>
                <a:tab pos="756285" algn="l"/>
              </a:tabLst>
            </a:pPr>
            <a:r>
              <a:rPr sz="2000" b="1" i="1" spc="-10" dirty="0" err="1" smtClean="0">
                <a:cs typeface="Calibri"/>
              </a:rPr>
              <a:t>Intertempi</a:t>
            </a:r>
            <a:r>
              <a:rPr sz="2000" b="1" i="1" spc="-10" dirty="0" smtClean="0">
                <a:cs typeface="Calibri"/>
              </a:rPr>
              <a:t> </a:t>
            </a:r>
            <a:r>
              <a:rPr sz="2000" b="1" i="1" spc="-5" dirty="0">
                <a:cs typeface="Calibri"/>
              </a:rPr>
              <a:t>di</a:t>
            </a:r>
            <a:r>
              <a:rPr sz="2000" b="1" i="1" spc="30" dirty="0">
                <a:cs typeface="Calibri"/>
              </a:rPr>
              <a:t> </a:t>
            </a:r>
            <a:r>
              <a:rPr sz="2000" b="1" i="1" spc="-10" dirty="0">
                <a:cs typeface="Calibri"/>
              </a:rPr>
              <a:t>passaggio</a:t>
            </a:r>
            <a:endParaRPr sz="2000" dirty="0">
              <a:cs typeface="Calibri"/>
            </a:endParaRPr>
          </a:p>
          <a:p>
            <a:pPr marL="755650" indent="-285750" algn="just">
              <a:lnSpc>
                <a:spcPct val="100000"/>
              </a:lnSpc>
              <a:spcBef>
                <a:spcPts val="994"/>
              </a:spcBef>
              <a:buFont typeface="Wingdings" panose="05000000000000000000" pitchFamily="2" charset="2"/>
              <a:buChar char="Ø"/>
              <a:tabLst>
                <a:tab pos="756285" algn="l"/>
              </a:tabLst>
            </a:pPr>
            <a:r>
              <a:rPr sz="2000" b="1" i="1" spc="-20" dirty="0" err="1" smtClean="0">
                <a:cs typeface="Calibri"/>
              </a:rPr>
              <a:t>Attesa</a:t>
            </a:r>
            <a:r>
              <a:rPr sz="2000" b="1" i="1" dirty="0" smtClean="0">
                <a:cs typeface="Calibri"/>
              </a:rPr>
              <a:t> </a:t>
            </a:r>
            <a:r>
              <a:rPr sz="2000" b="1" i="1" spc="-5" dirty="0" smtClean="0">
                <a:cs typeface="Calibri"/>
              </a:rPr>
              <a:t>media</a:t>
            </a:r>
            <a:endParaRPr lang="it-IT" sz="2000" b="1" i="1" spc="-5" dirty="0" smtClean="0">
              <a:cs typeface="Calibri"/>
            </a:endParaRPr>
          </a:p>
          <a:p>
            <a:pPr marL="755650" indent="-285750" algn="just">
              <a:lnSpc>
                <a:spcPct val="100000"/>
              </a:lnSpc>
              <a:spcBef>
                <a:spcPts val="994"/>
              </a:spcBef>
              <a:buFont typeface="Wingdings" panose="05000000000000000000" pitchFamily="2" charset="2"/>
              <a:buChar char="Ø"/>
              <a:tabLst>
                <a:tab pos="756285" algn="l"/>
              </a:tabLst>
            </a:pPr>
            <a:r>
              <a:rPr lang="it-IT" sz="2000" b="1" i="1" spc="-5" dirty="0" smtClean="0">
                <a:cs typeface="Calibri"/>
              </a:rPr>
              <a:t>…</a:t>
            </a:r>
            <a:endParaRPr sz="2000" dirty="0">
              <a:cs typeface="Calibri"/>
            </a:endParaRPr>
          </a:p>
        </p:txBody>
      </p:sp>
      <p:sp>
        <p:nvSpPr>
          <p:cNvPr id="140" name="object 12"/>
          <p:cNvSpPr/>
          <p:nvPr/>
        </p:nvSpPr>
        <p:spPr>
          <a:xfrm>
            <a:off x="5198185" y="1661249"/>
            <a:ext cx="6545579" cy="1991868"/>
          </a:xfrm>
          <a:prstGeom prst="rect">
            <a:avLst/>
          </a:prstGeom>
          <a:blipFill>
            <a:blip r:embed="rId4" cstate="print"/>
            <a:stretch>
              <a:fillRect/>
            </a:stretch>
          </a:blipFill>
          <a:ln w="12700">
            <a:solidFill>
              <a:schemeClr val="accent1"/>
            </a:solidFill>
          </a:ln>
        </p:spPr>
        <p:txBody>
          <a:bodyPr wrap="square" lIns="0" tIns="0" rIns="0" bIns="0" rtlCol="0"/>
          <a:lstStyle/>
          <a:p>
            <a:endParaRPr/>
          </a:p>
        </p:txBody>
      </p:sp>
      <p:sp>
        <p:nvSpPr>
          <p:cNvPr id="141" name="object 13"/>
          <p:cNvSpPr/>
          <p:nvPr/>
        </p:nvSpPr>
        <p:spPr>
          <a:xfrm>
            <a:off x="5214546" y="3957918"/>
            <a:ext cx="6529218" cy="2590800"/>
          </a:xfrm>
          <a:prstGeom prst="rect">
            <a:avLst/>
          </a:prstGeom>
          <a:blipFill>
            <a:blip r:embed="rId5" cstate="print"/>
            <a:stretch>
              <a:fillRect/>
            </a:stretch>
          </a:blipFill>
          <a:ln>
            <a:solidFill>
              <a:schemeClr val="accent1"/>
            </a:solidFill>
          </a:ln>
        </p:spPr>
        <p:txBody>
          <a:bodyPr wrap="square" lIns="0" tIns="0" rIns="0" bIns="0" rtlCol="0"/>
          <a:lstStyle/>
          <a:p>
            <a:endParaRPr/>
          </a:p>
        </p:txBody>
      </p:sp>
    </p:spTree>
    <p:extLst>
      <p:ext uri="{BB962C8B-B14F-4D97-AF65-F5344CB8AC3E}">
        <p14:creationId xmlns:p14="http://schemas.microsoft.com/office/powerpoint/2010/main" val="10091104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DEFINIFIONE GENERALE DI SISTEMA DI BIGLIETTAZIONE ELETTRONICA</a:t>
            </a:r>
            <a:endParaRPr lang="it-IT" sz="2800" b="1" dirty="0">
              <a:solidFill>
                <a:schemeClr val="accent1">
                  <a:lumMod val="50000"/>
                </a:schemeClr>
              </a:solidFill>
              <a:latin typeface="+mn-lt"/>
            </a:endParaRPr>
          </a:p>
        </p:txBody>
      </p:sp>
      <p:sp>
        <p:nvSpPr>
          <p:cNvPr id="2" name="Rettangolo 1"/>
          <p:cNvSpPr/>
          <p:nvPr/>
        </p:nvSpPr>
        <p:spPr>
          <a:xfrm>
            <a:off x="188259" y="1677322"/>
            <a:ext cx="6647330" cy="4708981"/>
          </a:xfrm>
          <a:prstGeom prst="rect">
            <a:avLst/>
          </a:prstGeom>
        </p:spPr>
        <p:txBody>
          <a:bodyPr wrap="square">
            <a:spAutoFit/>
          </a:bodyPr>
          <a:lstStyle/>
          <a:p>
            <a:pPr algn="just"/>
            <a:r>
              <a:rPr lang="it-IT" sz="2000" dirty="0"/>
              <a:t>Il Sistema di Bigliettazione Elettronica (</a:t>
            </a:r>
            <a:r>
              <a:rPr lang="it-IT" sz="2000" dirty="0" smtClean="0"/>
              <a:t>SBE) costituisce l’insieme </a:t>
            </a:r>
            <a:r>
              <a:rPr lang="it-IT" sz="2000" dirty="0"/>
              <a:t>coordinato ed integrato dei sistemi, sottosistemi e dispositivi, di terra e di bordo, periferici e centrali, fissi e portatili, hardware e software, atto a gestire e regolare, in forma automatizzata e secondo prefissate scelte architetturali e tecnologiche, tra l’Azienda responsabile del sistema e la clientela del Trasporto Pubblico e dei servizi di trasporto in generale, tutte le interazioni volte all’accesso e fruizione dei servizi di trasporto. </a:t>
            </a:r>
            <a:endParaRPr lang="it-IT" sz="2000" dirty="0" smtClean="0"/>
          </a:p>
          <a:p>
            <a:pPr algn="just"/>
            <a:r>
              <a:rPr lang="it-IT" sz="2000" dirty="0" smtClean="0"/>
              <a:t>Gli </a:t>
            </a:r>
            <a:r>
              <a:rPr lang="it-IT" sz="2000" dirty="0"/>
              <a:t>SBE costituiscono un’area di innovazione tecnologica di grande importanza in quanto possono dare un significativo contributo allo sviluppo del Trasporto Pubblico in Italia, aumentando la flessibilità di utilizzo dei servizi di mobilità, la sicurezza, la comodità di pagamento, l’integrazione modale e il controllo sociale sull’evasione. </a:t>
            </a:r>
          </a:p>
        </p:txBody>
      </p:sp>
      <p:pic>
        <p:nvPicPr>
          <p:cNvPr id="1026" name="Picture 2" descr="Risultati immagini per BIGLIETTAZIONE ELETTRONI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3441" y="1971102"/>
            <a:ext cx="4670600" cy="4053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406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FUNZIONI PRINCIPALI DI SISTEMA DI BIGLIETTAZIONE ELETTRONICA</a:t>
            </a:r>
            <a:endParaRPr lang="it-IT" sz="2800" b="1" dirty="0">
              <a:solidFill>
                <a:schemeClr val="accent1">
                  <a:lumMod val="50000"/>
                </a:schemeClr>
              </a:solidFill>
              <a:latin typeface="+mn-lt"/>
            </a:endParaRPr>
          </a:p>
        </p:txBody>
      </p:sp>
      <p:sp>
        <p:nvSpPr>
          <p:cNvPr id="3" name="Rettangolo 2"/>
          <p:cNvSpPr/>
          <p:nvPr/>
        </p:nvSpPr>
        <p:spPr>
          <a:xfrm>
            <a:off x="94129" y="1615702"/>
            <a:ext cx="11799912" cy="5016758"/>
          </a:xfrm>
          <a:prstGeom prst="rect">
            <a:avLst/>
          </a:prstGeom>
        </p:spPr>
        <p:txBody>
          <a:bodyPr wrap="square">
            <a:spAutoFit/>
          </a:bodyPr>
          <a:lstStyle/>
          <a:p>
            <a:r>
              <a:rPr lang="it-IT" sz="2000" dirty="0"/>
              <a:t>Il Sistema di Bigliettazione Elettronica (SBE) e le tecnologie di controllo ad esse integrate assicurano le seguenti funzioni principali: </a:t>
            </a:r>
            <a:endParaRPr lang="it-IT" sz="2000" dirty="0" smtClean="0"/>
          </a:p>
          <a:p>
            <a:endParaRPr lang="it-IT" sz="2000" dirty="0"/>
          </a:p>
          <a:p>
            <a:pPr marL="342900" indent="-342900">
              <a:buFont typeface="Wingdings" panose="05000000000000000000" pitchFamily="2" charset="2"/>
              <a:buChar char="Ø"/>
            </a:pPr>
            <a:r>
              <a:rPr lang="it-IT" sz="2000" dirty="0" smtClean="0"/>
              <a:t>La realizzazione di </a:t>
            </a:r>
            <a:r>
              <a:rPr lang="it-IT" sz="2000" dirty="0"/>
              <a:t>un sistema interoperabile ed aperto a tutti i servizi di mobilità collettiva (pubblica e privata) erogati sul </a:t>
            </a:r>
            <a:r>
              <a:rPr lang="it-IT" sz="2000" dirty="0" smtClean="0"/>
              <a:t>territorio; </a:t>
            </a:r>
            <a:endParaRPr lang="it-IT" sz="2000" dirty="0"/>
          </a:p>
          <a:p>
            <a:pPr marL="342900" indent="-342900">
              <a:buFont typeface="Wingdings" panose="05000000000000000000" pitchFamily="2" charset="2"/>
              <a:buChar char="Ø"/>
            </a:pPr>
            <a:r>
              <a:rPr lang="it-IT" sz="2000" dirty="0" smtClean="0"/>
              <a:t>la </a:t>
            </a:r>
            <a:r>
              <a:rPr lang="it-IT" sz="2000" dirty="0"/>
              <a:t>configurazione della gamma tariffaria, delle reti di trasporto e del </a:t>
            </a:r>
            <a:r>
              <a:rPr lang="it-IT" sz="2000" dirty="0" smtClean="0"/>
              <a:t>servizio;</a:t>
            </a:r>
          </a:p>
          <a:p>
            <a:pPr marL="342900" indent="-342900">
              <a:buFont typeface="Wingdings" panose="05000000000000000000" pitchFamily="2" charset="2"/>
              <a:buChar char="Ø"/>
            </a:pPr>
            <a:r>
              <a:rPr lang="it-IT" sz="2000" dirty="0" smtClean="0"/>
              <a:t>la produzione, la </a:t>
            </a:r>
            <a:r>
              <a:rPr lang="it-IT" sz="2000" dirty="0"/>
              <a:t>vendita </a:t>
            </a:r>
            <a:r>
              <a:rPr lang="it-IT" sz="2000" dirty="0" smtClean="0"/>
              <a:t>e il controllo dei </a:t>
            </a:r>
            <a:r>
              <a:rPr lang="it-IT" sz="2000" dirty="0"/>
              <a:t>Titoli di Viaggio (TDV); </a:t>
            </a:r>
          </a:p>
          <a:p>
            <a:pPr marL="342900" indent="-342900">
              <a:buFont typeface="Wingdings" panose="05000000000000000000" pitchFamily="2" charset="2"/>
              <a:buChar char="Ø"/>
            </a:pPr>
            <a:r>
              <a:rPr lang="it-IT" sz="2000" dirty="0" smtClean="0"/>
              <a:t>la </a:t>
            </a:r>
            <a:r>
              <a:rPr lang="it-IT" sz="2000" dirty="0"/>
              <a:t>validazione dei TDV a bordo dei mezzi o nelle </a:t>
            </a:r>
            <a:r>
              <a:rPr lang="it-IT" sz="2000" dirty="0" smtClean="0"/>
              <a:t>stazioni;</a:t>
            </a:r>
          </a:p>
          <a:p>
            <a:pPr marL="342900" indent="-342900">
              <a:buFont typeface="Wingdings" panose="05000000000000000000" pitchFamily="2" charset="2"/>
              <a:buChar char="Ø"/>
            </a:pPr>
            <a:r>
              <a:rPr lang="it-IT" sz="2000" dirty="0" smtClean="0"/>
              <a:t>la </a:t>
            </a:r>
            <a:r>
              <a:rPr lang="it-IT" sz="2000" dirty="0"/>
              <a:t>localizzazione dei veicoli in tempo reale in relazione alle corse alle zone o scaglioni tariffari e ai turni previsti; </a:t>
            </a:r>
          </a:p>
          <a:p>
            <a:pPr marL="342900" indent="-342900">
              <a:buFont typeface="Wingdings" panose="05000000000000000000" pitchFamily="2" charset="2"/>
              <a:buChar char="Ø"/>
            </a:pPr>
            <a:r>
              <a:rPr lang="it-IT" sz="2000" dirty="0" smtClean="0"/>
              <a:t>la </a:t>
            </a:r>
            <a:r>
              <a:rPr lang="it-IT" sz="2000" dirty="0"/>
              <a:t>produzione di informazioni relative agli anticipi e ai ritardi alle fermate da comunicare alla centrale di controllo e ai viaggiatori; </a:t>
            </a:r>
          </a:p>
          <a:p>
            <a:pPr marL="342900" indent="-342900">
              <a:buFont typeface="Wingdings" panose="05000000000000000000" pitchFamily="2" charset="2"/>
              <a:buChar char="Ø"/>
            </a:pPr>
            <a:r>
              <a:rPr lang="it-IT" sz="2000" dirty="0" smtClean="0"/>
              <a:t>la </a:t>
            </a:r>
            <a:r>
              <a:rPr lang="it-IT" sz="2000" dirty="0"/>
              <a:t>produzione di statistiche relative alla vendita, alla validazione, al controllo e alla regolarità del </a:t>
            </a:r>
            <a:r>
              <a:rPr lang="it-IT" sz="2000" dirty="0" smtClean="0"/>
              <a:t>servizio;</a:t>
            </a:r>
          </a:p>
          <a:p>
            <a:pPr marL="342900" indent="-342900">
              <a:buFont typeface="Wingdings" panose="05000000000000000000" pitchFamily="2" charset="2"/>
              <a:buChar char="Ø"/>
            </a:pPr>
            <a:r>
              <a:rPr lang="it-IT" sz="2000" dirty="0" smtClean="0"/>
              <a:t>l’amministrazione </a:t>
            </a:r>
            <a:r>
              <a:rPr lang="it-IT" sz="2000" dirty="0"/>
              <a:t>del </a:t>
            </a:r>
            <a:r>
              <a:rPr lang="it-IT" sz="2000" dirty="0" smtClean="0"/>
              <a:t>sistema, </a:t>
            </a:r>
            <a:r>
              <a:rPr lang="it-IT" sz="2000" dirty="0"/>
              <a:t>degli </a:t>
            </a:r>
            <a:r>
              <a:rPr lang="it-IT" sz="2000" dirty="0" smtClean="0"/>
              <a:t>apparati e monitoraggio dei </a:t>
            </a:r>
            <a:r>
              <a:rPr lang="it-IT" sz="2000" dirty="0"/>
              <a:t>livelli di utilizzo dei servizi offerti. </a:t>
            </a:r>
            <a:r>
              <a:rPr lang="it-IT" sz="2000" dirty="0" smtClean="0"/>
              <a:t> </a:t>
            </a:r>
            <a:endParaRPr lang="it-IT" sz="2000" dirty="0"/>
          </a:p>
          <a:p>
            <a:endParaRPr lang="it-IT" sz="2000" dirty="0" smtClean="0"/>
          </a:p>
          <a:p>
            <a:r>
              <a:rPr lang="it-IT" sz="2000" dirty="0" smtClean="0"/>
              <a:t>Alcune </a:t>
            </a:r>
            <a:r>
              <a:rPr lang="it-IT" sz="2000" dirty="0"/>
              <a:t>funzioni di quelle sopra elencate </a:t>
            </a:r>
            <a:r>
              <a:rPr lang="it-IT" sz="2000" dirty="0" smtClean="0"/>
              <a:t>sono </a:t>
            </a:r>
            <a:r>
              <a:rPr lang="it-IT" sz="2000" dirty="0"/>
              <a:t>svolte da sottosistemi integrati alla </a:t>
            </a:r>
            <a:r>
              <a:rPr lang="it-IT" sz="2000" dirty="0" smtClean="0"/>
              <a:t>SBE (ad esempio AVM</a:t>
            </a:r>
            <a:r>
              <a:rPr lang="it-IT" sz="2000" dirty="0"/>
              <a:t>). </a:t>
            </a:r>
          </a:p>
        </p:txBody>
      </p:sp>
    </p:spTree>
    <p:extLst>
      <p:ext uri="{BB962C8B-B14F-4D97-AF65-F5344CB8AC3E}">
        <p14:creationId xmlns:p14="http://schemas.microsoft.com/office/powerpoint/2010/main" val="19897612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DIRETTRICI STRATEGICHE</a:t>
            </a:r>
            <a:endParaRPr lang="it-IT" sz="2800" b="1" dirty="0">
              <a:solidFill>
                <a:schemeClr val="accent1">
                  <a:lumMod val="50000"/>
                </a:schemeClr>
              </a:solidFill>
              <a:latin typeface="+mn-lt"/>
            </a:endParaRPr>
          </a:p>
        </p:txBody>
      </p:sp>
      <p:sp>
        <p:nvSpPr>
          <p:cNvPr id="3" name="Rettangolo 2"/>
          <p:cNvSpPr/>
          <p:nvPr/>
        </p:nvSpPr>
        <p:spPr>
          <a:xfrm>
            <a:off x="94129" y="1387102"/>
            <a:ext cx="7100047" cy="5324535"/>
          </a:xfrm>
          <a:prstGeom prst="rect">
            <a:avLst/>
          </a:prstGeom>
        </p:spPr>
        <p:txBody>
          <a:bodyPr wrap="square">
            <a:spAutoFit/>
          </a:bodyPr>
          <a:lstStyle/>
          <a:p>
            <a:pPr marL="342900" indent="-342900" algn="just">
              <a:buFont typeface="Wingdings" panose="05000000000000000000" pitchFamily="2" charset="2"/>
              <a:buChar char="Ø"/>
            </a:pPr>
            <a:r>
              <a:rPr lang="it-IT" sz="2000" b="1" dirty="0"/>
              <a:t>T</a:t>
            </a:r>
            <a:r>
              <a:rPr lang="it-IT" sz="2000" b="1" dirty="0" smtClean="0"/>
              <a:t>racciamento </a:t>
            </a:r>
            <a:r>
              <a:rPr lang="it-IT" sz="2000" b="1" dirty="0"/>
              <a:t>al 100% dei </a:t>
            </a:r>
            <a:r>
              <a:rPr lang="it-IT" sz="2000" b="1" dirty="0" smtClean="0"/>
              <a:t>TDV</a:t>
            </a:r>
            <a:r>
              <a:rPr lang="it-IT" sz="2000" dirty="0"/>
              <a:t>:</a:t>
            </a:r>
            <a:r>
              <a:rPr lang="it-IT" sz="2000" dirty="0" smtClean="0"/>
              <a:t> </a:t>
            </a:r>
            <a:r>
              <a:rPr lang="it-IT" sz="2000" dirty="0"/>
              <a:t>ogni TDV può essere scritto/letto per via elettronica ed è identificato </a:t>
            </a:r>
            <a:r>
              <a:rPr lang="it-IT" sz="2000" dirty="0" smtClean="0"/>
              <a:t>da un </a:t>
            </a:r>
            <a:r>
              <a:rPr lang="it-IT" sz="2000" dirty="0"/>
              <a:t>codice univoco che permette di seguirne l’intero ciclo di vita, nel rispetto delle vigenti normative </a:t>
            </a:r>
            <a:r>
              <a:rPr lang="it-IT" sz="2000" dirty="0" smtClean="0"/>
              <a:t>sulla riservatezza </a:t>
            </a:r>
            <a:r>
              <a:rPr lang="it-IT" sz="2000" dirty="0"/>
              <a:t>dei dati personali. Questo metodo rende disponibili informazioni complete sulla </a:t>
            </a:r>
            <a:r>
              <a:rPr lang="it-IT" sz="2000" dirty="0" smtClean="0"/>
              <a:t>fabbricazione, il </a:t>
            </a:r>
            <a:r>
              <a:rPr lang="it-IT" sz="2000" dirty="0"/>
              <a:t>trasporto, la vendita, l’uso e la verifica dei TDV e rende impossibili (o rapide da identificare </a:t>
            </a:r>
            <a:r>
              <a:rPr lang="it-IT" sz="2000" dirty="0" smtClean="0"/>
              <a:t>e circoscrivere</a:t>
            </a:r>
            <a:r>
              <a:rPr lang="it-IT" sz="2000" dirty="0"/>
              <a:t>) tutte le eventuali </a:t>
            </a:r>
            <a:r>
              <a:rPr lang="it-IT" sz="2000" dirty="0" smtClean="0"/>
              <a:t>frodi.</a:t>
            </a:r>
          </a:p>
          <a:p>
            <a:pPr marL="342900" indent="-342900" algn="just">
              <a:buFont typeface="Wingdings" panose="05000000000000000000" pitchFamily="2" charset="2"/>
              <a:buChar char="Ø"/>
            </a:pPr>
            <a:r>
              <a:rPr lang="it-IT" sz="2000" b="1" dirty="0" smtClean="0"/>
              <a:t>Validazione obbligatoria</a:t>
            </a:r>
            <a:r>
              <a:rPr lang="it-IT" sz="2000" dirty="0"/>
              <a:t>:</a:t>
            </a:r>
            <a:r>
              <a:rPr lang="it-IT" sz="2000" dirty="0" smtClean="0"/>
              <a:t> </a:t>
            </a:r>
            <a:r>
              <a:rPr lang="it-IT" sz="2000" dirty="0"/>
              <a:t>ogni passeggero ha l’obbligo di validare il proprio TDV alla </a:t>
            </a:r>
            <a:r>
              <a:rPr lang="it-IT" sz="2000" dirty="0" smtClean="0"/>
              <a:t>presenza dell’autista </a:t>
            </a:r>
            <a:r>
              <a:rPr lang="it-IT" sz="2000" dirty="0"/>
              <a:t>e/o degli altri </a:t>
            </a:r>
            <a:r>
              <a:rPr lang="it-IT" sz="2000" dirty="0" smtClean="0"/>
              <a:t>passeggeri, per cui chi </a:t>
            </a:r>
            <a:r>
              <a:rPr lang="it-IT" sz="2000" dirty="0"/>
              <a:t>non convalida è sicuramente un </a:t>
            </a:r>
            <a:r>
              <a:rPr lang="it-IT" sz="2000" dirty="0" smtClean="0"/>
              <a:t>evasore; </a:t>
            </a:r>
          </a:p>
          <a:p>
            <a:pPr marL="342900" indent="-342900" algn="just">
              <a:buFont typeface="Wingdings" panose="05000000000000000000" pitchFamily="2" charset="2"/>
              <a:buChar char="Ø"/>
            </a:pPr>
            <a:r>
              <a:rPr lang="it-IT" sz="2000" b="1" dirty="0" smtClean="0"/>
              <a:t>Riorganizzazione </a:t>
            </a:r>
            <a:r>
              <a:rPr lang="it-IT" sz="2000" b="1" dirty="0"/>
              <a:t>della rete di </a:t>
            </a:r>
            <a:r>
              <a:rPr lang="it-IT" sz="2000" b="1" dirty="0" smtClean="0"/>
              <a:t>vendita:</a:t>
            </a:r>
            <a:r>
              <a:rPr lang="it-IT" sz="2000" dirty="0" smtClean="0"/>
              <a:t> </a:t>
            </a:r>
            <a:r>
              <a:rPr lang="it-IT" sz="2000" dirty="0"/>
              <a:t>la rete di vendita resa possibile dagli attuali strumenti </a:t>
            </a:r>
            <a:r>
              <a:rPr lang="it-IT" sz="2000" dirty="0" smtClean="0"/>
              <a:t>tecnologici consente una capillarità </a:t>
            </a:r>
            <a:r>
              <a:rPr lang="it-IT" sz="2000" dirty="0"/>
              <a:t>assai </a:t>
            </a:r>
            <a:r>
              <a:rPr lang="it-IT" sz="2000" dirty="0" smtClean="0"/>
              <a:t>maggiore, </a:t>
            </a:r>
            <a:r>
              <a:rPr lang="it-IT" sz="2000" dirty="0"/>
              <a:t>pur con importanti riduzioni dei </a:t>
            </a:r>
            <a:r>
              <a:rPr lang="it-IT" sz="2000" dirty="0" smtClean="0"/>
              <a:t>costi;</a:t>
            </a:r>
          </a:p>
          <a:p>
            <a:pPr marL="342900" indent="-342900" algn="just">
              <a:buFont typeface="Wingdings" panose="05000000000000000000" pitchFamily="2" charset="2"/>
              <a:buChar char="Ø"/>
            </a:pPr>
            <a:r>
              <a:rPr lang="it-IT" sz="2000" b="1" dirty="0" smtClean="0"/>
              <a:t>Interoperabilità </a:t>
            </a:r>
            <a:r>
              <a:rPr lang="it-IT" sz="2000" dirty="0"/>
              <a:t>dei TDV tra </a:t>
            </a:r>
            <a:r>
              <a:rPr lang="it-IT" sz="2000" dirty="0" smtClean="0"/>
              <a:t>diversi sistemi di trasporto e aziende (es</a:t>
            </a:r>
            <a:r>
              <a:rPr lang="it-IT" sz="2000" dirty="0"/>
              <a:t>. treno + gomma</a:t>
            </a:r>
            <a:r>
              <a:rPr lang="it-IT" sz="2000" dirty="0" smtClean="0"/>
              <a:t>);</a:t>
            </a: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4725" y="1502537"/>
            <a:ext cx="4603445" cy="2431397"/>
          </a:xfrm>
          <a:prstGeom prst="rect">
            <a:avLst/>
          </a:prstGeom>
        </p:spPr>
      </p:pic>
      <p:pic>
        <p:nvPicPr>
          <p:cNvPr id="4" name="Immagin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4725" y="4049369"/>
            <a:ext cx="4603445" cy="2593967"/>
          </a:xfrm>
          <a:prstGeom prst="rect">
            <a:avLst/>
          </a:prstGeom>
        </p:spPr>
      </p:pic>
    </p:spTree>
    <p:extLst>
      <p:ext uri="{BB962C8B-B14F-4D97-AF65-F5344CB8AC3E}">
        <p14:creationId xmlns:p14="http://schemas.microsoft.com/office/powerpoint/2010/main" val="22698080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DIRETTRICI TECNOLOGICHE</a:t>
            </a:r>
            <a:endParaRPr lang="it-IT" sz="2800" b="1" dirty="0">
              <a:solidFill>
                <a:schemeClr val="accent1">
                  <a:lumMod val="50000"/>
                </a:schemeClr>
              </a:solidFill>
              <a:latin typeface="+mn-lt"/>
            </a:endParaRPr>
          </a:p>
        </p:txBody>
      </p:sp>
      <p:sp>
        <p:nvSpPr>
          <p:cNvPr id="3" name="Rettangolo 2"/>
          <p:cNvSpPr/>
          <p:nvPr/>
        </p:nvSpPr>
        <p:spPr>
          <a:xfrm>
            <a:off x="295834" y="1605475"/>
            <a:ext cx="5150223" cy="4401205"/>
          </a:xfrm>
          <a:prstGeom prst="rect">
            <a:avLst/>
          </a:prstGeom>
        </p:spPr>
        <p:txBody>
          <a:bodyPr wrap="square">
            <a:spAutoFit/>
          </a:bodyPr>
          <a:lstStyle/>
          <a:p>
            <a:pPr marL="342900" indent="-342900" algn="just">
              <a:buFont typeface="Wingdings" panose="05000000000000000000" pitchFamily="2" charset="2"/>
              <a:buChar char="Ø"/>
            </a:pPr>
            <a:r>
              <a:rPr lang="it-IT" sz="2000" b="1" dirty="0" smtClean="0"/>
              <a:t>Adozione </a:t>
            </a:r>
            <a:r>
              <a:rPr lang="it-IT" sz="2000" b="1" dirty="0"/>
              <a:t>di sistemi “full </a:t>
            </a:r>
            <a:r>
              <a:rPr lang="it-IT" sz="2000" b="1" dirty="0" err="1"/>
              <a:t>contactless</a:t>
            </a:r>
            <a:r>
              <a:rPr lang="it-IT" sz="2000" b="1" dirty="0"/>
              <a:t>” </a:t>
            </a:r>
            <a:r>
              <a:rPr lang="it-IT" sz="2000" dirty="0" smtClean="0"/>
              <a:t>con </a:t>
            </a:r>
            <a:r>
              <a:rPr lang="it-IT" sz="2000" dirty="0"/>
              <a:t>dismissione </a:t>
            </a:r>
            <a:r>
              <a:rPr lang="it-IT" sz="2000" dirty="0" smtClean="0"/>
              <a:t>dei biglietti </a:t>
            </a:r>
            <a:r>
              <a:rPr lang="it-IT" sz="2000" dirty="0"/>
              <a:t>cartacei </a:t>
            </a:r>
            <a:r>
              <a:rPr lang="it-IT" sz="2000" dirty="0" smtClean="0"/>
              <a:t>tradizionali;</a:t>
            </a:r>
          </a:p>
          <a:p>
            <a:pPr marL="342900" indent="-342900" algn="just">
              <a:buFont typeface="Wingdings" panose="05000000000000000000" pitchFamily="2" charset="2"/>
              <a:buChar char="Ø"/>
            </a:pPr>
            <a:r>
              <a:rPr lang="it-IT" sz="2000" b="1" dirty="0" smtClean="0"/>
              <a:t>Impiego </a:t>
            </a:r>
            <a:r>
              <a:rPr lang="it-IT" sz="2000" b="1" dirty="0"/>
              <a:t>di CSC </a:t>
            </a:r>
            <a:r>
              <a:rPr lang="it-IT" sz="2000" dirty="0"/>
              <a:t>(Carte Senza Contatto) a microprocessore per chip on </a:t>
            </a:r>
            <a:r>
              <a:rPr lang="it-IT" sz="2000" dirty="0" err="1"/>
              <a:t>paper</a:t>
            </a:r>
            <a:r>
              <a:rPr lang="it-IT" sz="2000" dirty="0"/>
              <a:t>, titoli personali (per </a:t>
            </a:r>
            <a:r>
              <a:rPr lang="it-IT" sz="2000" dirty="0" smtClean="0"/>
              <a:t>esempio, abbonamenti</a:t>
            </a:r>
            <a:r>
              <a:rPr lang="it-IT" sz="2000" dirty="0"/>
              <a:t>), borsellino elettronico, ecc</a:t>
            </a:r>
            <a:r>
              <a:rPr lang="it-IT" sz="2000" dirty="0" smtClean="0"/>
              <a:t>.;</a:t>
            </a:r>
          </a:p>
          <a:p>
            <a:pPr marL="342900" indent="-342900" algn="just">
              <a:buFont typeface="Wingdings" panose="05000000000000000000" pitchFamily="2" charset="2"/>
              <a:buChar char="Ø"/>
            </a:pPr>
            <a:r>
              <a:rPr lang="it-IT" sz="2000" b="1" dirty="0"/>
              <a:t>I</a:t>
            </a:r>
            <a:r>
              <a:rPr lang="it-IT" sz="2000" b="1" dirty="0" smtClean="0"/>
              <a:t>mpiego </a:t>
            </a:r>
            <a:r>
              <a:rPr lang="it-IT" sz="2000" b="1" dirty="0"/>
              <a:t>di BSC </a:t>
            </a:r>
            <a:r>
              <a:rPr lang="it-IT" sz="2000" dirty="0"/>
              <a:t>(Biglietti Senza Contatto) per i TDV occasionali. In considerazione del loro costo </a:t>
            </a:r>
            <a:r>
              <a:rPr lang="it-IT" sz="2000" dirty="0" smtClean="0"/>
              <a:t>fisico non </a:t>
            </a:r>
            <a:r>
              <a:rPr lang="it-IT" sz="2000" dirty="0"/>
              <a:t>trascurabile (circa 0,1-0,4 euro), si tende a usarli più volte, tramite un numero limitato di </a:t>
            </a:r>
            <a:r>
              <a:rPr lang="it-IT" sz="2000" dirty="0" smtClean="0"/>
              <a:t>ricariche, principalmente </a:t>
            </a:r>
            <a:r>
              <a:rPr lang="it-IT" sz="2000" dirty="0"/>
              <a:t>per carnet </a:t>
            </a:r>
            <a:r>
              <a:rPr lang="it-IT" sz="2000" dirty="0" err="1" smtClean="0"/>
              <a:t>multicorsa</a:t>
            </a:r>
            <a:r>
              <a:rPr lang="it-IT" sz="2000" dirty="0" smtClean="0"/>
              <a:t>;</a:t>
            </a:r>
          </a:p>
          <a:p>
            <a:pPr marL="342900" indent="-342900" algn="just">
              <a:buFont typeface="Wingdings" panose="05000000000000000000" pitchFamily="2" charset="2"/>
              <a:buChar char="Ø"/>
            </a:pPr>
            <a:r>
              <a:rPr lang="it-IT" sz="2000" b="1" dirty="0"/>
              <a:t>I</a:t>
            </a:r>
            <a:r>
              <a:rPr lang="it-IT" sz="2000" b="1" dirty="0" smtClean="0"/>
              <a:t>ntroduzione </a:t>
            </a:r>
            <a:r>
              <a:rPr lang="it-IT" sz="2000" b="1" dirty="0"/>
              <a:t>di sistemi Account </a:t>
            </a:r>
            <a:r>
              <a:rPr lang="it-IT" sz="2000" b="1" dirty="0" err="1"/>
              <a:t>Based</a:t>
            </a:r>
            <a:r>
              <a:rPr lang="it-IT" sz="2000" b="1" dirty="0"/>
              <a:t> </a:t>
            </a:r>
            <a:r>
              <a:rPr lang="it-IT" sz="2000" b="1" dirty="0" err="1"/>
              <a:t>Ticketing</a:t>
            </a:r>
            <a:r>
              <a:rPr lang="it-IT" sz="2000" dirty="0"/>
              <a:t>.</a:t>
            </a:r>
            <a:endParaRPr lang="it-IT" sz="2000" dirty="0" smtClean="0"/>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129" y="2180478"/>
            <a:ext cx="6179042" cy="3251200"/>
          </a:xfrm>
          <a:prstGeom prst="rect">
            <a:avLst/>
          </a:prstGeom>
        </p:spPr>
      </p:pic>
    </p:spTree>
    <p:extLst>
      <p:ext uri="{BB962C8B-B14F-4D97-AF65-F5344CB8AC3E}">
        <p14:creationId xmlns:p14="http://schemas.microsoft.com/office/powerpoint/2010/main" val="31325384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NORMATIVA DI RIFERIMENTO</a:t>
            </a:r>
            <a:endParaRPr lang="it-IT" sz="2800" b="1" dirty="0">
              <a:solidFill>
                <a:schemeClr val="accent1">
                  <a:lumMod val="50000"/>
                </a:schemeClr>
              </a:solidFill>
              <a:latin typeface="+mn-lt"/>
            </a:endParaRPr>
          </a:p>
        </p:txBody>
      </p:sp>
      <p:sp>
        <p:nvSpPr>
          <p:cNvPr id="3" name="Rettangolo 2"/>
          <p:cNvSpPr/>
          <p:nvPr/>
        </p:nvSpPr>
        <p:spPr>
          <a:xfrm>
            <a:off x="258915" y="1387102"/>
            <a:ext cx="11658600" cy="5078313"/>
          </a:xfrm>
          <a:prstGeom prst="rect">
            <a:avLst/>
          </a:prstGeom>
        </p:spPr>
        <p:txBody>
          <a:bodyPr wrap="square">
            <a:spAutoFit/>
          </a:bodyPr>
          <a:lstStyle/>
          <a:p>
            <a:pPr algn="just"/>
            <a:r>
              <a:rPr lang="it-IT" sz="2400" b="1" dirty="0" smtClean="0"/>
              <a:t>Decreto </a:t>
            </a:r>
            <a:r>
              <a:rPr lang="it-IT" sz="2400" b="1" dirty="0"/>
              <a:t>Ministeriale Bigliettazione </a:t>
            </a:r>
            <a:r>
              <a:rPr lang="it-IT" sz="2400" b="1" dirty="0" smtClean="0"/>
              <a:t>Elettronica</a:t>
            </a:r>
          </a:p>
          <a:p>
            <a:pPr algn="just"/>
            <a:endParaRPr lang="it-IT" sz="2000" b="1" dirty="0"/>
          </a:p>
          <a:p>
            <a:pPr algn="just"/>
            <a:r>
              <a:rPr lang="it-IT" sz="2000" dirty="0"/>
              <a:t>Il decreto ministeriale nasce da una disposizione prevista all’art.8, del Decreto Legge 179/2012, che </a:t>
            </a:r>
            <a:r>
              <a:rPr lang="it-IT" sz="2000" dirty="0" smtClean="0"/>
              <a:t>prevede al </a:t>
            </a:r>
            <a:r>
              <a:rPr lang="it-IT" sz="2000" dirty="0"/>
              <a:t>comma 1, che “</a:t>
            </a:r>
            <a:r>
              <a:rPr lang="it-IT" sz="2000" i="1" dirty="0"/>
              <a:t>le aziende di trasporto pubblico locale promuovono l'adozione di sistemi di </a:t>
            </a:r>
            <a:r>
              <a:rPr lang="it-IT" sz="2000" i="1" dirty="0" smtClean="0"/>
              <a:t>bigliettazione elettronica </a:t>
            </a:r>
            <a:r>
              <a:rPr lang="it-IT" sz="2000" i="1" dirty="0"/>
              <a:t>interoperabili a livello nazionale e di biglietti elettronici integrati nelle città metropolitane</a:t>
            </a:r>
            <a:r>
              <a:rPr lang="it-IT" sz="2000" dirty="0"/>
              <a:t>.” </a:t>
            </a:r>
            <a:r>
              <a:rPr lang="it-IT" sz="2000" dirty="0" smtClean="0"/>
              <a:t>Un enunciato </a:t>
            </a:r>
            <a:r>
              <a:rPr lang="it-IT" sz="2000" dirty="0"/>
              <a:t>importante, che pone le basi a livello normativo di una diffusione su territorio nazionale dei </a:t>
            </a:r>
            <a:r>
              <a:rPr lang="it-IT" sz="2000" dirty="0" smtClean="0"/>
              <a:t>sistemi di </a:t>
            </a:r>
            <a:r>
              <a:rPr lang="it-IT" sz="2000" dirty="0"/>
              <a:t>bigliettazione elettronica. Successivamente, al comma 2, è il medesimo art.8 che prevede che “</a:t>
            </a:r>
            <a:r>
              <a:rPr lang="it-IT" sz="2000" i="1" dirty="0"/>
              <a:t>Con </a:t>
            </a:r>
            <a:r>
              <a:rPr lang="it-IT" sz="2000" i="1" dirty="0" smtClean="0"/>
              <a:t>decreto sono </a:t>
            </a:r>
            <a:r>
              <a:rPr lang="it-IT" sz="2000" i="1" dirty="0"/>
              <a:t>adottate […] le regole tecniche necessarie al fine di attuare quanto disposto dal comma 1, </a:t>
            </a:r>
            <a:r>
              <a:rPr lang="it-IT" sz="2000" i="1" dirty="0" smtClean="0"/>
              <a:t>anche gradualmente </a:t>
            </a:r>
            <a:r>
              <a:rPr lang="it-IT" sz="2000" i="1" dirty="0"/>
              <a:t>e nel rispetto delle soluzioni esistenti</a:t>
            </a:r>
            <a:r>
              <a:rPr lang="it-IT" sz="2000" dirty="0"/>
              <a:t>.”</a:t>
            </a:r>
          </a:p>
          <a:p>
            <a:pPr algn="just"/>
            <a:r>
              <a:rPr lang="it-IT" sz="2000" dirty="0"/>
              <a:t>Le previste regole tecniche sono state adottate poi con </a:t>
            </a:r>
            <a:r>
              <a:rPr lang="it-IT" sz="2000" b="1" dirty="0"/>
              <a:t>Decreto Ministeriale n.255 del 26 ottobre </a:t>
            </a:r>
            <a:r>
              <a:rPr lang="it-IT" sz="2000" b="1" dirty="0" smtClean="0"/>
              <a:t>2016</a:t>
            </a:r>
            <a:r>
              <a:rPr lang="it-IT" sz="2000" dirty="0" smtClean="0"/>
              <a:t>, pubblicato </a:t>
            </a:r>
            <a:r>
              <a:rPr lang="it-IT" sz="2000" dirty="0"/>
              <a:t>in Gazzetta Ufficiale il 25 gennaio 2017</a:t>
            </a:r>
            <a:r>
              <a:rPr lang="it-IT" sz="2000" dirty="0" smtClean="0"/>
              <a:t>.</a:t>
            </a:r>
          </a:p>
          <a:p>
            <a:pPr algn="just"/>
            <a:r>
              <a:rPr lang="it-IT" sz="2000" dirty="0"/>
              <a:t>Alla base di questo decreto non vi è </a:t>
            </a:r>
            <a:r>
              <a:rPr lang="it-IT" sz="2000" dirty="0" smtClean="0"/>
              <a:t>un </a:t>
            </a:r>
            <a:r>
              <a:rPr lang="it-IT" sz="2000" dirty="0"/>
              <a:t>obbligo in senso stretto di adozione di SBE, quanto </a:t>
            </a:r>
            <a:r>
              <a:rPr lang="it-IT" sz="2000" dirty="0" smtClean="0"/>
              <a:t>piuttosto la </a:t>
            </a:r>
            <a:r>
              <a:rPr lang="it-IT" sz="2000" dirty="0"/>
              <a:t>creazione delle condizioni affinché questi si diffondano sempre più e soprattutto con delle </a:t>
            </a:r>
            <a:r>
              <a:rPr lang="it-IT" sz="2000" b="1" dirty="0"/>
              <a:t>caratteristiche </a:t>
            </a:r>
            <a:r>
              <a:rPr lang="it-IT" sz="2000" b="1" dirty="0" smtClean="0"/>
              <a:t>di base </a:t>
            </a:r>
            <a:r>
              <a:rPr lang="it-IT" sz="2000" b="1" dirty="0"/>
              <a:t>in comune</a:t>
            </a:r>
            <a:r>
              <a:rPr lang="it-IT" sz="2000" dirty="0"/>
              <a:t>. Una delle maggiori difficoltà che il legislatore ha dovuto affrontare è stata quella di </a:t>
            </a:r>
            <a:r>
              <a:rPr lang="it-IT" sz="2000" dirty="0" smtClean="0"/>
              <a:t>novellare circa </a:t>
            </a:r>
            <a:r>
              <a:rPr lang="it-IT" sz="2000" dirty="0"/>
              <a:t>i requisiti tecnici comuni per i futuri sistemi, tutelando però quelle realtà che operavano con </a:t>
            </a:r>
            <a:r>
              <a:rPr lang="it-IT" sz="2000" dirty="0" smtClean="0"/>
              <a:t>tecnologie elettroniche </a:t>
            </a:r>
            <a:r>
              <a:rPr lang="it-IT" sz="2000" dirty="0"/>
              <a:t>prima che si iniziasse a parlare di requisiti tecnici comuni.</a:t>
            </a:r>
            <a:endParaRPr lang="it-IT" sz="2000" dirty="0" smtClean="0"/>
          </a:p>
        </p:txBody>
      </p:sp>
    </p:spTree>
    <p:extLst>
      <p:ext uri="{BB962C8B-B14F-4D97-AF65-F5344CB8AC3E}">
        <p14:creationId xmlns:p14="http://schemas.microsoft.com/office/powerpoint/2010/main" val="2251429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NORMATIVA DI RIFERIMENTO</a:t>
            </a:r>
            <a:endParaRPr lang="it-IT" sz="2800" b="1" dirty="0">
              <a:solidFill>
                <a:schemeClr val="accent1">
                  <a:lumMod val="50000"/>
                </a:schemeClr>
              </a:solidFill>
              <a:latin typeface="+mn-lt"/>
            </a:endParaRPr>
          </a:p>
        </p:txBody>
      </p:sp>
      <p:sp>
        <p:nvSpPr>
          <p:cNvPr id="3" name="Rettangolo 2"/>
          <p:cNvSpPr/>
          <p:nvPr/>
        </p:nvSpPr>
        <p:spPr>
          <a:xfrm>
            <a:off x="188259" y="1387102"/>
            <a:ext cx="11799912" cy="5139869"/>
          </a:xfrm>
          <a:prstGeom prst="rect">
            <a:avLst/>
          </a:prstGeom>
        </p:spPr>
        <p:txBody>
          <a:bodyPr wrap="square">
            <a:spAutoFit/>
          </a:bodyPr>
          <a:lstStyle/>
          <a:p>
            <a:pPr algn="just"/>
            <a:r>
              <a:rPr lang="it-IT" sz="2400" b="1" dirty="0"/>
              <a:t>Il D.L. 50 /2017: introduzione del concetto di validazione </a:t>
            </a:r>
            <a:r>
              <a:rPr lang="it-IT" sz="2400" b="1" dirty="0" smtClean="0"/>
              <a:t>obbligatoria</a:t>
            </a:r>
          </a:p>
          <a:p>
            <a:pPr algn="just"/>
            <a:endParaRPr lang="it-IT" sz="2400" b="1" dirty="0" smtClean="0"/>
          </a:p>
          <a:p>
            <a:pPr algn="just"/>
            <a:r>
              <a:rPr lang="it-IT" sz="2000" dirty="0" smtClean="0"/>
              <a:t>Il Decreto </a:t>
            </a:r>
            <a:r>
              <a:rPr lang="it-IT" sz="2000" dirty="0"/>
              <a:t>Legge </a:t>
            </a:r>
            <a:r>
              <a:rPr lang="it-IT" sz="2000" dirty="0" smtClean="0"/>
              <a:t>50/2017 </a:t>
            </a:r>
            <a:r>
              <a:rPr lang="it-IT" sz="2000" dirty="0"/>
              <a:t>all’art. 48, comma 9, prevede che “</a:t>
            </a:r>
            <a:r>
              <a:rPr lang="it-IT" sz="2000" i="1" dirty="0"/>
              <a:t>Gli utenti dei servizi di trasporto </a:t>
            </a:r>
            <a:r>
              <a:rPr lang="it-IT" sz="2000" i="1" dirty="0" smtClean="0"/>
              <a:t>pubblico regionale </a:t>
            </a:r>
            <a:r>
              <a:rPr lang="it-IT" sz="2000" i="1" dirty="0"/>
              <a:t>e locale, in qualsiasi modalità esercitati, sono tenuti a munirsi di valido titolo di viaggio, </a:t>
            </a:r>
            <a:r>
              <a:rPr lang="it-IT" sz="2000" b="1" i="1" dirty="0" smtClean="0"/>
              <a:t>a convalidarlo </a:t>
            </a:r>
            <a:r>
              <a:rPr lang="it-IT" sz="2000" b="1" i="1" dirty="0"/>
              <a:t>all'inizio del viaggio e ad ogni singola uscita</a:t>
            </a:r>
            <a:r>
              <a:rPr lang="it-IT" sz="2000" i="1" dirty="0"/>
              <a:t>, se prevista, in conformità alle apposite </a:t>
            </a:r>
            <a:r>
              <a:rPr lang="it-IT" sz="2000" i="1" dirty="0" smtClean="0"/>
              <a:t>prescrizioni previste </a:t>
            </a:r>
            <a:r>
              <a:rPr lang="it-IT" sz="2000" i="1" dirty="0"/>
              <a:t>dal gestore, a conservarlo per la durata del percorso e a esibirlo su richiesta degli agenti accertatori”</a:t>
            </a:r>
            <a:r>
              <a:rPr lang="it-IT" sz="2000" dirty="0"/>
              <a:t>.</a:t>
            </a:r>
          </a:p>
          <a:p>
            <a:pPr algn="just"/>
            <a:r>
              <a:rPr lang="it-IT" sz="2000" dirty="0"/>
              <a:t>E ancora, al comma 10: </a:t>
            </a:r>
            <a:r>
              <a:rPr lang="it-IT" sz="2000" i="1" dirty="0"/>
              <a:t>“Per i titoli di viaggio la convalida deve essere effettuata, in conformità alle </a:t>
            </a:r>
            <a:r>
              <a:rPr lang="it-IT" sz="2000" i="1" dirty="0" smtClean="0"/>
              <a:t>apposite prescrizioni </a:t>
            </a:r>
            <a:r>
              <a:rPr lang="it-IT" sz="2000" i="1" dirty="0"/>
              <a:t>previste dal gestore, </a:t>
            </a:r>
            <a:r>
              <a:rPr lang="it-IT" sz="2000" b="1" i="1" dirty="0"/>
              <a:t>in occasione di ogni singolo accesso ai mezzi di trasporto utilizzati</a:t>
            </a:r>
            <a:r>
              <a:rPr lang="it-IT" sz="2000" i="1" dirty="0" smtClean="0"/>
              <a:t>”.</a:t>
            </a:r>
          </a:p>
          <a:p>
            <a:pPr algn="just"/>
            <a:r>
              <a:rPr lang="it-IT" sz="2000" dirty="0"/>
              <a:t>L</a:t>
            </a:r>
            <a:r>
              <a:rPr lang="it-IT" sz="2000" dirty="0" smtClean="0"/>
              <a:t>e </a:t>
            </a:r>
            <a:r>
              <a:rPr lang="it-IT" sz="2000" dirty="0"/>
              <a:t>disposizioni dettate dal comma 9 e dal comma 10 sono rivolte </a:t>
            </a:r>
            <a:r>
              <a:rPr lang="it-IT" sz="2000" dirty="0" smtClean="0"/>
              <a:t>agli utenti</a:t>
            </a:r>
            <a:r>
              <a:rPr lang="it-IT" sz="2000" dirty="0"/>
              <a:t>;</a:t>
            </a:r>
            <a:r>
              <a:rPr lang="it-IT" sz="2000" dirty="0" smtClean="0"/>
              <a:t> scopo </a:t>
            </a:r>
            <a:r>
              <a:rPr lang="it-IT" sz="2000" dirty="0"/>
              <a:t>della disposizione è </a:t>
            </a:r>
            <a:r>
              <a:rPr lang="it-IT" sz="2000" dirty="0" smtClean="0"/>
              <a:t>quello </a:t>
            </a:r>
            <a:r>
              <a:rPr lang="it-IT" sz="2000" dirty="0"/>
              <a:t>di fornire agli operatori uno strumento di legittimazione </a:t>
            </a:r>
            <a:r>
              <a:rPr lang="it-IT" sz="2000" dirty="0" smtClean="0"/>
              <a:t>nel caso </a:t>
            </a:r>
            <a:r>
              <a:rPr lang="it-IT" sz="2000" dirty="0"/>
              <a:t>questi volessero prevedere l’obbligo di validazione (o di esposizione del titolo) in ingresso o in uscita </a:t>
            </a:r>
            <a:r>
              <a:rPr lang="it-IT" sz="2000" dirty="0" smtClean="0"/>
              <a:t>al mezzo </a:t>
            </a:r>
            <a:r>
              <a:rPr lang="it-IT" sz="2000" dirty="0"/>
              <a:t>di trasporto o al sistema di trasporto, autorizzandone dunque di conseguenza la possibilità di </a:t>
            </a:r>
            <a:r>
              <a:rPr lang="it-IT" sz="2000" dirty="0" smtClean="0"/>
              <a:t>sanzionare comportamenti </a:t>
            </a:r>
            <a:r>
              <a:rPr lang="it-IT" sz="2000" dirty="0"/>
              <a:t>non in linea con quanto previsto dall’azienda</a:t>
            </a:r>
            <a:r>
              <a:rPr lang="it-IT" sz="2000" dirty="0" smtClean="0"/>
              <a:t>.</a:t>
            </a:r>
          </a:p>
          <a:p>
            <a:pPr algn="just"/>
            <a:r>
              <a:rPr lang="it-IT" sz="2000" dirty="0"/>
              <a:t>Il medesimo decreto all’art. 27 commi 11-ter e 11-quinqueis prevede l’obbligo di istallazione di </a:t>
            </a:r>
            <a:r>
              <a:rPr lang="it-IT" sz="2000" dirty="0" smtClean="0"/>
              <a:t>SBE </a:t>
            </a:r>
            <a:r>
              <a:rPr lang="it-IT" sz="2000" dirty="0"/>
              <a:t>nell’ambito di contratti di sevizio stipulati </a:t>
            </a:r>
            <a:r>
              <a:rPr lang="it-IT" sz="2000" dirty="0" smtClean="0"/>
              <a:t>in seguito </a:t>
            </a:r>
            <a:r>
              <a:rPr lang="it-IT" sz="2000" dirty="0"/>
              <a:t>all’entrata in vigore </a:t>
            </a:r>
            <a:r>
              <a:rPr lang="it-IT" sz="2000" dirty="0" smtClean="0"/>
              <a:t>del medesimo </a:t>
            </a:r>
            <a:r>
              <a:rPr lang="it-IT" sz="2000" dirty="0"/>
              <a:t>decreto e di sistemi </a:t>
            </a:r>
            <a:r>
              <a:rPr lang="it-IT" sz="2000" dirty="0" smtClean="0"/>
              <a:t>conta-passeggeri </a:t>
            </a:r>
            <a:r>
              <a:rPr lang="it-IT" sz="2000" dirty="0"/>
              <a:t>e per il monitoraggio della flotta nell’ambito di contratti </a:t>
            </a:r>
            <a:r>
              <a:rPr lang="it-IT" sz="2000" dirty="0" smtClean="0"/>
              <a:t>di servizio </a:t>
            </a:r>
            <a:r>
              <a:rPr lang="it-IT" sz="2000" dirty="0"/>
              <a:t>stipulati successivamente al </a:t>
            </a:r>
            <a:r>
              <a:rPr lang="it-IT" sz="2000" dirty="0" smtClean="0"/>
              <a:t>31/12/2017.</a:t>
            </a:r>
            <a:endParaRPr lang="it-IT" sz="2000" b="1" dirty="0"/>
          </a:p>
        </p:txBody>
      </p:sp>
    </p:spTree>
    <p:extLst>
      <p:ext uri="{BB962C8B-B14F-4D97-AF65-F5344CB8AC3E}">
        <p14:creationId xmlns:p14="http://schemas.microsoft.com/office/powerpoint/2010/main" val="235670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NORMATIVA SU MICROPAGAMENTI CON CERTE DI CREDITO/DEBITO</a:t>
            </a:r>
            <a:endParaRPr lang="it-IT" sz="2800" b="1" dirty="0">
              <a:solidFill>
                <a:schemeClr val="accent1">
                  <a:lumMod val="50000"/>
                </a:schemeClr>
              </a:solidFill>
              <a:latin typeface="+mn-lt"/>
            </a:endParaRPr>
          </a:p>
        </p:txBody>
      </p:sp>
      <p:sp>
        <p:nvSpPr>
          <p:cNvPr id="2" name="Rettangolo 1"/>
          <p:cNvSpPr/>
          <p:nvPr/>
        </p:nvSpPr>
        <p:spPr>
          <a:xfrm>
            <a:off x="188259" y="1387102"/>
            <a:ext cx="11460314" cy="5078313"/>
          </a:xfrm>
          <a:prstGeom prst="rect">
            <a:avLst/>
          </a:prstGeom>
        </p:spPr>
        <p:txBody>
          <a:bodyPr wrap="square">
            <a:spAutoFit/>
          </a:bodyPr>
          <a:lstStyle/>
          <a:p>
            <a:pPr algn="just"/>
            <a:r>
              <a:rPr lang="it-IT" b="1" dirty="0"/>
              <a:t>DECRETO LEGISLATIVO 15 dicembre 2017, n. </a:t>
            </a:r>
            <a:r>
              <a:rPr lang="it-IT" b="1" dirty="0" smtClean="0"/>
              <a:t>218: </a:t>
            </a:r>
            <a:r>
              <a:rPr lang="it-IT" dirty="0"/>
              <a:t>Recepimento della direttiva (UE) 2015/2366 relativa ai servizi di pagamento nel mercato interno, che modifica le direttive 2002/65/CE, 2009/110/CE e 2013/36/UE e il regolamento (UE) n. 1093/2010, e abroga la direttiva 2007/64/CE, </a:t>
            </a:r>
            <a:r>
              <a:rPr lang="it-IT" dirty="0" err="1"/>
              <a:t>nonche</a:t>
            </a:r>
            <a:r>
              <a:rPr lang="it-IT" dirty="0"/>
              <a:t>' adeguamento delle disposizioni interne al regolamento (UE) n. 751/2015 relativo alle commissioni interbancarie sulle operazioni di pagamento basate su carta.</a:t>
            </a:r>
          </a:p>
          <a:p>
            <a:pPr algn="just"/>
            <a:endParaRPr lang="it-IT" b="1" dirty="0">
              <a:solidFill>
                <a:srgbClr val="333333"/>
              </a:solidFill>
            </a:endParaRPr>
          </a:p>
          <a:p>
            <a:pPr marL="285750" indent="-285750" algn="just">
              <a:buFont typeface="Wingdings" panose="05000000000000000000" pitchFamily="2" charset="2"/>
              <a:buChar char="Ø"/>
            </a:pPr>
            <a:r>
              <a:rPr lang="it-IT" b="1" dirty="0"/>
              <a:t>Divieto di </a:t>
            </a:r>
            <a:r>
              <a:rPr lang="it-IT" b="1" dirty="0" err="1"/>
              <a:t>surcharge</a:t>
            </a:r>
            <a:r>
              <a:rPr lang="it-IT" dirty="0"/>
              <a:t>: Il recepimento delle norme europee vieta di applicare maggiorazioni ai pagamenti digitali, con carte di credito o di debito (Bancomat). La maggiorazione è generalmente applicata agli acquisti di titoli di viaggio (biglietti aerei, ferroviari) e prenotazioni alberghiere, ma anche sui servizi. Il divieto di maggiorazione  coprirà il 95% dei pagamenti (nazionali ed europei) effettuati con carte, con un risparmio cumulato per i consumatori stimato in circa 550 mln di euro l'anno</a:t>
            </a:r>
            <a:r>
              <a:rPr lang="it-IT" dirty="0" smtClean="0"/>
              <a:t>.</a:t>
            </a:r>
            <a:endParaRPr lang="it-IT" dirty="0"/>
          </a:p>
          <a:p>
            <a:pPr marL="285750" indent="-285750" algn="just">
              <a:buFont typeface="Wingdings" panose="05000000000000000000" pitchFamily="2" charset="2"/>
              <a:buChar char="Ø"/>
            </a:pPr>
            <a:endParaRPr lang="it-IT" dirty="0"/>
          </a:p>
          <a:p>
            <a:pPr marL="285750" indent="-285750" algn="just">
              <a:buFont typeface="Wingdings" panose="05000000000000000000" pitchFamily="2" charset="2"/>
              <a:buChar char="Ø"/>
            </a:pPr>
            <a:r>
              <a:rPr lang="it-IT" b="1" dirty="0"/>
              <a:t>Tetto alle commissioni </a:t>
            </a:r>
            <a:r>
              <a:rPr lang="it-IT" b="1" dirty="0" smtClean="0"/>
              <a:t>interbancarie</a:t>
            </a:r>
            <a:r>
              <a:rPr lang="it-IT" dirty="0" smtClean="0"/>
              <a:t>: </a:t>
            </a:r>
            <a:r>
              <a:rPr lang="it-IT" dirty="0"/>
              <a:t>Per i pagamenti tramite carta di debito e prepagata la commissione interbancaria per ogni operazione di pagamento non può essere superiore allo 0,2% del valore dell’operazione stessa, mentre per le operazioni tramite con carta di credito non si potrà superare lo 0,3%.</a:t>
            </a:r>
          </a:p>
          <a:p>
            <a:pPr marL="285750" indent="-285750" algn="just">
              <a:buFont typeface="Wingdings" panose="05000000000000000000" pitchFamily="2" charset="2"/>
              <a:buChar char="Ø"/>
            </a:pPr>
            <a:endParaRPr lang="it-IT" dirty="0"/>
          </a:p>
          <a:p>
            <a:pPr marL="285750" indent="-285750" algn="just">
              <a:buFont typeface="Wingdings" panose="05000000000000000000" pitchFamily="2" charset="2"/>
              <a:buChar char="Ø"/>
            </a:pPr>
            <a:r>
              <a:rPr lang="it-IT" b="1" dirty="0" err="1"/>
              <a:t>Micropagamenti</a:t>
            </a:r>
            <a:r>
              <a:rPr lang="it-IT" b="1" dirty="0"/>
              <a:t> da 5 </a:t>
            </a:r>
            <a:r>
              <a:rPr lang="it-IT" b="1" dirty="0" smtClean="0"/>
              <a:t>euro</a:t>
            </a:r>
            <a:r>
              <a:rPr lang="it-IT" dirty="0" smtClean="0"/>
              <a:t>:</a:t>
            </a:r>
            <a:r>
              <a:rPr lang="it-IT" b="1" dirty="0" smtClean="0"/>
              <a:t> </a:t>
            </a:r>
            <a:r>
              <a:rPr lang="it-IT" dirty="0"/>
              <a:t>Per le </a:t>
            </a:r>
            <a:r>
              <a:rPr lang="it-IT" dirty="0" smtClean="0"/>
              <a:t>operazioni nazionali </a:t>
            </a:r>
            <a:r>
              <a:rPr lang="it-IT" dirty="0"/>
              <a:t>e per tutti i tipi di carte, si dovranno applicare commissioni di importo ridotto per i pagamenti fino a 5 euro rispetto a quelle applicate alle operazioni di importo pari o superiore, così da promuovere l’utilizzo delle carte anche per cifre molto basse.</a:t>
            </a:r>
          </a:p>
        </p:txBody>
      </p:sp>
    </p:spTree>
    <p:extLst>
      <p:ext uri="{BB962C8B-B14F-4D97-AF65-F5344CB8AC3E}">
        <p14:creationId xmlns:p14="http://schemas.microsoft.com/office/powerpoint/2010/main" val="41221789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EVOLUZIONE DEI SISTEMI DI BIGLIETTAZIONE</a:t>
            </a:r>
            <a:endParaRPr lang="it-IT" sz="2800" b="1" dirty="0">
              <a:solidFill>
                <a:schemeClr val="accent1">
                  <a:lumMod val="50000"/>
                </a:schemeClr>
              </a:solidFill>
              <a:latin typeface="+mn-lt"/>
            </a:endParaRPr>
          </a:p>
        </p:txBody>
      </p:sp>
      <p:pic>
        <p:nvPicPr>
          <p:cNvPr id="7" name="Immagine 6" descr="line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8494" y="1252370"/>
            <a:ext cx="9950823" cy="5605630"/>
          </a:xfrm>
          <a:prstGeom prst="rect">
            <a:avLst/>
          </a:prstGeom>
        </p:spPr>
      </p:pic>
    </p:spTree>
    <p:extLst>
      <p:ext uri="{BB962C8B-B14F-4D97-AF65-F5344CB8AC3E}">
        <p14:creationId xmlns:p14="http://schemas.microsoft.com/office/powerpoint/2010/main" val="1732979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I VANTAGGI SBE PER L’UTENZA</a:t>
            </a:r>
            <a:endParaRPr lang="it-IT" sz="2800" b="1" dirty="0">
              <a:solidFill>
                <a:schemeClr val="accent1">
                  <a:lumMod val="50000"/>
                </a:schemeClr>
              </a:solidFill>
              <a:latin typeface="+mn-lt"/>
            </a:endParaRPr>
          </a:p>
        </p:txBody>
      </p:sp>
      <p:pic>
        <p:nvPicPr>
          <p:cNvPr id="6"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8215" y="1387102"/>
            <a:ext cx="9360000" cy="52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30405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94129" y="654131"/>
            <a:ext cx="11799912" cy="893140"/>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a:solidFill>
                  <a:schemeClr val="accent1">
                    <a:lumMod val="50000"/>
                  </a:schemeClr>
                </a:solidFill>
                <a:latin typeface="+mn-lt"/>
              </a:rPr>
              <a:t>COSA SI INTENDE PER INTELLIGENT TRANSPORTATION SYSTEM?</a:t>
            </a:r>
          </a:p>
        </p:txBody>
      </p:sp>
      <p:sp>
        <p:nvSpPr>
          <p:cNvPr id="10" name="object 13"/>
          <p:cNvSpPr txBox="1"/>
          <p:nvPr/>
        </p:nvSpPr>
        <p:spPr>
          <a:xfrm>
            <a:off x="353732" y="1734671"/>
            <a:ext cx="11147425" cy="941069"/>
          </a:xfrm>
          <a:prstGeom prst="rect">
            <a:avLst/>
          </a:prstGeom>
        </p:spPr>
        <p:txBody>
          <a:bodyPr vert="horz" wrap="square" lIns="0" tIns="13335" rIns="0" bIns="0"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marR="5080" indent="-343535" algn="just">
              <a:spcBef>
                <a:spcPts val="105"/>
              </a:spcBef>
              <a:buFont typeface="Wingdings" panose="05000000000000000000" pitchFamily="2" charset="2"/>
              <a:buChar char="Ø"/>
              <a:tabLst>
                <a:tab pos="354965" algn="l"/>
              </a:tabLst>
            </a:pPr>
            <a:r>
              <a:rPr lang="it-IT" sz="2000" spc="-20" dirty="0" smtClean="0">
                <a:cs typeface="Calibri"/>
              </a:rPr>
              <a:t>L’integrazione </a:t>
            </a:r>
            <a:r>
              <a:rPr lang="it-IT" sz="2000" spc="-5" dirty="0">
                <a:cs typeface="Calibri"/>
              </a:rPr>
              <a:t>delle </a:t>
            </a:r>
            <a:r>
              <a:rPr lang="it-IT" sz="2000" b="1" spc="-20" dirty="0">
                <a:solidFill>
                  <a:srgbClr val="EF7A24"/>
                </a:solidFill>
                <a:cs typeface="Calibri"/>
              </a:rPr>
              <a:t>Tecnologie </a:t>
            </a:r>
            <a:r>
              <a:rPr lang="it-IT" sz="2000" b="1" spc="-5" dirty="0">
                <a:solidFill>
                  <a:srgbClr val="EF7A24"/>
                </a:solidFill>
                <a:cs typeface="Calibri"/>
              </a:rPr>
              <a:t>dell’Informazione </a:t>
            </a:r>
            <a:r>
              <a:rPr lang="it-IT" sz="2000" b="1" dirty="0">
                <a:solidFill>
                  <a:srgbClr val="EF7A24"/>
                </a:solidFill>
                <a:cs typeface="Calibri"/>
              </a:rPr>
              <a:t>e </a:t>
            </a:r>
            <a:r>
              <a:rPr lang="it-IT" sz="2000" b="1" spc="-5" dirty="0">
                <a:solidFill>
                  <a:srgbClr val="EF7A24"/>
                </a:solidFill>
                <a:cs typeface="Calibri"/>
              </a:rPr>
              <a:t>della Comunicazione </a:t>
            </a:r>
            <a:r>
              <a:rPr lang="it-IT" sz="2000" spc="-5" dirty="0">
                <a:cs typeface="Calibri"/>
              </a:rPr>
              <a:t>(Information </a:t>
            </a:r>
            <a:r>
              <a:rPr lang="it-IT" sz="2000" dirty="0">
                <a:cs typeface="Calibri"/>
              </a:rPr>
              <a:t>&amp; </a:t>
            </a:r>
            <a:r>
              <a:rPr lang="it-IT" sz="2000" spc="-5" dirty="0" err="1">
                <a:cs typeface="Calibri"/>
              </a:rPr>
              <a:t>Communication</a:t>
            </a:r>
            <a:r>
              <a:rPr lang="it-IT" sz="2000" spc="-5" dirty="0">
                <a:cs typeface="Calibri"/>
              </a:rPr>
              <a:t> </a:t>
            </a:r>
            <a:r>
              <a:rPr lang="it-IT" sz="2000" spc="-5" dirty="0" smtClean="0">
                <a:cs typeface="Calibri"/>
              </a:rPr>
              <a:t>T</a:t>
            </a:r>
            <a:r>
              <a:rPr lang="it-IT" sz="2000" spc="-30" dirty="0" smtClean="0">
                <a:cs typeface="Calibri"/>
              </a:rPr>
              <a:t>echnology</a:t>
            </a:r>
            <a:r>
              <a:rPr lang="it-IT" sz="2000" spc="-30" dirty="0">
                <a:cs typeface="Calibri"/>
              </a:rPr>
              <a:t>, </a:t>
            </a:r>
            <a:r>
              <a:rPr lang="it-IT" sz="2000" spc="-10" dirty="0">
                <a:cs typeface="Calibri"/>
              </a:rPr>
              <a:t>ITC), </a:t>
            </a:r>
            <a:r>
              <a:rPr lang="it-IT" sz="2000" spc="-5" dirty="0">
                <a:cs typeface="Calibri"/>
              </a:rPr>
              <a:t>con l’</a:t>
            </a:r>
            <a:r>
              <a:rPr lang="it-IT" sz="2000" b="1" spc="-5" dirty="0">
                <a:solidFill>
                  <a:srgbClr val="18904E"/>
                </a:solidFill>
                <a:cs typeface="Calibri"/>
              </a:rPr>
              <a:t>ingegneria </a:t>
            </a:r>
            <a:r>
              <a:rPr lang="it-IT" sz="2000" b="1" dirty="0">
                <a:solidFill>
                  <a:srgbClr val="18904E"/>
                </a:solidFill>
                <a:cs typeface="Calibri"/>
              </a:rPr>
              <a:t>dei </a:t>
            </a:r>
            <a:r>
              <a:rPr lang="it-IT" sz="2000" b="1" spc="-10" dirty="0">
                <a:solidFill>
                  <a:srgbClr val="18904E"/>
                </a:solidFill>
                <a:cs typeface="Calibri"/>
              </a:rPr>
              <a:t>trasporti</a:t>
            </a:r>
            <a:r>
              <a:rPr lang="it-IT" sz="2000" spc="-10" dirty="0">
                <a:cs typeface="Calibri"/>
              </a:rPr>
              <a:t>, </a:t>
            </a:r>
            <a:r>
              <a:rPr lang="it-IT" sz="2000" dirty="0">
                <a:cs typeface="Calibri"/>
              </a:rPr>
              <a:t>ha </a:t>
            </a:r>
            <a:r>
              <a:rPr lang="it-IT" sz="2000" spc="-15" dirty="0">
                <a:cs typeface="Calibri"/>
              </a:rPr>
              <a:t>dato </a:t>
            </a:r>
            <a:r>
              <a:rPr lang="it-IT" sz="2000" spc="-5" dirty="0">
                <a:cs typeface="Calibri"/>
              </a:rPr>
              <a:t>origine </a:t>
            </a:r>
            <a:r>
              <a:rPr lang="it-IT" sz="2000" dirty="0">
                <a:cs typeface="Calibri"/>
              </a:rPr>
              <a:t>ai </a:t>
            </a:r>
            <a:r>
              <a:rPr lang="it-IT" sz="2000" spc="-5" dirty="0">
                <a:cs typeface="Calibri"/>
              </a:rPr>
              <a:t>cosiddetti </a:t>
            </a:r>
            <a:r>
              <a:rPr lang="it-IT" sz="2000" b="1" spc="-10" dirty="0">
                <a:solidFill>
                  <a:srgbClr val="5AA0F5"/>
                </a:solidFill>
                <a:cs typeface="Calibri"/>
              </a:rPr>
              <a:t>Sistemi </a:t>
            </a:r>
            <a:r>
              <a:rPr lang="it-IT" sz="2000" b="1" dirty="0">
                <a:solidFill>
                  <a:srgbClr val="5AA0F5"/>
                </a:solidFill>
                <a:cs typeface="Calibri"/>
              </a:rPr>
              <a:t>di </a:t>
            </a:r>
            <a:r>
              <a:rPr lang="it-IT" sz="2000" b="1" spc="-25" dirty="0">
                <a:solidFill>
                  <a:srgbClr val="5AA0F5"/>
                </a:solidFill>
                <a:cs typeface="Calibri"/>
              </a:rPr>
              <a:t>Trasporto  </a:t>
            </a:r>
            <a:r>
              <a:rPr lang="it-IT" sz="2000" b="1" spc="-10" dirty="0">
                <a:solidFill>
                  <a:srgbClr val="5AA0F5"/>
                </a:solidFill>
                <a:cs typeface="Calibri"/>
              </a:rPr>
              <a:t>Intelligenti </a:t>
            </a:r>
            <a:r>
              <a:rPr lang="it-IT" sz="2000" spc="-10" dirty="0">
                <a:cs typeface="Calibri"/>
              </a:rPr>
              <a:t>(</a:t>
            </a:r>
            <a:r>
              <a:rPr lang="it-IT" sz="2000" spc="-10" dirty="0" err="1">
                <a:cs typeface="Calibri"/>
              </a:rPr>
              <a:t>Intelligent</a:t>
            </a:r>
            <a:r>
              <a:rPr lang="it-IT" sz="2000" spc="-10" dirty="0">
                <a:cs typeface="Calibri"/>
              </a:rPr>
              <a:t> </a:t>
            </a:r>
            <a:r>
              <a:rPr lang="it-IT" sz="2000" spc="-10" dirty="0" err="1">
                <a:cs typeface="Calibri"/>
              </a:rPr>
              <a:t>Transportation</a:t>
            </a:r>
            <a:r>
              <a:rPr lang="it-IT" sz="2000" spc="-10" dirty="0">
                <a:cs typeface="Calibri"/>
              </a:rPr>
              <a:t> System,</a:t>
            </a:r>
            <a:r>
              <a:rPr lang="it-IT" sz="2000" spc="-65" dirty="0">
                <a:cs typeface="Calibri"/>
              </a:rPr>
              <a:t> </a:t>
            </a:r>
            <a:r>
              <a:rPr lang="it-IT" sz="2000" dirty="0">
                <a:cs typeface="Calibri"/>
              </a:rPr>
              <a:t>ITS).</a:t>
            </a:r>
            <a:endParaRPr sz="2000" spc="-20" dirty="0">
              <a:cs typeface="Calibri"/>
            </a:endParaRPr>
          </a:p>
        </p:txBody>
      </p:sp>
      <p:sp>
        <p:nvSpPr>
          <p:cNvPr id="11" name="object 15"/>
          <p:cNvSpPr/>
          <p:nvPr/>
        </p:nvSpPr>
        <p:spPr>
          <a:xfrm>
            <a:off x="2507940" y="3299854"/>
            <a:ext cx="1446275" cy="1447799"/>
          </a:xfrm>
          <a:prstGeom prst="rect">
            <a:avLst/>
          </a:prstGeom>
          <a:blipFill>
            <a:blip r:embed="rId4" cstate="print"/>
            <a:stretch>
              <a:fillRect/>
            </a:stretch>
          </a:blipFill>
        </p:spPr>
        <p:txBody>
          <a:bodyPr wrap="square" lIns="0" tIns="0" rIns="0" bIns="0" rtlCol="0"/>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6"/>
          <p:cNvSpPr txBox="1"/>
          <p:nvPr/>
        </p:nvSpPr>
        <p:spPr>
          <a:xfrm>
            <a:off x="2961014" y="3679423"/>
            <a:ext cx="532130" cy="513715"/>
          </a:xfrm>
          <a:prstGeom prst="rect">
            <a:avLst/>
          </a:prstGeom>
        </p:spPr>
        <p:txBody>
          <a:bodyPr vert="horz" wrap="square" lIns="0" tIns="13335" rIns="0" bIns="0"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3200" b="1" spc="-5" dirty="0">
                <a:solidFill>
                  <a:srgbClr val="FFFFFF"/>
                </a:solidFill>
                <a:latin typeface="Calibri"/>
                <a:cs typeface="Calibri"/>
              </a:rPr>
              <a:t>I</a:t>
            </a:r>
            <a:r>
              <a:rPr sz="3200" b="1" spc="-75" dirty="0">
                <a:solidFill>
                  <a:srgbClr val="FFFFFF"/>
                </a:solidFill>
                <a:latin typeface="Calibri"/>
                <a:cs typeface="Calibri"/>
              </a:rPr>
              <a:t>TC</a:t>
            </a:r>
            <a:endParaRPr sz="3200" dirty="0">
              <a:latin typeface="Calibri"/>
              <a:cs typeface="Calibri"/>
            </a:endParaRPr>
          </a:p>
        </p:txBody>
      </p:sp>
      <p:sp>
        <p:nvSpPr>
          <p:cNvPr id="13" name="object 17"/>
          <p:cNvSpPr/>
          <p:nvPr/>
        </p:nvSpPr>
        <p:spPr>
          <a:xfrm>
            <a:off x="4094843" y="3705658"/>
            <a:ext cx="559993" cy="559993"/>
          </a:xfrm>
          <a:prstGeom prst="rect">
            <a:avLst/>
          </a:prstGeom>
          <a:blipFill>
            <a:blip r:embed="rId5" cstate="print"/>
            <a:stretch>
              <a:fillRect/>
            </a:stretch>
          </a:blipFill>
        </p:spPr>
        <p:txBody>
          <a:bodyPr wrap="square" lIns="0" tIns="0" rIns="0" bIns="0" rtlCol="0"/>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18"/>
          <p:cNvSpPr/>
          <p:nvPr/>
        </p:nvSpPr>
        <p:spPr>
          <a:xfrm>
            <a:off x="4094843" y="3705658"/>
            <a:ext cx="560070" cy="560070"/>
          </a:xfrm>
          <a:custGeom>
            <a:avLst/>
            <a:gdLst/>
            <a:ahLst/>
            <a:cxnLst/>
            <a:rect l="l" t="t" r="r" b="b"/>
            <a:pathLst>
              <a:path w="560070" h="560070">
                <a:moveTo>
                  <a:pt x="0" y="190385"/>
                </a:moveTo>
                <a:lnTo>
                  <a:pt x="190385" y="190385"/>
                </a:lnTo>
                <a:lnTo>
                  <a:pt x="190385" y="0"/>
                </a:lnTo>
                <a:lnTo>
                  <a:pt x="369608" y="0"/>
                </a:lnTo>
                <a:lnTo>
                  <a:pt x="369608" y="190385"/>
                </a:lnTo>
                <a:lnTo>
                  <a:pt x="559993" y="190385"/>
                </a:lnTo>
                <a:lnTo>
                  <a:pt x="559993" y="369608"/>
                </a:lnTo>
                <a:lnTo>
                  <a:pt x="369608" y="369608"/>
                </a:lnTo>
                <a:lnTo>
                  <a:pt x="369608" y="559993"/>
                </a:lnTo>
                <a:lnTo>
                  <a:pt x="190385" y="559993"/>
                </a:lnTo>
                <a:lnTo>
                  <a:pt x="190385" y="369608"/>
                </a:lnTo>
                <a:lnTo>
                  <a:pt x="0" y="369608"/>
                </a:lnTo>
                <a:lnTo>
                  <a:pt x="0" y="190385"/>
                </a:lnTo>
                <a:close/>
              </a:path>
            </a:pathLst>
          </a:custGeom>
          <a:ln w="9144">
            <a:solidFill>
              <a:srgbClr val="E6C133"/>
            </a:solidFill>
          </a:ln>
        </p:spPr>
        <p:txBody>
          <a:bodyPr wrap="square" lIns="0" tIns="0" rIns="0" bIns="0" rtlCol="0"/>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19"/>
          <p:cNvSpPr/>
          <p:nvPr/>
        </p:nvSpPr>
        <p:spPr>
          <a:xfrm>
            <a:off x="4795464" y="3299854"/>
            <a:ext cx="2471927" cy="1447799"/>
          </a:xfrm>
          <a:prstGeom prst="rect">
            <a:avLst/>
          </a:prstGeom>
          <a:blipFill>
            <a:blip r:embed="rId6" cstate="print"/>
            <a:stretch>
              <a:fillRect/>
            </a:stretch>
          </a:blipFill>
        </p:spPr>
        <p:txBody>
          <a:bodyPr wrap="square" lIns="0" tIns="0" rIns="0" bIns="0" rtlCol="0"/>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6" name="object 20"/>
          <p:cNvSpPr txBox="1"/>
          <p:nvPr/>
        </p:nvSpPr>
        <p:spPr>
          <a:xfrm>
            <a:off x="5440810" y="3683486"/>
            <a:ext cx="1179830" cy="299720"/>
          </a:xfrm>
          <a:prstGeom prst="rect">
            <a:avLst/>
          </a:prstGeom>
        </p:spPr>
        <p:txBody>
          <a:bodyPr vert="horz" wrap="square" lIns="0" tIns="12700" rIns="0" bIns="0"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b="1" spc="-5" dirty="0">
                <a:solidFill>
                  <a:srgbClr val="FFFFFF"/>
                </a:solidFill>
                <a:latin typeface="Calibri"/>
                <a:cs typeface="Calibri"/>
              </a:rPr>
              <a:t>T</a:t>
            </a:r>
            <a:r>
              <a:rPr sz="1800" b="1" spc="-10" dirty="0">
                <a:solidFill>
                  <a:srgbClr val="FFFFFF"/>
                </a:solidFill>
                <a:latin typeface="Calibri"/>
                <a:cs typeface="Calibri"/>
              </a:rPr>
              <a:t>R</a:t>
            </a:r>
            <a:r>
              <a:rPr sz="1800" b="1" dirty="0">
                <a:solidFill>
                  <a:srgbClr val="FFFFFF"/>
                </a:solidFill>
                <a:latin typeface="Calibri"/>
                <a:cs typeface="Calibri"/>
              </a:rPr>
              <a:t>ANSP</a:t>
            </a:r>
            <a:r>
              <a:rPr sz="1800" b="1" spc="-10" dirty="0">
                <a:solidFill>
                  <a:srgbClr val="FFFFFF"/>
                </a:solidFill>
                <a:latin typeface="Calibri"/>
                <a:cs typeface="Calibri"/>
              </a:rPr>
              <a:t>O</a:t>
            </a:r>
            <a:r>
              <a:rPr sz="1800" b="1" spc="-20" dirty="0">
                <a:solidFill>
                  <a:srgbClr val="FFFFFF"/>
                </a:solidFill>
                <a:latin typeface="Calibri"/>
                <a:cs typeface="Calibri"/>
              </a:rPr>
              <a:t>R</a:t>
            </a:r>
            <a:r>
              <a:rPr sz="1800" b="1" dirty="0">
                <a:solidFill>
                  <a:srgbClr val="FFFFFF"/>
                </a:solidFill>
                <a:latin typeface="Calibri"/>
                <a:cs typeface="Calibri"/>
              </a:rPr>
              <a:t>T</a:t>
            </a:r>
            <a:endParaRPr sz="1800">
              <a:latin typeface="Calibri"/>
              <a:cs typeface="Calibri"/>
            </a:endParaRPr>
          </a:p>
        </p:txBody>
      </p:sp>
      <p:sp>
        <p:nvSpPr>
          <p:cNvPr id="17" name="object 21"/>
          <p:cNvSpPr txBox="1"/>
          <p:nvPr/>
        </p:nvSpPr>
        <p:spPr>
          <a:xfrm>
            <a:off x="5353942" y="3933346"/>
            <a:ext cx="1354455" cy="299720"/>
          </a:xfrm>
          <a:prstGeom prst="rect">
            <a:avLst/>
          </a:prstGeom>
        </p:spPr>
        <p:txBody>
          <a:bodyPr vert="horz" wrap="square" lIns="0" tIns="12700" rIns="0" bIns="0"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b="1" spc="-5" dirty="0">
                <a:solidFill>
                  <a:srgbClr val="FFFFFF"/>
                </a:solidFill>
                <a:latin typeface="Calibri"/>
                <a:cs typeface="Calibri"/>
              </a:rPr>
              <a:t>ENGINEERING</a:t>
            </a:r>
            <a:endParaRPr sz="1800" dirty="0">
              <a:latin typeface="Calibri"/>
              <a:cs typeface="Calibri"/>
            </a:endParaRPr>
          </a:p>
        </p:txBody>
      </p:sp>
      <p:sp>
        <p:nvSpPr>
          <p:cNvPr id="18" name="object 22"/>
          <p:cNvSpPr/>
          <p:nvPr/>
        </p:nvSpPr>
        <p:spPr>
          <a:xfrm>
            <a:off x="7407815" y="3761626"/>
            <a:ext cx="558875" cy="448056"/>
          </a:xfrm>
          <a:prstGeom prst="rect">
            <a:avLst/>
          </a:prstGeom>
          <a:blipFill>
            <a:blip r:embed="rId7" cstate="print"/>
            <a:stretch>
              <a:fillRect/>
            </a:stretch>
          </a:blipFill>
        </p:spPr>
        <p:txBody>
          <a:bodyPr wrap="square" lIns="0" tIns="0" rIns="0" bIns="0" rtlCol="0"/>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object 23"/>
          <p:cNvSpPr/>
          <p:nvPr/>
        </p:nvSpPr>
        <p:spPr>
          <a:xfrm>
            <a:off x="7407815" y="3761626"/>
            <a:ext cx="559435" cy="179705"/>
          </a:xfrm>
          <a:custGeom>
            <a:avLst/>
            <a:gdLst/>
            <a:ahLst/>
            <a:cxnLst/>
            <a:rect l="l" t="t" r="r" b="b"/>
            <a:pathLst>
              <a:path w="559434" h="179704">
                <a:moveTo>
                  <a:pt x="0" y="0"/>
                </a:moveTo>
                <a:lnTo>
                  <a:pt x="558876" y="0"/>
                </a:lnTo>
                <a:lnTo>
                  <a:pt x="558876" y="179222"/>
                </a:lnTo>
                <a:lnTo>
                  <a:pt x="0" y="179222"/>
                </a:lnTo>
                <a:lnTo>
                  <a:pt x="0" y="0"/>
                </a:lnTo>
                <a:close/>
              </a:path>
            </a:pathLst>
          </a:custGeom>
          <a:ln w="9144">
            <a:solidFill>
              <a:srgbClr val="E6C133"/>
            </a:solidFill>
          </a:ln>
        </p:spPr>
        <p:txBody>
          <a:bodyPr wrap="square" lIns="0" tIns="0" rIns="0" bIns="0" rtlCol="0"/>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0" name="object 24"/>
          <p:cNvSpPr/>
          <p:nvPr/>
        </p:nvSpPr>
        <p:spPr>
          <a:xfrm>
            <a:off x="7407815" y="4030460"/>
            <a:ext cx="559435" cy="179705"/>
          </a:xfrm>
          <a:custGeom>
            <a:avLst/>
            <a:gdLst/>
            <a:ahLst/>
            <a:cxnLst/>
            <a:rect l="l" t="t" r="r" b="b"/>
            <a:pathLst>
              <a:path w="559434" h="179704">
                <a:moveTo>
                  <a:pt x="0" y="0"/>
                </a:moveTo>
                <a:lnTo>
                  <a:pt x="558876" y="0"/>
                </a:lnTo>
                <a:lnTo>
                  <a:pt x="558876" y="179222"/>
                </a:lnTo>
                <a:lnTo>
                  <a:pt x="0" y="179222"/>
                </a:lnTo>
                <a:lnTo>
                  <a:pt x="0" y="0"/>
                </a:lnTo>
                <a:close/>
              </a:path>
            </a:pathLst>
          </a:custGeom>
          <a:ln w="9144">
            <a:solidFill>
              <a:srgbClr val="E6C133"/>
            </a:solidFill>
          </a:ln>
        </p:spPr>
        <p:txBody>
          <a:bodyPr wrap="square" lIns="0" tIns="0" rIns="0" bIns="0" rtlCol="0"/>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1" name="object 25"/>
          <p:cNvSpPr/>
          <p:nvPr/>
        </p:nvSpPr>
        <p:spPr>
          <a:xfrm>
            <a:off x="8107116" y="3299854"/>
            <a:ext cx="1447799" cy="1447799"/>
          </a:xfrm>
          <a:prstGeom prst="rect">
            <a:avLst/>
          </a:prstGeom>
          <a:blipFill>
            <a:blip r:embed="rId8" cstate="print"/>
            <a:stretch>
              <a:fillRect/>
            </a:stretch>
          </a:blipFill>
        </p:spPr>
        <p:txBody>
          <a:bodyPr wrap="square" lIns="0" tIns="0" rIns="0" bIns="0" rtlCol="0"/>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object 26"/>
          <p:cNvSpPr txBox="1"/>
          <p:nvPr/>
        </p:nvSpPr>
        <p:spPr>
          <a:xfrm>
            <a:off x="8568845" y="3679423"/>
            <a:ext cx="524510" cy="513715"/>
          </a:xfrm>
          <a:prstGeom prst="rect">
            <a:avLst/>
          </a:prstGeom>
        </p:spPr>
        <p:txBody>
          <a:bodyPr vert="horz" wrap="square" lIns="0" tIns="13335" rIns="0" bIns="0"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3200" b="1" spc="-5" dirty="0">
                <a:solidFill>
                  <a:srgbClr val="FFFFFF"/>
                </a:solidFill>
                <a:latin typeface="Calibri"/>
                <a:cs typeface="Calibri"/>
              </a:rPr>
              <a:t>I</a:t>
            </a:r>
            <a:r>
              <a:rPr sz="3200" b="1" spc="-15" dirty="0">
                <a:solidFill>
                  <a:srgbClr val="FFFFFF"/>
                </a:solidFill>
                <a:latin typeface="Calibri"/>
                <a:cs typeface="Calibri"/>
              </a:rPr>
              <a:t>TS</a:t>
            </a:r>
            <a:endParaRPr sz="3200">
              <a:latin typeface="Calibri"/>
              <a:cs typeface="Calibri"/>
            </a:endParaRPr>
          </a:p>
        </p:txBody>
      </p:sp>
      <p:sp>
        <p:nvSpPr>
          <p:cNvPr id="23" name="object 14"/>
          <p:cNvSpPr txBox="1"/>
          <p:nvPr/>
        </p:nvSpPr>
        <p:spPr>
          <a:xfrm>
            <a:off x="353732" y="5178911"/>
            <a:ext cx="11188700" cy="941069"/>
          </a:xfrm>
          <a:prstGeom prst="rect">
            <a:avLst/>
          </a:prstGeom>
        </p:spPr>
        <p:txBody>
          <a:bodyPr vert="horz" wrap="square" lIns="0" tIns="12700" rIns="0" bIns="0"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marR="5080" indent="-342900" algn="just">
              <a:lnSpc>
                <a:spcPct val="100000"/>
              </a:lnSpc>
              <a:spcBef>
                <a:spcPts val="100"/>
              </a:spcBef>
              <a:buFont typeface="Wingdings" panose="05000000000000000000" pitchFamily="2" charset="2"/>
              <a:buChar char="Ø"/>
              <a:tabLst>
                <a:tab pos="354965" algn="l"/>
              </a:tabLst>
            </a:pPr>
            <a:r>
              <a:rPr sz="2000" spc="-5" dirty="0" err="1" smtClean="0">
                <a:cs typeface="Calibri"/>
              </a:rPr>
              <a:t>Gli</a:t>
            </a:r>
            <a:r>
              <a:rPr sz="2000" spc="-5" dirty="0" smtClean="0">
                <a:cs typeface="Calibri"/>
              </a:rPr>
              <a:t> </a:t>
            </a:r>
            <a:r>
              <a:rPr sz="2000" spc="-5" dirty="0">
                <a:cs typeface="Calibri"/>
              </a:rPr>
              <a:t>ITS </a:t>
            </a:r>
            <a:r>
              <a:rPr sz="2000" dirty="0">
                <a:cs typeface="Calibri"/>
              </a:rPr>
              <a:t>sono quel </a:t>
            </a:r>
            <a:r>
              <a:rPr sz="2000" spc="-5" dirty="0">
                <a:cs typeface="Calibri"/>
              </a:rPr>
              <a:t>complesso </a:t>
            </a:r>
            <a:r>
              <a:rPr sz="2000" dirty="0">
                <a:cs typeface="Calibri"/>
              </a:rPr>
              <a:t>di </a:t>
            </a:r>
            <a:r>
              <a:rPr sz="2000" spc="-5" dirty="0">
                <a:cs typeface="Calibri"/>
              </a:rPr>
              <a:t>tecnologie, procedure </a:t>
            </a:r>
            <a:r>
              <a:rPr sz="2000" dirty="0">
                <a:cs typeface="Calibri"/>
              </a:rPr>
              <a:t>e </a:t>
            </a:r>
            <a:r>
              <a:rPr sz="2000" spc="-5" dirty="0">
                <a:cs typeface="Calibri"/>
              </a:rPr>
              <a:t>strumenti che </a:t>
            </a:r>
            <a:r>
              <a:rPr sz="2000" spc="-10" dirty="0">
                <a:cs typeface="Calibri"/>
              </a:rPr>
              <a:t>consente </a:t>
            </a:r>
            <a:r>
              <a:rPr sz="2000" dirty="0">
                <a:cs typeface="Calibri"/>
              </a:rPr>
              <a:t>di </a:t>
            </a:r>
            <a:r>
              <a:rPr sz="2000" spc="-5" dirty="0">
                <a:cs typeface="Calibri"/>
              </a:rPr>
              <a:t>migliorare il trasporto  delle merci </a:t>
            </a:r>
            <a:r>
              <a:rPr sz="2000" dirty="0">
                <a:cs typeface="Calibri"/>
              </a:rPr>
              <a:t>e </a:t>
            </a:r>
            <a:r>
              <a:rPr sz="2000" spc="-5" dirty="0">
                <a:cs typeface="Calibri"/>
              </a:rPr>
              <a:t>la mobilità delle persone, </a:t>
            </a:r>
            <a:r>
              <a:rPr sz="2000" dirty="0">
                <a:cs typeface="Calibri"/>
              </a:rPr>
              <a:t>grazie al </a:t>
            </a:r>
            <a:r>
              <a:rPr sz="2000" spc="-10" dirty="0">
                <a:cs typeface="Calibri"/>
              </a:rPr>
              <a:t>controllo </a:t>
            </a:r>
            <a:r>
              <a:rPr sz="2000" dirty="0">
                <a:cs typeface="Calibri"/>
              </a:rPr>
              <a:t>e </a:t>
            </a:r>
            <a:r>
              <a:rPr sz="2000" spc="-5" dirty="0">
                <a:cs typeface="Calibri"/>
              </a:rPr>
              <a:t>alla gestione </a:t>
            </a:r>
            <a:r>
              <a:rPr sz="2000" spc="-10" dirty="0">
                <a:cs typeface="Calibri"/>
              </a:rPr>
              <a:t>efficiente </a:t>
            </a:r>
            <a:r>
              <a:rPr sz="2000" dirty="0">
                <a:cs typeface="Calibri"/>
              </a:rPr>
              <a:t>degli </a:t>
            </a:r>
            <a:r>
              <a:rPr sz="2000" spc="-10" dirty="0">
                <a:cs typeface="Calibri"/>
              </a:rPr>
              <a:t>utenti </a:t>
            </a:r>
            <a:r>
              <a:rPr sz="2000" dirty="0">
                <a:cs typeface="Calibri"/>
              </a:rPr>
              <a:t>del </a:t>
            </a:r>
            <a:r>
              <a:rPr sz="2000" spc="-10" dirty="0">
                <a:cs typeface="Calibri"/>
              </a:rPr>
              <a:t>sistema  </a:t>
            </a:r>
            <a:r>
              <a:rPr sz="2000" dirty="0">
                <a:cs typeface="Calibri"/>
              </a:rPr>
              <a:t>di</a:t>
            </a:r>
            <a:r>
              <a:rPr sz="2000" spc="-20" dirty="0">
                <a:cs typeface="Calibri"/>
              </a:rPr>
              <a:t> </a:t>
            </a:r>
            <a:r>
              <a:rPr sz="2000" spc="-5" dirty="0">
                <a:cs typeface="Calibri"/>
              </a:rPr>
              <a:t>trasporto.</a:t>
            </a:r>
            <a:endParaRPr sz="2000" dirty="0">
              <a:cs typeface="Calibri"/>
            </a:endParaRPr>
          </a:p>
        </p:txBody>
      </p:sp>
    </p:spTree>
    <p:extLst>
      <p:ext uri="{BB962C8B-B14F-4D97-AF65-F5344CB8AC3E}">
        <p14:creationId xmlns:p14="http://schemas.microsoft.com/office/powerpoint/2010/main" val="41039061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I VANTAGGI SBE PER IL SISTEMA DELLE IMPRESE</a:t>
            </a:r>
            <a:endParaRPr lang="it-IT" sz="2800" b="1" dirty="0">
              <a:solidFill>
                <a:schemeClr val="accent1">
                  <a:lumMod val="50000"/>
                </a:schemeClr>
              </a:solidFill>
              <a:latin typeface="+mn-lt"/>
            </a:endParaRPr>
          </a:p>
        </p:txBody>
      </p:sp>
      <p:pic>
        <p:nvPicPr>
          <p:cNvPr id="7"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8215" y="1387102"/>
            <a:ext cx="9360000" cy="52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80789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I VANTAGGI SBE PER GLI ENTI REGOLATORI</a:t>
            </a:r>
            <a:endParaRPr lang="it-IT" sz="2800" b="1" dirty="0">
              <a:solidFill>
                <a:schemeClr val="accent1">
                  <a:lumMod val="50000"/>
                </a:schemeClr>
              </a:solidFill>
              <a:latin typeface="+mn-lt"/>
            </a:endParaRPr>
          </a:p>
        </p:txBody>
      </p:sp>
      <p:pic>
        <p:nvPicPr>
          <p:cNvPr id="6"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8215" y="1387102"/>
            <a:ext cx="9360000" cy="52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4122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SCHEMA ARCHITETTURA GENERALE SBE</a:t>
            </a:r>
            <a:endParaRPr lang="it-IT" sz="2800" b="1" dirty="0">
              <a:solidFill>
                <a:schemeClr val="accent1">
                  <a:lumMod val="50000"/>
                </a:schemeClr>
              </a:solidFill>
              <a:latin typeface="+mn-lt"/>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312" y="1734671"/>
            <a:ext cx="5652859" cy="4571999"/>
          </a:xfrm>
          <a:prstGeom prst="rect">
            <a:avLst/>
          </a:prstGeom>
        </p:spPr>
      </p:pic>
      <p:sp>
        <p:nvSpPr>
          <p:cNvPr id="4" name="Rettangolo 3"/>
          <p:cNvSpPr/>
          <p:nvPr/>
        </p:nvSpPr>
        <p:spPr>
          <a:xfrm>
            <a:off x="188259" y="1413218"/>
            <a:ext cx="6010835" cy="5324535"/>
          </a:xfrm>
          <a:prstGeom prst="rect">
            <a:avLst/>
          </a:prstGeom>
        </p:spPr>
        <p:txBody>
          <a:bodyPr wrap="square">
            <a:spAutoFit/>
          </a:bodyPr>
          <a:lstStyle/>
          <a:p>
            <a:pPr algn="just"/>
            <a:r>
              <a:rPr lang="it-IT" sz="2000" dirty="0"/>
              <a:t>La tipica architettura della piattaforma tecnologica di uno SBE è formata dai seguenti livelli o sistemi:</a:t>
            </a:r>
          </a:p>
          <a:p>
            <a:pPr marL="342900" indent="-342900" algn="just">
              <a:buFont typeface="Wingdings" panose="05000000000000000000" pitchFamily="2" charset="2"/>
              <a:buChar char="Ø"/>
            </a:pPr>
            <a:r>
              <a:rPr lang="it-IT" sz="2000" b="1" dirty="0" smtClean="0"/>
              <a:t>Centro </a:t>
            </a:r>
            <a:r>
              <a:rPr lang="it-IT" sz="2000" b="1" dirty="0"/>
              <a:t>di Controllo Aziendale (CCA)</a:t>
            </a:r>
            <a:r>
              <a:rPr lang="it-IT" sz="2000" dirty="0"/>
              <a:t>: sistema di back </a:t>
            </a:r>
            <a:r>
              <a:rPr lang="it-IT" sz="2000" dirty="0" smtClean="0"/>
              <a:t>end;</a:t>
            </a:r>
          </a:p>
          <a:p>
            <a:pPr marL="342900" indent="-342900" algn="just">
              <a:buFont typeface="Wingdings" panose="05000000000000000000" pitchFamily="2" charset="2"/>
              <a:buChar char="Ø"/>
            </a:pPr>
            <a:r>
              <a:rPr lang="it-IT" sz="2000" b="1" dirty="0" smtClean="0"/>
              <a:t>Eventuali </a:t>
            </a:r>
            <a:r>
              <a:rPr lang="it-IT" sz="2000" b="1" dirty="0"/>
              <a:t>concentratori </a:t>
            </a:r>
            <a:r>
              <a:rPr lang="it-IT" sz="2000" dirty="0"/>
              <a:t>(ormai considerati necessari solo per ambiti di vero mass </a:t>
            </a:r>
            <a:r>
              <a:rPr lang="it-IT" sz="2000" dirty="0" err="1"/>
              <a:t>transit</a:t>
            </a:r>
            <a:r>
              <a:rPr lang="it-IT" sz="2000" dirty="0"/>
              <a:t>, quali </a:t>
            </a:r>
            <a:r>
              <a:rPr lang="it-IT" sz="2000" dirty="0" smtClean="0"/>
              <a:t>le metropolitane);</a:t>
            </a:r>
          </a:p>
          <a:p>
            <a:pPr marL="342900" indent="-342900" algn="just">
              <a:buFont typeface="Wingdings" panose="05000000000000000000" pitchFamily="2" charset="2"/>
              <a:buChar char="Ø"/>
            </a:pPr>
            <a:r>
              <a:rPr lang="it-IT" sz="2000" b="1" dirty="0" smtClean="0"/>
              <a:t>Apparati </a:t>
            </a:r>
            <a:r>
              <a:rPr lang="it-IT" sz="2000" b="1" dirty="0"/>
              <a:t>di </a:t>
            </a:r>
            <a:r>
              <a:rPr lang="it-IT" sz="2000" b="1" dirty="0" smtClean="0"/>
              <a:t>periferia</a:t>
            </a:r>
            <a:r>
              <a:rPr lang="it-IT" sz="2000" dirty="0" smtClean="0"/>
              <a:t>: </a:t>
            </a:r>
            <a:r>
              <a:rPr lang="it-IT" sz="2000" dirty="0"/>
              <a:t>sono i dispositivi di </a:t>
            </a:r>
            <a:r>
              <a:rPr lang="it-IT" sz="2000" dirty="0" smtClean="0"/>
              <a:t>emissione, validazione </a:t>
            </a:r>
            <a:r>
              <a:rPr lang="it-IT" sz="2000" dirty="0"/>
              <a:t>e </a:t>
            </a:r>
            <a:r>
              <a:rPr lang="it-IT" sz="2000" dirty="0" smtClean="0"/>
              <a:t>controllo;</a:t>
            </a:r>
          </a:p>
          <a:p>
            <a:pPr marL="342900" indent="-342900" algn="just">
              <a:buFont typeface="Wingdings" panose="05000000000000000000" pitchFamily="2" charset="2"/>
              <a:buChar char="Ø"/>
            </a:pPr>
            <a:r>
              <a:rPr lang="it-IT" sz="2000" b="1" dirty="0" err="1" smtClean="0"/>
              <a:t>Portable</a:t>
            </a:r>
            <a:r>
              <a:rPr lang="it-IT" sz="2000" b="1" dirty="0" smtClean="0"/>
              <a:t> </a:t>
            </a:r>
            <a:r>
              <a:rPr lang="it-IT" sz="2000" b="1" dirty="0"/>
              <a:t>Objects</a:t>
            </a:r>
            <a:r>
              <a:rPr lang="it-IT" sz="2000" dirty="0"/>
              <a:t>: i supporti fisici in mano agli utenti </a:t>
            </a:r>
            <a:r>
              <a:rPr lang="it-IT" sz="2000" dirty="0" smtClean="0"/>
              <a:t>(Smart </a:t>
            </a:r>
            <a:r>
              <a:rPr lang="it-IT" sz="2000" dirty="0"/>
              <a:t>card, chip on </a:t>
            </a:r>
            <a:r>
              <a:rPr lang="it-IT" sz="2000" dirty="0" err="1"/>
              <a:t>paper</a:t>
            </a:r>
            <a:r>
              <a:rPr lang="it-IT" sz="2000" dirty="0"/>
              <a:t>, </a:t>
            </a:r>
            <a:r>
              <a:rPr lang="it-IT" sz="2000" dirty="0" err="1"/>
              <a:t>ecc</a:t>
            </a:r>
            <a:r>
              <a:rPr lang="it-IT" sz="2000" dirty="0"/>
              <a:t>).</a:t>
            </a:r>
          </a:p>
          <a:p>
            <a:pPr algn="just"/>
            <a:r>
              <a:rPr lang="it-IT" sz="2000" dirty="0"/>
              <a:t>Spesso </a:t>
            </a:r>
            <a:r>
              <a:rPr lang="it-IT" sz="2000" dirty="0" smtClean="0"/>
              <a:t>è </a:t>
            </a:r>
            <a:r>
              <a:rPr lang="it-IT" sz="2000" dirty="0"/>
              <a:t>prevista la presenza di un livello sovra ordinato, quali ad esempio un </a:t>
            </a:r>
            <a:r>
              <a:rPr lang="it-IT" sz="2000" b="1" dirty="0"/>
              <a:t>Centro di Controllo </a:t>
            </a:r>
            <a:r>
              <a:rPr lang="it-IT" sz="2000" b="1" dirty="0" smtClean="0"/>
              <a:t>di Bacino </a:t>
            </a:r>
            <a:r>
              <a:rPr lang="it-IT" sz="2000" b="1" dirty="0"/>
              <a:t>e/o un Centro Servizi Regionale</a:t>
            </a:r>
            <a:r>
              <a:rPr lang="it-IT" sz="2000" dirty="0"/>
              <a:t>; tali sistemi sono finalizzati </a:t>
            </a:r>
            <a:r>
              <a:rPr lang="it-IT" sz="2000" dirty="0" smtClean="0"/>
              <a:t>al governo </a:t>
            </a:r>
            <a:r>
              <a:rPr lang="it-IT" sz="2000" dirty="0"/>
              <a:t>dei dati, al clearing e </a:t>
            </a:r>
            <a:r>
              <a:rPr lang="it-IT" sz="2000" dirty="0" smtClean="0"/>
              <a:t>alla supervisione </a:t>
            </a:r>
            <a:r>
              <a:rPr lang="it-IT" sz="2000" dirty="0"/>
              <a:t>complessiva nell’ambito di loro competenza.</a:t>
            </a:r>
          </a:p>
        </p:txBody>
      </p:sp>
    </p:spTree>
    <p:extLst>
      <p:ext uri="{BB962C8B-B14F-4D97-AF65-F5344CB8AC3E}">
        <p14:creationId xmlns:p14="http://schemas.microsoft.com/office/powerpoint/2010/main" val="31019962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SCHEMA ARCHITETTURA GENERALE SBE</a:t>
            </a:r>
            <a:endParaRPr lang="it-IT" sz="2800" b="1" dirty="0">
              <a:solidFill>
                <a:schemeClr val="accent1">
                  <a:lumMod val="50000"/>
                </a:schemeClr>
              </a:solidFill>
              <a:latin typeface="+mn-lt"/>
            </a:endParaRPr>
          </a:p>
        </p:txBody>
      </p:sp>
      <p:sp>
        <p:nvSpPr>
          <p:cNvPr id="3" name="Rettangolo 2"/>
          <p:cNvSpPr/>
          <p:nvPr/>
        </p:nvSpPr>
        <p:spPr>
          <a:xfrm>
            <a:off x="188259" y="1548467"/>
            <a:ext cx="6441141" cy="5324535"/>
          </a:xfrm>
          <a:prstGeom prst="rect">
            <a:avLst/>
          </a:prstGeom>
        </p:spPr>
        <p:txBody>
          <a:bodyPr wrap="square">
            <a:spAutoFit/>
          </a:bodyPr>
          <a:lstStyle/>
          <a:p>
            <a:pPr algn="just"/>
            <a:r>
              <a:rPr lang="it-IT" sz="2000" dirty="0"/>
              <a:t>La piattaforma digitale SBE tradizionale è caratterizzata </a:t>
            </a:r>
            <a:r>
              <a:rPr lang="it-IT" sz="2000" dirty="0" smtClean="0"/>
              <a:t>da:</a:t>
            </a:r>
          </a:p>
          <a:p>
            <a:pPr algn="just"/>
            <a:endParaRPr lang="it-IT" sz="2000" dirty="0" smtClean="0"/>
          </a:p>
          <a:p>
            <a:pPr marL="342900" indent="-342900" algn="just">
              <a:buFont typeface="Wingdings" panose="05000000000000000000" pitchFamily="2" charset="2"/>
              <a:buChar char="Ø"/>
            </a:pPr>
            <a:r>
              <a:rPr lang="it-IT" sz="2000" dirty="0" smtClean="0"/>
              <a:t>Ambito </a:t>
            </a:r>
            <a:r>
              <a:rPr lang="it-IT" sz="2000" dirty="0"/>
              <a:t>geografico che </a:t>
            </a:r>
            <a:r>
              <a:rPr lang="it-IT" sz="2000" dirty="0" smtClean="0"/>
              <a:t>sta </a:t>
            </a:r>
            <a:r>
              <a:rPr lang="it-IT" sz="2000" dirty="0"/>
              <a:t>via via sempre più allargandosi fino a assumere aspetti di </a:t>
            </a:r>
            <a:r>
              <a:rPr lang="it-IT" sz="2000" dirty="0" smtClean="0"/>
              <a:t>bacino, metropolitani </a:t>
            </a:r>
            <a:r>
              <a:rPr lang="it-IT" sz="2000" dirty="0"/>
              <a:t>e </a:t>
            </a:r>
            <a:r>
              <a:rPr lang="it-IT" sz="2000" dirty="0" smtClean="0"/>
              <a:t>regionali,</a:t>
            </a:r>
          </a:p>
          <a:p>
            <a:pPr marL="342900" indent="-342900" algn="just">
              <a:buFont typeface="Wingdings" panose="05000000000000000000" pitchFamily="2" charset="2"/>
              <a:buChar char="Ø"/>
            </a:pPr>
            <a:r>
              <a:rPr lang="it-IT" sz="2000" dirty="0" smtClean="0"/>
              <a:t>Moduli </a:t>
            </a:r>
            <a:r>
              <a:rPr lang="it-IT" sz="2000" dirty="0"/>
              <a:t>applicativi specializzati, più o meno integrati fra loro (back office, biglietteria, </a:t>
            </a:r>
            <a:r>
              <a:rPr lang="it-IT" sz="2000" dirty="0" smtClean="0"/>
              <a:t>e-commerce, terminali </a:t>
            </a:r>
            <a:r>
              <a:rPr lang="it-IT" sz="2000" dirty="0"/>
              <a:t>per ecc.)</a:t>
            </a:r>
          </a:p>
          <a:p>
            <a:pPr algn="just"/>
            <a:r>
              <a:rPr lang="it-IT" sz="2000" dirty="0" smtClean="0"/>
              <a:t>A </a:t>
            </a:r>
            <a:r>
              <a:rPr lang="it-IT" sz="2000" dirty="0"/>
              <a:t>seconda delle soluzioni e delle configurazioni, </a:t>
            </a:r>
            <a:r>
              <a:rPr lang="it-IT" sz="2000" b="1" dirty="0"/>
              <a:t>gli apparati possono </a:t>
            </a:r>
            <a:r>
              <a:rPr lang="it-IT" sz="2000" b="1" dirty="0" smtClean="0"/>
              <a:t>lavorare:</a:t>
            </a:r>
          </a:p>
          <a:p>
            <a:pPr marL="342900" indent="-342900" algn="just">
              <a:buFont typeface="Wingdings" panose="05000000000000000000" pitchFamily="2" charset="2"/>
              <a:buChar char="Ø"/>
            </a:pPr>
            <a:r>
              <a:rPr lang="it-IT" sz="2000" dirty="0" smtClean="0"/>
              <a:t>Online </a:t>
            </a:r>
            <a:r>
              <a:rPr lang="it-IT" sz="2000" dirty="0"/>
              <a:t>(le operazioni effettuate vengono tracciate direttamente sul database del CCA</a:t>
            </a:r>
            <a:r>
              <a:rPr lang="it-IT" sz="2000" dirty="0" smtClean="0"/>
              <a:t>);</a:t>
            </a:r>
          </a:p>
          <a:p>
            <a:pPr marL="342900" indent="-342900" algn="just">
              <a:buFont typeface="Wingdings" panose="05000000000000000000" pitchFamily="2" charset="2"/>
              <a:buChar char="Ø"/>
            </a:pPr>
            <a:r>
              <a:rPr lang="it-IT" sz="2000" dirty="0" smtClean="0"/>
              <a:t>Offline </a:t>
            </a:r>
            <a:r>
              <a:rPr lang="it-IT" sz="2000" dirty="0"/>
              <a:t>(le transazioni vengono registrate in locale e successivamente riallineate con la centrale</a:t>
            </a:r>
            <a:r>
              <a:rPr lang="it-IT" sz="2000" dirty="0" smtClean="0"/>
              <a:t>);</a:t>
            </a:r>
          </a:p>
          <a:p>
            <a:pPr marL="342900" indent="-342900" algn="just">
              <a:buFont typeface="Wingdings" panose="05000000000000000000" pitchFamily="2" charset="2"/>
              <a:buChar char="Ø"/>
            </a:pPr>
            <a:r>
              <a:rPr lang="it-IT" sz="2000" dirty="0" smtClean="0"/>
              <a:t>Online </a:t>
            </a:r>
            <a:r>
              <a:rPr lang="it-IT" sz="2000" dirty="0"/>
              <a:t>con modalità mista degradata off line (di default on line, passa in off line in caso di </a:t>
            </a:r>
            <a:r>
              <a:rPr lang="it-IT" sz="2000" dirty="0" smtClean="0"/>
              <a:t>indisponibilità della </a:t>
            </a:r>
            <a:r>
              <a:rPr lang="it-IT" sz="2000" dirty="0"/>
              <a:t>centrale</a:t>
            </a:r>
            <a:r>
              <a:rPr lang="it-IT" sz="2000" dirty="0" smtClean="0"/>
              <a:t>).</a:t>
            </a: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1884393"/>
            <a:ext cx="5459506" cy="4652682"/>
          </a:xfrm>
          <a:prstGeom prst="rect">
            <a:avLst/>
          </a:prstGeom>
        </p:spPr>
      </p:pic>
    </p:spTree>
    <p:extLst>
      <p:ext uri="{BB962C8B-B14F-4D97-AF65-F5344CB8AC3E}">
        <p14:creationId xmlns:p14="http://schemas.microsoft.com/office/powerpoint/2010/main" val="23982218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SOTTOSISTEMA CENTRALE DI BIGLIETTAZIONE (SSCB)</a:t>
            </a:r>
            <a:endParaRPr lang="it-IT" sz="2800" b="1" dirty="0">
              <a:solidFill>
                <a:schemeClr val="accent1">
                  <a:lumMod val="50000"/>
                </a:schemeClr>
              </a:solidFill>
              <a:latin typeface="+mn-lt"/>
            </a:endParaRPr>
          </a:p>
        </p:txBody>
      </p:sp>
      <p:sp>
        <p:nvSpPr>
          <p:cNvPr id="3" name="Rettangolo 2"/>
          <p:cNvSpPr/>
          <p:nvPr/>
        </p:nvSpPr>
        <p:spPr>
          <a:xfrm>
            <a:off x="188258" y="1561914"/>
            <a:ext cx="10085295" cy="4401205"/>
          </a:xfrm>
          <a:prstGeom prst="rect">
            <a:avLst/>
          </a:prstGeom>
        </p:spPr>
        <p:txBody>
          <a:bodyPr wrap="square">
            <a:spAutoFit/>
          </a:bodyPr>
          <a:lstStyle/>
          <a:p>
            <a:pPr algn="just"/>
            <a:r>
              <a:rPr lang="it-IT" sz="2000" b="1" dirty="0"/>
              <a:t>Il Sottosistema Centrale di Bigliettazione </a:t>
            </a:r>
            <a:r>
              <a:rPr lang="it-IT" sz="2000" dirty="0"/>
              <a:t>(SSCB) offre le funzioni principali </a:t>
            </a:r>
            <a:r>
              <a:rPr lang="it-IT" sz="2000" dirty="0" smtClean="0"/>
              <a:t>seguenti:</a:t>
            </a:r>
          </a:p>
          <a:p>
            <a:pPr algn="just"/>
            <a:endParaRPr lang="it-IT" sz="2000" dirty="0" smtClean="0"/>
          </a:p>
          <a:p>
            <a:pPr marL="342900" indent="-342900" algn="just">
              <a:buFont typeface="Wingdings" panose="05000000000000000000" pitchFamily="2" charset="2"/>
              <a:buChar char="Ø"/>
            </a:pPr>
            <a:r>
              <a:rPr lang="it-IT" sz="2000" dirty="0" smtClean="0"/>
              <a:t>gestione </a:t>
            </a:r>
            <a:r>
              <a:rPr lang="it-IT" sz="2000" dirty="0"/>
              <a:t>degli operatori del sistema (amministratori, agenti, autisti, ecc.) e dei loro </a:t>
            </a:r>
            <a:r>
              <a:rPr lang="it-IT" sz="2000" dirty="0" smtClean="0"/>
              <a:t>privilegi;</a:t>
            </a:r>
          </a:p>
          <a:p>
            <a:pPr marL="342900" indent="-342900" algn="just">
              <a:buFont typeface="Wingdings" panose="05000000000000000000" pitchFamily="2" charset="2"/>
              <a:buChar char="Ø"/>
            </a:pPr>
            <a:r>
              <a:rPr lang="it-IT" sz="2000" dirty="0" smtClean="0"/>
              <a:t>gestione </a:t>
            </a:r>
            <a:r>
              <a:rPr lang="it-IT" sz="2000" dirty="0"/>
              <a:t>dati delle aziende di trasporto (multi-compagnia</a:t>
            </a:r>
            <a:r>
              <a:rPr lang="it-IT" sz="2000" dirty="0" smtClean="0"/>
              <a:t>);</a:t>
            </a:r>
          </a:p>
          <a:p>
            <a:pPr marL="342900" indent="-342900" algn="just">
              <a:buFont typeface="Wingdings" panose="05000000000000000000" pitchFamily="2" charset="2"/>
              <a:buChar char="Ø"/>
            </a:pPr>
            <a:r>
              <a:rPr lang="it-IT" sz="2000" dirty="0" smtClean="0"/>
              <a:t>definizione </a:t>
            </a:r>
            <a:r>
              <a:rPr lang="it-IT" sz="2000" dirty="0"/>
              <a:t>della gamma tariffaria (prodotti tariffari/titoli di viaggio</a:t>
            </a:r>
            <a:r>
              <a:rPr lang="it-IT" sz="2000" dirty="0" smtClean="0"/>
              <a:t>);</a:t>
            </a:r>
          </a:p>
          <a:p>
            <a:pPr marL="342900" indent="-342900" algn="just">
              <a:buFont typeface="Wingdings" panose="05000000000000000000" pitchFamily="2" charset="2"/>
              <a:buChar char="Ø"/>
            </a:pPr>
            <a:r>
              <a:rPr lang="it-IT" sz="2000" dirty="0" smtClean="0"/>
              <a:t>definizione </a:t>
            </a:r>
            <a:r>
              <a:rPr lang="it-IT" sz="2000" dirty="0"/>
              <a:t>delle reti di trasporto (fermata, zone tariffarie, linee e varianti, veicoli, ecc</a:t>
            </a:r>
            <a:r>
              <a:rPr lang="it-IT" sz="2000" dirty="0" smtClean="0"/>
              <a:t>.);</a:t>
            </a:r>
          </a:p>
          <a:p>
            <a:pPr marL="342900" indent="-342900" algn="just">
              <a:buFont typeface="Wingdings" panose="05000000000000000000" pitchFamily="2" charset="2"/>
              <a:buChar char="Ø"/>
            </a:pPr>
            <a:r>
              <a:rPr lang="it-IT" sz="2000" dirty="0" smtClean="0"/>
              <a:t>definizione </a:t>
            </a:r>
            <a:r>
              <a:rPr lang="it-IT" sz="2000" dirty="0"/>
              <a:t>del servizio (turno di lavoro, corse, ecc</a:t>
            </a:r>
            <a:r>
              <a:rPr lang="it-IT" sz="2000" dirty="0" smtClean="0"/>
              <a:t>.);</a:t>
            </a:r>
          </a:p>
          <a:p>
            <a:pPr marL="342900" indent="-342900" algn="just">
              <a:buFont typeface="Wingdings" panose="05000000000000000000" pitchFamily="2" charset="2"/>
              <a:buChar char="Ø"/>
            </a:pPr>
            <a:r>
              <a:rPr lang="it-IT" sz="2000" dirty="0" smtClean="0"/>
              <a:t>gestione </a:t>
            </a:r>
            <a:r>
              <a:rPr lang="it-IT" sz="2000" dirty="0"/>
              <a:t>dei dispositivi e dei loro </a:t>
            </a:r>
            <a:r>
              <a:rPr lang="it-IT" sz="2000" dirty="0" smtClean="0"/>
              <a:t>parametri;</a:t>
            </a:r>
          </a:p>
          <a:p>
            <a:pPr marL="342900" indent="-342900" algn="just">
              <a:buFont typeface="Wingdings" panose="05000000000000000000" pitchFamily="2" charset="2"/>
              <a:buChar char="Ø"/>
            </a:pPr>
            <a:r>
              <a:rPr lang="it-IT" sz="2000" dirty="0" smtClean="0"/>
              <a:t>gestione </a:t>
            </a:r>
            <a:r>
              <a:rPr lang="it-IT" sz="2000" dirty="0"/>
              <a:t>dei dati personali dei </a:t>
            </a:r>
            <a:r>
              <a:rPr lang="it-IT" sz="2000" dirty="0" smtClean="0"/>
              <a:t>Clienti;</a:t>
            </a:r>
          </a:p>
          <a:p>
            <a:pPr marL="342900" indent="-342900" algn="just">
              <a:buFont typeface="Wingdings" panose="05000000000000000000" pitchFamily="2" charset="2"/>
              <a:buChar char="Ø"/>
            </a:pPr>
            <a:r>
              <a:rPr lang="it-IT" sz="2000" dirty="0" smtClean="0"/>
              <a:t>gestione </a:t>
            </a:r>
            <a:r>
              <a:rPr lang="it-IT" sz="2000" dirty="0"/>
              <a:t>delle </a:t>
            </a:r>
            <a:r>
              <a:rPr lang="it-IT" sz="2000" dirty="0" smtClean="0"/>
              <a:t>Smart card;</a:t>
            </a:r>
          </a:p>
          <a:p>
            <a:pPr marL="342900" indent="-342900" algn="just">
              <a:buFont typeface="Wingdings" panose="05000000000000000000" pitchFamily="2" charset="2"/>
              <a:buChar char="Ø"/>
            </a:pPr>
            <a:r>
              <a:rPr lang="it-IT" sz="2000" dirty="0" smtClean="0"/>
              <a:t>sicurezza </a:t>
            </a:r>
            <a:r>
              <a:rPr lang="it-IT" sz="2000" dirty="0"/>
              <a:t>dei </a:t>
            </a:r>
            <a:r>
              <a:rPr lang="it-IT" sz="2000" dirty="0" smtClean="0"/>
              <a:t>dati;</a:t>
            </a:r>
          </a:p>
          <a:p>
            <a:pPr marL="342900" indent="-342900" algn="just">
              <a:buFont typeface="Wingdings" panose="05000000000000000000" pitchFamily="2" charset="2"/>
              <a:buChar char="Ø"/>
            </a:pPr>
            <a:r>
              <a:rPr lang="it-IT" sz="2000" dirty="0" smtClean="0"/>
              <a:t>raccolta </a:t>
            </a:r>
            <a:r>
              <a:rPr lang="it-IT" sz="2000" dirty="0"/>
              <a:t>e gestione dei dati </a:t>
            </a:r>
            <a:r>
              <a:rPr lang="it-IT" sz="2000" dirty="0" smtClean="0"/>
              <a:t>elementari;</a:t>
            </a:r>
          </a:p>
          <a:p>
            <a:pPr marL="342900" indent="-342900" algn="just">
              <a:buFont typeface="Wingdings" panose="05000000000000000000" pitchFamily="2" charset="2"/>
              <a:buChar char="Ø"/>
            </a:pPr>
            <a:r>
              <a:rPr lang="it-IT" sz="2000" dirty="0" smtClean="0"/>
              <a:t>elaborazioni </a:t>
            </a:r>
            <a:r>
              <a:rPr lang="it-IT" sz="2000" dirty="0"/>
              <a:t>statistiche</a:t>
            </a:r>
            <a:r>
              <a:rPr lang="it-IT" sz="2000" dirty="0" smtClean="0"/>
              <a:t>;</a:t>
            </a:r>
          </a:p>
          <a:p>
            <a:pPr marL="342900" indent="-342900" algn="just">
              <a:buFont typeface="Wingdings" panose="05000000000000000000" pitchFamily="2" charset="2"/>
              <a:buChar char="Ø"/>
            </a:pPr>
            <a:r>
              <a:rPr lang="it-IT" sz="2000" dirty="0" smtClean="0"/>
              <a:t> </a:t>
            </a:r>
            <a:r>
              <a:rPr lang="it-IT" sz="2000" dirty="0"/>
              <a:t>export dei report.</a:t>
            </a:r>
            <a:endParaRPr lang="it-IT" sz="2000" dirty="0" smtClean="0"/>
          </a:p>
        </p:txBody>
      </p:sp>
      <p:pic>
        <p:nvPicPr>
          <p:cNvPr id="2052" name="Picture 4" descr="Risultati immagini per DATABA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4374" y="3536576"/>
            <a:ext cx="5532825" cy="3161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3105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SOTTOSISTEMA CENTRALE DI BIGLIETTAZIONE (SSCB)</a:t>
            </a:r>
            <a:endParaRPr lang="it-IT" sz="2800" b="1" dirty="0">
              <a:solidFill>
                <a:schemeClr val="accent1">
                  <a:lumMod val="50000"/>
                </a:schemeClr>
              </a:solidFill>
              <a:latin typeface="+mn-lt"/>
            </a:endParaRPr>
          </a:p>
        </p:txBody>
      </p:sp>
      <p:sp>
        <p:nvSpPr>
          <p:cNvPr id="3" name="Rettangolo 2"/>
          <p:cNvSpPr/>
          <p:nvPr/>
        </p:nvSpPr>
        <p:spPr>
          <a:xfrm>
            <a:off x="188258" y="1561914"/>
            <a:ext cx="5325036" cy="5016758"/>
          </a:xfrm>
          <a:prstGeom prst="rect">
            <a:avLst/>
          </a:prstGeom>
        </p:spPr>
        <p:txBody>
          <a:bodyPr wrap="square">
            <a:spAutoFit/>
          </a:bodyPr>
          <a:lstStyle/>
          <a:p>
            <a:pPr algn="just"/>
            <a:r>
              <a:rPr lang="it-IT" sz="2000" dirty="0"/>
              <a:t>Il Sotto Sistema Centrale di Bigliettazione (SSCB) è basato su un </a:t>
            </a:r>
            <a:r>
              <a:rPr lang="it-IT" sz="2000" b="1" dirty="0"/>
              <a:t>database centrale </a:t>
            </a:r>
            <a:r>
              <a:rPr lang="it-IT" sz="2000" dirty="0"/>
              <a:t>(es. </a:t>
            </a:r>
            <a:r>
              <a:rPr lang="it-IT" sz="2000" dirty="0" smtClean="0"/>
              <a:t>Microsoft SQL </a:t>
            </a:r>
            <a:r>
              <a:rPr lang="it-IT" sz="2000" dirty="0"/>
              <a:t>Server, Oracle ecc.) e </a:t>
            </a:r>
            <a:r>
              <a:rPr lang="it-IT" sz="2000" b="1" dirty="0"/>
              <a:t>programmi applicativi </a:t>
            </a:r>
            <a:r>
              <a:rPr lang="it-IT" sz="2000" dirty="0"/>
              <a:t>di particolare </a:t>
            </a:r>
            <a:r>
              <a:rPr lang="it-IT" sz="2000" dirty="0" smtClean="0"/>
              <a:t>complessità. </a:t>
            </a:r>
          </a:p>
          <a:p>
            <a:pPr algn="just"/>
            <a:r>
              <a:rPr lang="it-IT" sz="2000" dirty="0" smtClean="0"/>
              <a:t>Esso viene </a:t>
            </a:r>
            <a:r>
              <a:rPr lang="it-IT" sz="2000" dirty="0"/>
              <a:t>di </a:t>
            </a:r>
            <a:r>
              <a:rPr lang="it-IT" sz="2000" dirty="0" smtClean="0"/>
              <a:t>solito ospitato </a:t>
            </a:r>
            <a:r>
              <a:rPr lang="it-IT" sz="2000" dirty="0"/>
              <a:t>su Data Center del Cliente, del Fornitore o su Server Farm specializzate.</a:t>
            </a:r>
          </a:p>
          <a:p>
            <a:pPr algn="just"/>
            <a:r>
              <a:rPr lang="it-IT" sz="2000" dirty="0"/>
              <a:t>La tendenza della tecnica è quello di realizzare SSCB </a:t>
            </a:r>
            <a:r>
              <a:rPr lang="it-IT" sz="2000" dirty="0" smtClean="0"/>
              <a:t>basati su </a:t>
            </a:r>
            <a:r>
              <a:rPr lang="it-IT" sz="2000" dirty="0"/>
              <a:t>architettura di tipo SOA (</a:t>
            </a:r>
            <a:r>
              <a:rPr lang="it-IT" sz="2000" dirty="0" smtClean="0"/>
              <a:t>Service </a:t>
            </a:r>
            <a:r>
              <a:rPr lang="it-IT" sz="2000" dirty="0" err="1" smtClean="0"/>
              <a:t>Oriented</a:t>
            </a:r>
            <a:r>
              <a:rPr lang="it-IT" sz="2000" dirty="0" smtClean="0"/>
              <a:t> </a:t>
            </a:r>
            <a:r>
              <a:rPr lang="it-IT" sz="2000" dirty="0"/>
              <a:t>Architecture), in modo da poter essere utilizzato da un numero indeterminato di posti </a:t>
            </a:r>
            <a:r>
              <a:rPr lang="it-IT" sz="2000" dirty="0" smtClean="0"/>
              <a:t>di lavoro </a:t>
            </a:r>
            <a:r>
              <a:rPr lang="it-IT" sz="2000" dirty="0"/>
              <a:t>che utilizzano un navigatore </a:t>
            </a:r>
            <a:r>
              <a:rPr lang="it-IT" sz="2000" dirty="0" smtClean="0"/>
              <a:t>Internet.</a:t>
            </a:r>
            <a:endParaRPr lang="it-IT" sz="2000" dirty="0"/>
          </a:p>
          <a:p>
            <a:pPr algn="just"/>
            <a:r>
              <a:rPr lang="it-IT" sz="2000" dirty="0"/>
              <a:t>È opportuno che il sistema offra un elevato grado di apertura all’esterno, così da </a:t>
            </a:r>
            <a:r>
              <a:rPr lang="it-IT" sz="2000" dirty="0" smtClean="0"/>
              <a:t>facilitare l’integrazione </a:t>
            </a:r>
            <a:r>
              <a:rPr lang="it-IT" sz="2000" dirty="0"/>
              <a:t>di applicativi anche provenienti da Fornitori terzi.</a:t>
            </a:r>
            <a:endParaRPr lang="it-IT" sz="2000" dirty="0" smtClean="0"/>
          </a:p>
        </p:txBody>
      </p:sp>
      <p:pic>
        <p:nvPicPr>
          <p:cNvPr id="1028" name="Picture 4" descr="Immagine correl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682" y="1796484"/>
            <a:ext cx="6192489" cy="42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5795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SOTTOSISTEMA DI VENDITA</a:t>
            </a:r>
            <a:endParaRPr lang="it-IT" sz="2800" b="1" dirty="0">
              <a:solidFill>
                <a:schemeClr val="accent1">
                  <a:lumMod val="50000"/>
                </a:schemeClr>
              </a:solidFill>
              <a:latin typeface="+mn-lt"/>
            </a:endParaRPr>
          </a:p>
        </p:txBody>
      </p:sp>
      <p:sp>
        <p:nvSpPr>
          <p:cNvPr id="3" name="Rettangolo 2"/>
          <p:cNvSpPr/>
          <p:nvPr/>
        </p:nvSpPr>
        <p:spPr>
          <a:xfrm>
            <a:off x="188258" y="1334861"/>
            <a:ext cx="11577918" cy="1015663"/>
          </a:xfrm>
          <a:prstGeom prst="rect">
            <a:avLst/>
          </a:prstGeom>
        </p:spPr>
        <p:txBody>
          <a:bodyPr wrap="square">
            <a:spAutoFit/>
          </a:bodyPr>
          <a:lstStyle/>
          <a:p>
            <a:pPr algn="just"/>
            <a:r>
              <a:rPr lang="it-IT" sz="2000" dirty="0" smtClean="0"/>
              <a:t>I Titoli </a:t>
            </a:r>
            <a:r>
              <a:rPr lang="it-IT" sz="2000" dirty="0"/>
              <a:t>di viaggio sono prodotti e venduti </a:t>
            </a:r>
            <a:r>
              <a:rPr lang="it-IT" sz="2000" dirty="0" smtClean="0"/>
              <a:t>dal </a:t>
            </a:r>
            <a:r>
              <a:rPr lang="it-IT" sz="2000" b="1" dirty="0" smtClean="0"/>
              <a:t>Sottosistema </a:t>
            </a:r>
            <a:r>
              <a:rPr lang="it-IT" sz="2000" b="1" dirty="0"/>
              <a:t>di Vendita </a:t>
            </a:r>
            <a:r>
              <a:rPr lang="it-IT" sz="2000" dirty="0"/>
              <a:t>(SSV). Le soluzioni </a:t>
            </a:r>
            <a:r>
              <a:rPr lang="it-IT" sz="2000" dirty="0" smtClean="0"/>
              <a:t>possibili per </a:t>
            </a:r>
            <a:r>
              <a:rPr lang="it-IT" sz="2000" dirty="0"/>
              <a:t>la vendita sono numerose e diversificate, come ad </a:t>
            </a:r>
            <a:r>
              <a:rPr lang="it-IT" sz="2000" dirty="0" smtClean="0"/>
              <a:t>esempio: biglietterie aziendali, rete </a:t>
            </a:r>
            <a:r>
              <a:rPr lang="it-IT" sz="2000" dirty="0"/>
              <a:t>di </a:t>
            </a:r>
            <a:r>
              <a:rPr lang="it-IT" sz="2000" dirty="0" smtClean="0"/>
              <a:t>rivenditori, </a:t>
            </a:r>
            <a:r>
              <a:rPr lang="en-US" sz="2000" dirty="0" smtClean="0"/>
              <a:t>Internet </a:t>
            </a:r>
            <a:r>
              <a:rPr lang="en-US" sz="2000" dirty="0"/>
              <a:t>(“web shop” o </a:t>
            </a:r>
            <a:r>
              <a:rPr lang="en-US" sz="2000" dirty="0" smtClean="0"/>
              <a:t>App), </a:t>
            </a:r>
            <a:r>
              <a:rPr lang="it-IT" sz="2000" dirty="0" smtClean="0"/>
              <a:t>bordo bus, macchine automatiche, vendita mobile, tecniche </a:t>
            </a:r>
            <a:r>
              <a:rPr lang="it-IT" sz="2000" dirty="0"/>
              <a:t>innovative</a:t>
            </a:r>
            <a:r>
              <a:rPr lang="it-IT" sz="2000" dirty="0" smtClean="0"/>
              <a:t>.</a:t>
            </a: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958" y="2430279"/>
            <a:ext cx="1169689" cy="2592283"/>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958" y="5050392"/>
            <a:ext cx="4324954" cy="1409897"/>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3233" y="2350524"/>
            <a:ext cx="2755679" cy="2525329"/>
          </a:xfrm>
          <a:prstGeom prst="rect">
            <a:avLst/>
          </a:prstGeom>
        </p:spPr>
      </p:pic>
      <p:pic>
        <p:nvPicPr>
          <p:cNvPr id="11" name="Immagin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4148" y="3033167"/>
            <a:ext cx="4234023" cy="3083376"/>
          </a:xfrm>
          <a:prstGeom prst="rect">
            <a:avLst/>
          </a:prstGeom>
        </p:spPr>
      </p:pic>
      <p:pic>
        <p:nvPicPr>
          <p:cNvPr id="2052" name="Picture 4" descr="Risultati immagini per app biglietti"/>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9039" y="3033167"/>
            <a:ext cx="2564982" cy="308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5484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SOTTOSISTEMA DI BORDO (SSDB)</a:t>
            </a:r>
            <a:endParaRPr lang="it-IT" sz="2800" b="1" dirty="0">
              <a:solidFill>
                <a:schemeClr val="accent1">
                  <a:lumMod val="50000"/>
                </a:schemeClr>
              </a:solidFill>
              <a:latin typeface="+mn-lt"/>
            </a:endParaRPr>
          </a:p>
        </p:txBody>
      </p:sp>
      <p:sp>
        <p:nvSpPr>
          <p:cNvPr id="3" name="Rettangolo 2"/>
          <p:cNvSpPr/>
          <p:nvPr/>
        </p:nvSpPr>
        <p:spPr>
          <a:xfrm>
            <a:off x="188258" y="1561914"/>
            <a:ext cx="6750424" cy="5016758"/>
          </a:xfrm>
          <a:prstGeom prst="rect">
            <a:avLst/>
          </a:prstGeom>
        </p:spPr>
        <p:txBody>
          <a:bodyPr wrap="square">
            <a:spAutoFit/>
          </a:bodyPr>
          <a:lstStyle/>
          <a:p>
            <a:pPr algn="just"/>
            <a:r>
              <a:rPr lang="it-IT" sz="2000" dirty="0"/>
              <a:t>Il </a:t>
            </a:r>
            <a:r>
              <a:rPr lang="it-IT" sz="2000" b="1" dirty="0"/>
              <a:t>Sottosistema di bordo </a:t>
            </a:r>
            <a:r>
              <a:rPr lang="it-IT" sz="2000" dirty="0"/>
              <a:t>(SSDB) è la parte del sistema di bigliettazione situata a bordo dei </a:t>
            </a:r>
            <a:r>
              <a:rPr lang="it-IT" sz="2000" dirty="0" smtClean="0"/>
              <a:t>bus. Comprende </a:t>
            </a:r>
            <a:r>
              <a:rPr lang="it-IT" sz="2000" dirty="0"/>
              <a:t>generalmente le funzioni di più sottosistemi, come ad </a:t>
            </a:r>
            <a:r>
              <a:rPr lang="it-IT" sz="2000" dirty="0" smtClean="0"/>
              <a:t>esempio:</a:t>
            </a:r>
          </a:p>
          <a:p>
            <a:pPr marL="342900" indent="-342900" algn="just">
              <a:buFont typeface="Wingdings" panose="05000000000000000000" pitchFamily="2" charset="2"/>
              <a:buChar char="Ø"/>
            </a:pPr>
            <a:r>
              <a:rPr lang="it-IT" sz="2000" dirty="0" smtClean="0"/>
              <a:t>le </a:t>
            </a:r>
            <a:r>
              <a:rPr lang="it-IT" sz="2000" dirty="0"/>
              <a:t>funzioni tipiche del sottosistema di bordo, cioè la gestione del servizio, la supervisione </a:t>
            </a:r>
            <a:r>
              <a:rPr lang="it-IT" sz="2000" dirty="0" smtClean="0"/>
              <a:t>degli apparati</a:t>
            </a:r>
            <a:r>
              <a:rPr lang="it-IT" sz="2000" dirty="0"/>
              <a:t>, la comunicazione nei depositi con il Sotto Sistema Centrale di Bigliettazione (SSCB), </a:t>
            </a:r>
            <a:r>
              <a:rPr lang="it-IT" sz="2000" dirty="0" smtClean="0"/>
              <a:t>ecc.</a:t>
            </a:r>
            <a:endParaRPr lang="it-IT" sz="2000" dirty="0"/>
          </a:p>
          <a:p>
            <a:pPr marL="342900" indent="-342900" algn="just">
              <a:buFont typeface="Wingdings" panose="05000000000000000000" pitchFamily="2" charset="2"/>
              <a:buChar char="Ø"/>
            </a:pPr>
            <a:r>
              <a:rPr lang="it-IT" sz="2000" dirty="0" smtClean="0"/>
              <a:t>le </a:t>
            </a:r>
            <a:r>
              <a:rPr lang="it-IT" sz="2000" dirty="0"/>
              <a:t>funzioni del Sottosistema di Validazione per i titoli di viaggio (</a:t>
            </a:r>
            <a:r>
              <a:rPr lang="it-IT" sz="2000" dirty="0" err="1"/>
              <a:t>contactless</a:t>
            </a:r>
            <a:r>
              <a:rPr lang="it-IT" sz="2000" dirty="0"/>
              <a:t>, magnetici o ottici</a:t>
            </a:r>
            <a:r>
              <a:rPr lang="it-IT" sz="2000" dirty="0" smtClean="0"/>
              <a:t>);</a:t>
            </a:r>
          </a:p>
          <a:p>
            <a:pPr marL="342900" indent="-342900" algn="just">
              <a:buFont typeface="Wingdings" panose="05000000000000000000" pitchFamily="2" charset="2"/>
              <a:buChar char="Ø"/>
            </a:pPr>
            <a:r>
              <a:rPr lang="it-IT" sz="2000" dirty="0" smtClean="0"/>
              <a:t>alcune </a:t>
            </a:r>
            <a:r>
              <a:rPr lang="it-IT" sz="2000" dirty="0"/>
              <a:t>funzioni del Sottosistema di Vendita.</a:t>
            </a:r>
          </a:p>
          <a:p>
            <a:pPr algn="just"/>
            <a:endParaRPr lang="it-IT" sz="2000" dirty="0" smtClean="0"/>
          </a:p>
          <a:p>
            <a:pPr algn="just"/>
            <a:r>
              <a:rPr lang="it-IT" sz="2000" dirty="0" smtClean="0"/>
              <a:t>Il </a:t>
            </a:r>
            <a:r>
              <a:rPr lang="it-IT" sz="2000" dirty="0"/>
              <a:t>sottosistema di bordo può offrire le funzioni tipiche di un AVM o integrarsi con un </a:t>
            </a:r>
            <a:r>
              <a:rPr lang="it-IT" sz="2000" dirty="0" smtClean="0"/>
              <a:t>sottosistema dedicato</a:t>
            </a:r>
            <a:r>
              <a:rPr lang="it-IT" sz="2000" dirty="0"/>
              <a:t>. Il Sottosistema di Stazione è un particolare tipo di Sotto Sistema di Bordo (SSDB) </a:t>
            </a:r>
            <a:r>
              <a:rPr lang="it-IT" sz="2000" dirty="0" smtClean="0"/>
              <a:t>destinato a </a:t>
            </a:r>
            <a:r>
              <a:rPr lang="it-IT" sz="2000" dirty="0"/>
              <a:t>essere impiegato nelle stazioni della metropolitana o del treno ordinario.</a:t>
            </a:r>
            <a:endParaRPr lang="it-IT" sz="2000" dirty="0" smtClean="0"/>
          </a:p>
        </p:txBody>
      </p:sp>
      <p:pic>
        <p:nvPicPr>
          <p:cNvPr id="2050" name="Picture 2" descr="Risultati immagini per SISTEMA BORDO BUS BIGLIETTAZI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709" y="1849445"/>
            <a:ext cx="4737332" cy="4441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2812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SOTTOSISTEMA DI CONTROLLO (SSCO)</a:t>
            </a:r>
            <a:endParaRPr lang="it-IT" sz="2800" b="1" dirty="0">
              <a:solidFill>
                <a:schemeClr val="accent1">
                  <a:lumMod val="50000"/>
                </a:schemeClr>
              </a:solidFill>
              <a:latin typeface="+mn-lt"/>
            </a:endParaRPr>
          </a:p>
        </p:txBody>
      </p:sp>
      <p:sp>
        <p:nvSpPr>
          <p:cNvPr id="3" name="Rettangolo 2"/>
          <p:cNvSpPr/>
          <p:nvPr/>
        </p:nvSpPr>
        <p:spPr>
          <a:xfrm>
            <a:off x="346321" y="1971102"/>
            <a:ext cx="5741894" cy="3785652"/>
          </a:xfrm>
          <a:prstGeom prst="rect">
            <a:avLst/>
          </a:prstGeom>
        </p:spPr>
        <p:txBody>
          <a:bodyPr wrap="square">
            <a:spAutoFit/>
          </a:bodyPr>
          <a:lstStyle/>
          <a:p>
            <a:pPr algn="just"/>
            <a:r>
              <a:rPr lang="it-IT" sz="2000" dirty="0"/>
              <a:t>Il </a:t>
            </a:r>
            <a:r>
              <a:rPr lang="it-IT" sz="2000" b="1" dirty="0"/>
              <a:t>Sottosistema di Controllo </a:t>
            </a:r>
            <a:r>
              <a:rPr lang="it-IT" sz="2000" dirty="0"/>
              <a:t>(SSCO) permette agli ispettori di “leggere” i Titoli Di Viaggio </a:t>
            </a:r>
            <a:r>
              <a:rPr lang="it-IT" sz="2000" dirty="0" smtClean="0"/>
              <a:t>elettronici o </a:t>
            </a:r>
            <a:r>
              <a:rPr lang="it-IT" sz="2000" dirty="0"/>
              <a:t>gli ordini di acquisto nel caso di standard EMV, e se necessario, emettere le sanzioni in caso </a:t>
            </a:r>
            <a:r>
              <a:rPr lang="it-IT" sz="2000" dirty="0" smtClean="0"/>
              <a:t>di irregolarità</a:t>
            </a:r>
            <a:r>
              <a:rPr lang="it-IT" sz="2000" dirty="0"/>
              <a:t>. </a:t>
            </a:r>
            <a:endParaRPr lang="it-IT" sz="2000" dirty="0" smtClean="0"/>
          </a:p>
          <a:p>
            <a:pPr algn="just"/>
            <a:r>
              <a:rPr lang="it-IT" sz="2000" dirty="0" smtClean="0"/>
              <a:t>Il </a:t>
            </a:r>
            <a:r>
              <a:rPr lang="it-IT" sz="2000" dirty="0"/>
              <a:t>Sotto Sistema di Controllo (SSCO) permette spesso anche di effettuare la vendita </a:t>
            </a:r>
            <a:r>
              <a:rPr lang="it-IT" sz="2000" dirty="0" smtClean="0"/>
              <a:t>di biglietti </a:t>
            </a:r>
            <a:r>
              <a:rPr lang="it-IT" sz="2000" dirty="0"/>
              <a:t>su supporto carta e di ricaricare, rinnovare e convalidare le carte. Alcuni terminali </a:t>
            </a:r>
            <a:r>
              <a:rPr lang="it-IT" sz="2000" dirty="0" smtClean="0"/>
              <a:t>per verificatori </a:t>
            </a:r>
            <a:r>
              <a:rPr lang="it-IT" sz="2000" dirty="0"/>
              <a:t>permettono anche di leggere otticamente codici a barre, mono </a:t>
            </a:r>
            <a:r>
              <a:rPr lang="it-IT" sz="2000" dirty="0" smtClean="0"/>
              <a:t>o bidimensionali</a:t>
            </a:r>
            <a:r>
              <a:rPr lang="it-IT" sz="2000" dirty="0"/>
              <a:t>, </a:t>
            </a:r>
            <a:r>
              <a:rPr lang="it-IT" sz="2000" dirty="0" smtClean="0"/>
              <a:t>stampati sui </a:t>
            </a:r>
            <a:r>
              <a:rPr lang="it-IT" sz="2000" dirty="0"/>
              <a:t>biglietti di carta </a:t>
            </a:r>
            <a:r>
              <a:rPr lang="it-IT" sz="2000" dirty="0" smtClean="0"/>
              <a:t>o visualizzati </a:t>
            </a:r>
            <a:r>
              <a:rPr lang="it-IT" sz="2000" dirty="0"/>
              <a:t>sullo schermo di uno smartphone.</a:t>
            </a:r>
            <a:endParaRPr lang="it-IT" sz="2000" dirty="0" smtClean="0"/>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5541" y="1492097"/>
            <a:ext cx="4101353" cy="5014205"/>
          </a:xfrm>
          <a:prstGeom prst="rect">
            <a:avLst/>
          </a:prstGeom>
        </p:spPr>
      </p:pic>
    </p:spTree>
    <p:extLst>
      <p:ext uri="{BB962C8B-B14F-4D97-AF65-F5344CB8AC3E}">
        <p14:creationId xmlns:p14="http://schemas.microsoft.com/office/powerpoint/2010/main" val="32229012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SCHEMA LOGICO DI UNO SBE</a:t>
            </a:r>
            <a:endParaRPr lang="it-IT" sz="2800" b="1" dirty="0">
              <a:solidFill>
                <a:schemeClr val="accent1">
                  <a:lumMod val="50000"/>
                </a:schemeClr>
              </a:solidFill>
              <a:latin typeface="+mn-lt"/>
            </a:endParaRPr>
          </a:p>
        </p:txBody>
      </p:sp>
      <p:sp>
        <p:nvSpPr>
          <p:cNvPr id="3" name="Rettangolo 2"/>
          <p:cNvSpPr/>
          <p:nvPr/>
        </p:nvSpPr>
        <p:spPr>
          <a:xfrm>
            <a:off x="188259" y="1688713"/>
            <a:ext cx="5513294" cy="4708981"/>
          </a:xfrm>
          <a:prstGeom prst="rect">
            <a:avLst/>
          </a:prstGeom>
        </p:spPr>
        <p:txBody>
          <a:bodyPr wrap="square">
            <a:spAutoFit/>
          </a:bodyPr>
          <a:lstStyle/>
          <a:p>
            <a:pPr algn="just"/>
            <a:r>
              <a:rPr lang="it-IT" sz="2000" dirty="0"/>
              <a:t>U</a:t>
            </a:r>
            <a:r>
              <a:rPr lang="it-IT" sz="2000" dirty="0" smtClean="0"/>
              <a:t>n </a:t>
            </a:r>
            <a:r>
              <a:rPr lang="it-IT" sz="2000" dirty="0"/>
              <a:t>SBE può essere schematizzato, dal punto di vista logico, come un sistema a più </a:t>
            </a:r>
            <a:r>
              <a:rPr lang="it-IT" sz="2000" dirty="0" smtClean="0"/>
              <a:t>livelli dove </a:t>
            </a:r>
            <a:r>
              <a:rPr lang="it-IT" sz="2000" dirty="0"/>
              <a:t>quello più basso è rappresentato dal titolo di </a:t>
            </a:r>
            <a:r>
              <a:rPr lang="it-IT" sz="2000" dirty="0" smtClean="0"/>
              <a:t>viaggio, </a:t>
            </a:r>
            <a:r>
              <a:rPr lang="it-IT" sz="2000" dirty="0"/>
              <a:t>emesso attraverso i diversi canali di </a:t>
            </a:r>
            <a:r>
              <a:rPr lang="it-IT" sz="2000" dirty="0" smtClean="0"/>
              <a:t>vendita, ospitato nelle </a:t>
            </a:r>
            <a:r>
              <a:rPr lang="it-IT" sz="2000" dirty="0"/>
              <a:t>diverse </a:t>
            </a:r>
            <a:r>
              <a:rPr lang="it-IT" sz="2000" dirty="0" smtClean="0"/>
              <a:t>opzioni, </a:t>
            </a:r>
            <a:r>
              <a:rPr lang="it-IT" sz="2000" dirty="0"/>
              <a:t>mentre il livello più alto è costituito dal centro di raccolta dati, denominato Centro </a:t>
            </a:r>
            <a:r>
              <a:rPr lang="it-IT" sz="2000" dirty="0" smtClean="0"/>
              <a:t>di Controllo </a:t>
            </a:r>
            <a:r>
              <a:rPr lang="it-IT" sz="2000" dirty="0"/>
              <a:t>Aziendale (CCA), nei casi di sistemi mono operatore, o Centro Servizi, nei casi di sistemi </a:t>
            </a:r>
            <a:r>
              <a:rPr lang="it-IT" sz="2000" dirty="0" smtClean="0"/>
              <a:t>multi operatore</a:t>
            </a:r>
            <a:r>
              <a:rPr lang="it-IT" sz="2000" dirty="0"/>
              <a:t>. Tra questi due livelli sono presenti una serie di livelli intermedi, a volte distinti e a volte </a:t>
            </a:r>
            <a:r>
              <a:rPr lang="it-IT" sz="2000" dirty="0" smtClean="0"/>
              <a:t>integrati tra </a:t>
            </a:r>
            <a:r>
              <a:rPr lang="it-IT" sz="2000" dirty="0"/>
              <a:t>loro, che assolvono alle diverse funzionalità richieste al sistema, (validazione, ricarica, scarico </a:t>
            </a:r>
            <a:r>
              <a:rPr lang="it-IT" sz="2000" dirty="0" smtClean="0"/>
              <a:t>dati, controllo). Ciascun </a:t>
            </a:r>
            <a:r>
              <a:rPr lang="it-IT" sz="2000" dirty="0"/>
              <a:t>livello è composto da sottosistemi funzionali, tra loro integrati</a:t>
            </a:r>
            <a:r>
              <a:rPr lang="it-IT" sz="2000" dirty="0" smtClean="0"/>
              <a:t>.</a:t>
            </a:r>
          </a:p>
        </p:txBody>
      </p:sp>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388" y="1688713"/>
            <a:ext cx="5877936" cy="4806216"/>
          </a:xfrm>
          <a:prstGeom prst="rect">
            <a:avLst/>
          </a:prstGeom>
        </p:spPr>
      </p:pic>
    </p:spTree>
    <p:extLst>
      <p:ext uri="{BB962C8B-B14F-4D97-AF65-F5344CB8AC3E}">
        <p14:creationId xmlns:p14="http://schemas.microsoft.com/office/powerpoint/2010/main" val="7115088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a:solidFill>
                  <a:schemeClr val="accent1">
                    <a:lumMod val="50000"/>
                  </a:schemeClr>
                </a:solidFill>
                <a:latin typeface="+mn-lt"/>
              </a:rPr>
              <a:t>PROCESSO LOGICO DI FUNZIONAMENTO DEGLI ITS</a:t>
            </a:r>
          </a:p>
        </p:txBody>
      </p:sp>
      <p:sp>
        <p:nvSpPr>
          <p:cNvPr id="24" name="object 18"/>
          <p:cNvSpPr txBox="1"/>
          <p:nvPr/>
        </p:nvSpPr>
        <p:spPr>
          <a:xfrm>
            <a:off x="389964" y="1500089"/>
            <a:ext cx="11163935" cy="941069"/>
          </a:xfrm>
          <a:prstGeom prst="rect">
            <a:avLst/>
          </a:prstGeom>
        </p:spPr>
        <p:txBody>
          <a:bodyPr vert="horz" wrap="square" lIns="0" tIns="13335" rIns="0" bIns="0" rtlCol="0">
            <a:spAutoFit/>
          </a:bodyPr>
          <a:lstStyle/>
          <a:p>
            <a:pPr marL="355600" marR="5080" indent="-342900" algn="just">
              <a:lnSpc>
                <a:spcPct val="100000"/>
              </a:lnSpc>
              <a:spcBef>
                <a:spcPts val="105"/>
              </a:spcBef>
              <a:buFont typeface="Wingdings" panose="05000000000000000000" pitchFamily="2" charset="2"/>
              <a:buChar char="Ø"/>
              <a:tabLst>
                <a:tab pos="354965" algn="l"/>
              </a:tabLst>
            </a:pPr>
            <a:r>
              <a:rPr sz="2000" spc="-5" dirty="0" smtClean="0">
                <a:latin typeface="Calibri"/>
                <a:cs typeface="Calibri"/>
              </a:rPr>
              <a:t>Il </a:t>
            </a:r>
            <a:r>
              <a:rPr sz="2000" spc="-5" dirty="0">
                <a:latin typeface="Calibri"/>
                <a:cs typeface="Calibri"/>
              </a:rPr>
              <a:t>funzionamento </a:t>
            </a:r>
            <a:r>
              <a:rPr sz="2000" dirty="0">
                <a:latin typeface="Calibri"/>
                <a:cs typeface="Calibri"/>
              </a:rPr>
              <a:t>degli </a:t>
            </a:r>
            <a:r>
              <a:rPr sz="2000" spc="-5" dirty="0">
                <a:latin typeface="Calibri"/>
                <a:cs typeface="Calibri"/>
              </a:rPr>
              <a:t>ITS </a:t>
            </a:r>
            <a:r>
              <a:rPr sz="2000" dirty="0">
                <a:latin typeface="Calibri"/>
                <a:cs typeface="Calibri"/>
              </a:rPr>
              <a:t>si basa su un </a:t>
            </a:r>
            <a:r>
              <a:rPr sz="2000" spc="-5" dirty="0">
                <a:latin typeface="Calibri"/>
                <a:cs typeface="Calibri"/>
              </a:rPr>
              <a:t>monitoraggio continuo </a:t>
            </a:r>
            <a:r>
              <a:rPr sz="2000" dirty="0">
                <a:latin typeface="Calibri"/>
                <a:cs typeface="Calibri"/>
              </a:rPr>
              <a:t>del </a:t>
            </a:r>
            <a:r>
              <a:rPr sz="2000" spc="-10" dirty="0">
                <a:latin typeface="Calibri"/>
                <a:cs typeface="Calibri"/>
              </a:rPr>
              <a:t>sistema </a:t>
            </a:r>
            <a:r>
              <a:rPr sz="2000" dirty="0">
                <a:latin typeface="Calibri"/>
                <a:cs typeface="Calibri"/>
              </a:rPr>
              <a:t>di </a:t>
            </a:r>
            <a:r>
              <a:rPr sz="2000" spc="-5" dirty="0">
                <a:latin typeface="Calibri"/>
                <a:cs typeface="Calibri"/>
              </a:rPr>
              <a:t>trasporto </a:t>
            </a:r>
            <a:r>
              <a:rPr sz="2000" dirty="0">
                <a:latin typeface="Calibri"/>
                <a:cs typeface="Calibri"/>
              </a:rPr>
              <a:t>per </a:t>
            </a:r>
            <a:r>
              <a:rPr sz="2000" spc="-5" dirty="0">
                <a:latin typeface="Calibri"/>
                <a:cs typeface="Calibri"/>
              </a:rPr>
              <a:t>raccogliere,  </a:t>
            </a:r>
            <a:r>
              <a:rPr sz="2000" spc="-10" dirty="0">
                <a:latin typeface="Calibri"/>
                <a:cs typeface="Calibri"/>
              </a:rPr>
              <a:t>integrare </a:t>
            </a:r>
            <a:r>
              <a:rPr sz="2000" dirty="0">
                <a:latin typeface="Calibri"/>
                <a:cs typeface="Calibri"/>
              </a:rPr>
              <a:t>ed elaborare i dati </a:t>
            </a:r>
            <a:r>
              <a:rPr sz="2000" spc="-5" dirty="0">
                <a:latin typeface="Calibri"/>
                <a:cs typeface="Calibri"/>
              </a:rPr>
              <a:t>relativi </a:t>
            </a:r>
            <a:r>
              <a:rPr sz="2000" dirty="0">
                <a:latin typeface="Calibri"/>
                <a:cs typeface="Calibri"/>
              </a:rPr>
              <a:t>a </a:t>
            </a:r>
            <a:r>
              <a:rPr sz="2000" spc="-5" dirty="0">
                <a:latin typeface="Calibri"/>
                <a:cs typeface="Calibri"/>
              </a:rPr>
              <a:t>veicoli, infrastrutture </a:t>
            </a:r>
            <a:r>
              <a:rPr sz="2000" dirty="0">
                <a:latin typeface="Calibri"/>
                <a:cs typeface="Calibri"/>
              </a:rPr>
              <a:t>e </a:t>
            </a:r>
            <a:r>
              <a:rPr sz="2000" spc="-5" dirty="0">
                <a:latin typeface="Calibri"/>
                <a:cs typeface="Calibri"/>
              </a:rPr>
              <a:t>altre risorse, </a:t>
            </a:r>
            <a:r>
              <a:rPr sz="2000" dirty="0">
                <a:latin typeface="Calibri"/>
                <a:cs typeface="Calibri"/>
              </a:rPr>
              <a:t>al fine di generare e </a:t>
            </a:r>
            <a:r>
              <a:rPr sz="2000" spc="-5" dirty="0">
                <a:latin typeface="Calibri"/>
                <a:cs typeface="Calibri"/>
              </a:rPr>
              <a:t>diffondere  informazioni utili </a:t>
            </a:r>
            <a:r>
              <a:rPr sz="2000" spc="-20" dirty="0">
                <a:latin typeface="Calibri"/>
                <a:cs typeface="Calibri"/>
              </a:rPr>
              <a:t>all’utenza </a:t>
            </a:r>
            <a:r>
              <a:rPr sz="2000" dirty="0">
                <a:latin typeface="Calibri"/>
                <a:cs typeface="Calibri"/>
              </a:rPr>
              <a:t>e agli</a:t>
            </a:r>
            <a:r>
              <a:rPr sz="2000" spc="-40" dirty="0">
                <a:latin typeface="Calibri"/>
                <a:cs typeface="Calibri"/>
              </a:rPr>
              <a:t> </a:t>
            </a:r>
            <a:r>
              <a:rPr sz="2000" spc="-5" dirty="0">
                <a:latin typeface="Calibri"/>
                <a:cs typeface="Calibri"/>
              </a:rPr>
              <a:t>operatori.</a:t>
            </a:r>
            <a:endParaRPr sz="2000" dirty="0">
              <a:latin typeface="Calibri"/>
              <a:cs typeface="Calibri"/>
            </a:endParaRPr>
          </a:p>
        </p:txBody>
      </p:sp>
      <p:sp>
        <p:nvSpPr>
          <p:cNvPr id="25" name="object 3"/>
          <p:cNvSpPr/>
          <p:nvPr/>
        </p:nvSpPr>
        <p:spPr>
          <a:xfrm>
            <a:off x="7601343" y="3487565"/>
            <a:ext cx="635635" cy="250190"/>
          </a:xfrm>
          <a:custGeom>
            <a:avLst/>
            <a:gdLst/>
            <a:ahLst/>
            <a:cxnLst/>
            <a:rect l="l" t="t" r="r" b="b"/>
            <a:pathLst>
              <a:path w="635634" h="250189">
                <a:moveTo>
                  <a:pt x="0" y="250190"/>
                </a:moveTo>
                <a:lnTo>
                  <a:pt x="635507" y="250190"/>
                </a:lnTo>
                <a:lnTo>
                  <a:pt x="635507" y="0"/>
                </a:lnTo>
                <a:lnTo>
                  <a:pt x="0" y="0"/>
                </a:lnTo>
                <a:lnTo>
                  <a:pt x="0" y="250190"/>
                </a:lnTo>
                <a:close/>
              </a:path>
            </a:pathLst>
          </a:custGeom>
          <a:solidFill>
            <a:srgbClr val="FFFFFF"/>
          </a:solidFill>
        </p:spPr>
        <p:txBody>
          <a:bodyPr wrap="square" lIns="0" tIns="0" rIns="0" bIns="0" rtlCol="0"/>
          <a:lstStyle/>
          <a:p>
            <a:endParaRPr/>
          </a:p>
        </p:txBody>
      </p:sp>
      <p:sp>
        <p:nvSpPr>
          <p:cNvPr id="26" name="object 4"/>
          <p:cNvSpPr/>
          <p:nvPr/>
        </p:nvSpPr>
        <p:spPr>
          <a:xfrm>
            <a:off x="3690759" y="3487565"/>
            <a:ext cx="662940" cy="250190"/>
          </a:xfrm>
          <a:custGeom>
            <a:avLst/>
            <a:gdLst/>
            <a:ahLst/>
            <a:cxnLst/>
            <a:rect l="l" t="t" r="r" b="b"/>
            <a:pathLst>
              <a:path w="662939" h="250189">
                <a:moveTo>
                  <a:pt x="0" y="250190"/>
                </a:moveTo>
                <a:lnTo>
                  <a:pt x="662939" y="250190"/>
                </a:lnTo>
                <a:lnTo>
                  <a:pt x="662939" y="0"/>
                </a:lnTo>
                <a:lnTo>
                  <a:pt x="0" y="0"/>
                </a:lnTo>
                <a:lnTo>
                  <a:pt x="0" y="250190"/>
                </a:lnTo>
                <a:close/>
              </a:path>
            </a:pathLst>
          </a:custGeom>
          <a:solidFill>
            <a:srgbClr val="FFFFFF"/>
          </a:solidFill>
        </p:spPr>
        <p:txBody>
          <a:bodyPr wrap="square" lIns="0" tIns="0" rIns="0" bIns="0" rtlCol="0"/>
          <a:lstStyle/>
          <a:p>
            <a:endParaRPr/>
          </a:p>
        </p:txBody>
      </p:sp>
      <p:sp>
        <p:nvSpPr>
          <p:cNvPr id="27" name="object 12"/>
          <p:cNvSpPr/>
          <p:nvPr/>
        </p:nvSpPr>
        <p:spPr>
          <a:xfrm>
            <a:off x="8236850" y="3468261"/>
            <a:ext cx="3246120" cy="3163080"/>
          </a:xfrm>
          <a:custGeom>
            <a:avLst/>
            <a:gdLst/>
            <a:ahLst/>
            <a:cxnLst/>
            <a:rect l="l" t="t" r="r" b="b"/>
            <a:pathLst>
              <a:path w="3246120" h="3317875">
                <a:moveTo>
                  <a:pt x="0" y="0"/>
                </a:moveTo>
                <a:lnTo>
                  <a:pt x="3246120" y="0"/>
                </a:lnTo>
                <a:lnTo>
                  <a:pt x="3246120" y="3317748"/>
                </a:lnTo>
                <a:lnTo>
                  <a:pt x="0" y="3317748"/>
                </a:lnTo>
                <a:lnTo>
                  <a:pt x="0" y="0"/>
                </a:lnTo>
                <a:close/>
              </a:path>
            </a:pathLst>
          </a:custGeom>
          <a:solidFill>
            <a:srgbClr val="FD9F62">
              <a:alpha val="69804"/>
            </a:srgbClr>
          </a:solidFill>
        </p:spPr>
        <p:txBody>
          <a:bodyPr wrap="square" lIns="0" tIns="0" rIns="0" bIns="0" rtlCol="0"/>
          <a:lstStyle/>
          <a:p>
            <a:endParaRPr/>
          </a:p>
        </p:txBody>
      </p:sp>
      <p:sp>
        <p:nvSpPr>
          <p:cNvPr id="28" name="object 13"/>
          <p:cNvSpPr/>
          <p:nvPr/>
        </p:nvSpPr>
        <p:spPr>
          <a:xfrm>
            <a:off x="4353699" y="3471309"/>
            <a:ext cx="3248025" cy="3160031"/>
          </a:xfrm>
          <a:custGeom>
            <a:avLst/>
            <a:gdLst/>
            <a:ahLst/>
            <a:cxnLst/>
            <a:rect l="l" t="t" r="r" b="b"/>
            <a:pathLst>
              <a:path w="3248025" h="3317875">
                <a:moveTo>
                  <a:pt x="0" y="0"/>
                </a:moveTo>
                <a:lnTo>
                  <a:pt x="3247643" y="0"/>
                </a:lnTo>
                <a:lnTo>
                  <a:pt x="3247643" y="3317748"/>
                </a:lnTo>
                <a:lnTo>
                  <a:pt x="0" y="3317748"/>
                </a:lnTo>
                <a:lnTo>
                  <a:pt x="0" y="0"/>
                </a:lnTo>
                <a:close/>
              </a:path>
            </a:pathLst>
          </a:custGeom>
          <a:solidFill>
            <a:srgbClr val="FABD66">
              <a:alpha val="69804"/>
            </a:srgbClr>
          </a:solidFill>
        </p:spPr>
        <p:txBody>
          <a:bodyPr wrap="square" lIns="0" tIns="0" rIns="0" bIns="0" rtlCol="0"/>
          <a:lstStyle/>
          <a:p>
            <a:endParaRPr/>
          </a:p>
        </p:txBody>
      </p:sp>
      <p:sp>
        <p:nvSpPr>
          <p:cNvPr id="29" name="object 14"/>
          <p:cNvSpPr/>
          <p:nvPr/>
        </p:nvSpPr>
        <p:spPr>
          <a:xfrm>
            <a:off x="443115" y="3466737"/>
            <a:ext cx="3248025" cy="3164604"/>
          </a:xfrm>
          <a:custGeom>
            <a:avLst/>
            <a:gdLst/>
            <a:ahLst/>
            <a:cxnLst/>
            <a:rect l="l" t="t" r="r" b="b"/>
            <a:pathLst>
              <a:path w="3248025" h="3317875">
                <a:moveTo>
                  <a:pt x="0" y="0"/>
                </a:moveTo>
                <a:lnTo>
                  <a:pt x="3247644" y="0"/>
                </a:lnTo>
                <a:lnTo>
                  <a:pt x="3247644" y="3317748"/>
                </a:lnTo>
                <a:lnTo>
                  <a:pt x="0" y="3317748"/>
                </a:lnTo>
                <a:lnTo>
                  <a:pt x="0" y="0"/>
                </a:lnTo>
                <a:close/>
              </a:path>
            </a:pathLst>
          </a:custGeom>
          <a:solidFill>
            <a:srgbClr val="F6D86B">
              <a:alpha val="69804"/>
            </a:srgbClr>
          </a:solidFill>
        </p:spPr>
        <p:txBody>
          <a:bodyPr wrap="square" lIns="0" tIns="0" rIns="0" bIns="0" rtlCol="0"/>
          <a:lstStyle/>
          <a:p>
            <a:endParaRPr/>
          </a:p>
        </p:txBody>
      </p:sp>
      <p:sp>
        <p:nvSpPr>
          <p:cNvPr id="30" name="object 19"/>
          <p:cNvSpPr/>
          <p:nvPr/>
        </p:nvSpPr>
        <p:spPr>
          <a:xfrm>
            <a:off x="376058" y="2497473"/>
            <a:ext cx="3846575" cy="1074419"/>
          </a:xfrm>
          <a:prstGeom prst="rect">
            <a:avLst/>
          </a:prstGeom>
          <a:blipFill>
            <a:blip r:embed="rId4" cstate="print"/>
            <a:stretch>
              <a:fillRect/>
            </a:stretch>
          </a:blipFill>
        </p:spPr>
        <p:txBody>
          <a:bodyPr wrap="square" lIns="0" tIns="0" rIns="0" bIns="0" rtlCol="0"/>
          <a:lstStyle/>
          <a:p>
            <a:endParaRPr/>
          </a:p>
        </p:txBody>
      </p:sp>
      <p:sp>
        <p:nvSpPr>
          <p:cNvPr id="31" name="object 20"/>
          <p:cNvSpPr txBox="1"/>
          <p:nvPr/>
        </p:nvSpPr>
        <p:spPr>
          <a:xfrm>
            <a:off x="1193893" y="2694461"/>
            <a:ext cx="2258695" cy="549910"/>
          </a:xfrm>
          <a:prstGeom prst="rect">
            <a:avLst/>
          </a:prstGeom>
        </p:spPr>
        <p:txBody>
          <a:bodyPr vert="horz" wrap="square" lIns="0" tIns="41275" rIns="0" bIns="0" rtlCol="0">
            <a:spAutoFit/>
          </a:bodyPr>
          <a:lstStyle/>
          <a:p>
            <a:pPr marL="12700" marR="5080" indent="548640">
              <a:lnSpc>
                <a:spcPts val="1970"/>
              </a:lnSpc>
              <a:spcBef>
                <a:spcPts val="325"/>
              </a:spcBef>
            </a:pPr>
            <a:r>
              <a:rPr sz="1800" b="1" spc="-45" dirty="0">
                <a:solidFill>
                  <a:srgbClr val="FFFFFF"/>
                </a:solidFill>
                <a:latin typeface="Calibri"/>
                <a:cs typeface="Calibri"/>
              </a:rPr>
              <a:t>RACCOLTA </a:t>
            </a:r>
            <a:r>
              <a:rPr sz="1800" b="1" dirty="0">
                <a:solidFill>
                  <a:srgbClr val="FFFFFF"/>
                </a:solidFill>
                <a:latin typeface="Calibri"/>
                <a:cs typeface="Calibri"/>
              </a:rPr>
              <a:t>E  </a:t>
            </a:r>
            <a:r>
              <a:rPr sz="1800" b="1" spc="-5" dirty="0">
                <a:solidFill>
                  <a:srgbClr val="FFFFFF"/>
                </a:solidFill>
                <a:latin typeface="Calibri"/>
                <a:cs typeface="Calibri"/>
              </a:rPr>
              <a:t>ACQUISIZIONE </a:t>
            </a:r>
            <a:r>
              <a:rPr sz="1800" b="1" dirty="0">
                <a:solidFill>
                  <a:srgbClr val="FFFFFF"/>
                </a:solidFill>
                <a:latin typeface="Calibri"/>
                <a:cs typeface="Calibri"/>
              </a:rPr>
              <a:t>DEI</a:t>
            </a:r>
            <a:r>
              <a:rPr sz="1800" b="1" spc="-75" dirty="0">
                <a:solidFill>
                  <a:srgbClr val="FFFFFF"/>
                </a:solidFill>
                <a:latin typeface="Calibri"/>
                <a:cs typeface="Calibri"/>
              </a:rPr>
              <a:t> </a:t>
            </a:r>
            <a:r>
              <a:rPr sz="1800" b="1" spc="-50" dirty="0">
                <a:solidFill>
                  <a:srgbClr val="FFFFFF"/>
                </a:solidFill>
                <a:latin typeface="Calibri"/>
                <a:cs typeface="Calibri"/>
              </a:rPr>
              <a:t>DATI</a:t>
            </a:r>
            <a:endParaRPr sz="1800" dirty="0">
              <a:latin typeface="Calibri"/>
              <a:cs typeface="Calibri"/>
            </a:endParaRPr>
          </a:p>
        </p:txBody>
      </p:sp>
      <p:sp>
        <p:nvSpPr>
          <p:cNvPr id="32" name="object 21"/>
          <p:cNvSpPr/>
          <p:nvPr/>
        </p:nvSpPr>
        <p:spPr>
          <a:xfrm>
            <a:off x="4274450" y="2497473"/>
            <a:ext cx="3846574" cy="1074419"/>
          </a:xfrm>
          <a:prstGeom prst="rect">
            <a:avLst/>
          </a:prstGeom>
          <a:blipFill>
            <a:blip r:embed="rId5" cstate="print"/>
            <a:stretch>
              <a:fillRect/>
            </a:stretch>
          </a:blipFill>
        </p:spPr>
        <p:txBody>
          <a:bodyPr wrap="square" lIns="0" tIns="0" rIns="0" bIns="0" rtlCol="0"/>
          <a:lstStyle/>
          <a:p>
            <a:endParaRPr/>
          </a:p>
        </p:txBody>
      </p:sp>
      <p:sp>
        <p:nvSpPr>
          <p:cNvPr id="33" name="object 22"/>
          <p:cNvSpPr txBox="1"/>
          <p:nvPr/>
        </p:nvSpPr>
        <p:spPr>
          <a:xfrm>
            <a:off x="5040354" y="2694461"/>
            <a:ext cx="2363470" cy="549910"/>
          </a:xfrm>
          <a:prstGeom prst="rect">
            <a:avLst/>
          </a:prstGeom>
        </p:spPr>
        <p:txBody>
          <a:bodyPr vert="horz" wrap="square" lIns="0" tIns="41275" rIns="0" bIns="0" rtlCol="0">
            <a:spAutoFit/>
          </a:bodyPr>
          <a:lstStyle/>
          <a:p>
            <a:pPr marL="12700" marR="5080" indent="298450">
              <a:lnSpc>
                <a:spcPts val="1970"/>
              </a:lnSpc>
              <a:spcBef>
                <a:spcPts val="325"/>
              </a:spcBef>
            </a:pPr>
            <a:r>
              <a:rPr sz="1800" b="1" spc="-5" dirty="0">
                <a:solidFill>
                  <a:srgbClr val="FFFFFF"/>
                </a:solidFill>
                <a:latin typeface="Calibri"/>
                <a:cs typeface="Calibri"/>
              </a:rPr>
              <a:t>INTEGRAZIONE ED  ELABORAZIONE </a:t>
            </a:r>
            <a:r>
              <a:rPr sz="1800" b="1" dirty="0">
                <a:solidFill>
                  <a:srgbClr val="FFFFFF"/>
                </a:solidFill>
                <a:latin typeface="Calibri"/>
                <a:cs typeface="Calibri"/>
              </a:rPr>
              <a:t>DEI</a:t>
            </a:r>
            <a:r>
              <a:rPr sz="1800" b="1" spc="-55" dirty="0">
                <a:solidFill>
                  <a:srgbClr val="FFFFFF"/>
                </a:solidFill>
                <a:latin typeface="Calibri"/>
                <a:cs typeface="Calibri"/>
              </a:rPr>
              <a:t> </a:t>
            </a:r>
            <a:r>
              <a:rPr sz="1800" b="1" spc="-50" dirty="0">
                <a:solidFill>
                  <a:srgbClr val="FFFFFF"/>
                </a:solidFill>
                <a:latin typeface="Calibri"/>
                <a:cs typeface="Calibri"/>
              </a:rPr>
              <a:t>DATI</a:t>
            </a:r>
            <a:endParaRPr sz="1800">
              <a:latin typeface="Calibri"/>
              <a:cs typeface="Calibri"/>
            </a:endParaRPr>
          </a:p>
        </p:txBody>
      </p:sp>
      <p:sp>
        <p:nvSpPr>
          <p:cNvPr id="34" name="object 24"/>
          <p:cNvSpPr txBox="1"/>
          <p:nvPr/>
        </p:nvSpPr>
        <p:spPr>
          <a:xfrm>
            <a:off x="9226854" y="2694461"/>
            <a:ext cx="1786255" cy="549910"/>
          </a:xfrm>
          <a:prstGeom prst="rect">
            <a:avLst/>
          </a:prstGeom>
        </p:spPr>
        <p:txBody>
          <a:bodyPr vert="horz" wrap="square" lIns="0" tIns="41275" rIns="0" bIns="0" rtlCol="0">
            <a:spAutoFit/>
          </a:bodyPr>
          <a:lstStyle/>
          <a:p>
            <a:pPr marL="156845" marR="5080" indent="-144780">
              <a:lnSpc>
                <a:spcPts val="1970"/>
              </a:lnSpc>
              <a:spcBef>
                <a:spcPts val="325"/>
              </a:spcBef>
            </a:pPr>
            <a:r>
              <a:rPr sz="1800" b="1" spc="-5" dirty="0">
                <a:solidFill>
                  <a:srgbClr val="FFFFFF"/>
                </a:solidFill>
                <a:latin typeface="Calibri"/>
                <a:cs typeface="Calibri"/>
              </a:rPr>
              <a:t>DIFFUSIONE</a:t>
            </a:r>
            <a:r>
              <a:rPr sz="1800" b="1" spc="-60" dirty="0">
                <a:solidFill>
                  <a:srgbClr val="FFFFFF"/>
                </a:solidFill>
                <a:latin typeface="Calibri"/>
                <a:cs typeface="Calibri"/>
              </a:rPr>
              <a:t> </a:t>
            </a:r>
            <a:r>
              <a:rPr sz="1800" b="1" spc="-5" dirty="0">
                <a:solidFill>
                  <a:srgbClr val="FFFFFF"/>
                </a:solidFill>
                <a:latin typeface="Calibri"/>
                <a:cs typeface="Calibri"/>
              </a:rPr>
              <a:t>DELLE  INFORMAZIONI</a:t>
            </a:r>
            <a:endParaRPr sz="1800" dirty="0">
              <a:latin typeface="Calibri"/>
              <a:cs typeface="Calibri"/>
            </a:endParaRPr>
          </a:p>
        </p:txBody>
      </p:sp>
      <p:sp>
        <p:nvSpPr>
          <p:cNvPr id="35" name="object 26"/>
          <p:cNvSpPr/>
          <p:nvPr/>
        </p:nvSpPr>
        <p:spPr>
          <a:xfrm>
            <a:off x="9974210" y="3625233"/>
            <a:ext cx="1192091" cy="1037769"/>
          </a:xfrm>
          <a:prstGeom prst="rect">
            <a:avLst/>
          </a:prstGeom>
          <a:blipFill>
            <a:blip r:embed="rId6" cstate="print"/>
            <a:stretch>
              <a:fillRect/>
            </a:stretch>
          </a:blipFill>
        </p:spPr>
        <p:txBody>
          <a:bodyPr wrap="square" lIns="0" tIns="0" rIns="0" bIns="0" rtlCol="0"/>
          <a:lstStyle/>
          <a:p>
            <a:endParaRPr/>
          </a:p>
        </p:txBody>
      </p:sp>
      <p:sp>
        <p:nvSpPr>
          <p:cNvPr id="36" name="object 29"/>
          <p:cNvSpPr/>
          <p:nvPr/>
        </p:nvSpPr>
        <p:spPr>
          <a:xfrm>
            <a:off x="557415" y="3553604"/>
            <a:ext cx="1475231" cy="1306067"/>
          </a:xfrm>
          <a:prstGeom prst="rect">
            <a:avLst/>
          </a:prstGeom>
          <a:blipFill>
            <a:blip r:embed="rId7" cstate="print"/>
            <a:stretch>
              <a:fillRect/>
            </a:stretch>
          </a:blipFill>
        </p:spPr>
        <p:txBody>
          <a:bodyPr wrap="square" lIns="0" tIns="0" rIns="0" bIns="0" rtlCol="0"/>
          <a:lstStyle/>
          <a:p>
            <a:endParaRPr/>
          </a:p>
        </p:txBody>
      </p:sp>
      <p:sp>
        <p:nvSpPr>
          <p:cNvPr id="37" name="object 30"/>
          <p:cNvSpPr/>
          <p:nvPr/>
        </p:nvSpPr>
        <p:spPr>
          <a:xfrm>
            <a:off x="636663" y="3631329"/>
            <a:ext cx="1317277" cy="1150619"/>
          </a:xfrm>
          <a:prstGeom prst="rect">
            <a:avLst/>
          </a:prstGeom>
          <a:blipFill>
            <a:blip r:embed="rId8" cstate="print"/>
            <a:stretch>
              <a:fillRect/>
            </a:stretch>
          </a:blipFill>
        </p:spPr>
        <p:txBody>
          <a:bodyPr wrap="square" lIns="0" tIns="0" rIns="0" bIns="0" rtlCol="0"/>
          <a:lstStyle/>
          <a:p>
            <a:endParaRPr/>
          </a:p>
        </p:txBody>
      </p:sp>
      <p:sp>
        <p:nvSpPr>
          <p:cNvPr id="38" name="object 32"/>
          <p:cNvSpPr/>
          <p:nvPr/>
        </p:nvSpPr>
        <p:spPr>
          <a:xfrm>
            <a:off x="9226854" y="4760335"/>
            <a:ext cx="1206435" cy="1065253"/>
          </a:xfrm>
          <a:prstGeom prst="rect">
            <a:avLst/>
          </a:prstGeom>
          <a:blipFill>
            <a:blip r:embed="rId9" cstate="print"/>
            <a:stretch>
              <a:fillRect/>
            </a:stretch>
          </a:blipFill>
        </p:spPr>
        <p:txBody>
          <a:bodyPr wrap="square" lIns="0" tIns="0" rIns="0" bIns="0" rtlCol="0"/>
          <a:lstStyle/>
          <a:p>
            <a:endParaRPr/>
          </a:p>
        </p:txBody>
      </p:sp>
      <p:sp>
        <p:nvSpPr>
          <p:cNvPr id="39" name="object 34"/>
          <p:cNvSpPr/>
          <p:nvPr/>
        </p:nvSpPr>
        <p:spPr>
          <a:xfrm>
            <a:off x="8393729" y="3641635"/>
            <a:ext cx="1248572" cy="1021367"/>
          </a:xfrm>
          <a:prstGeom prst="rect">
            <a:avLst/>
          </a:prstGeom>
          <a:blipFill>
            <a:blip r:embed="rId10" cstate="print"/>
            <a:stretch>
              <a:fillRect/>
            </a:stretch>
          </a:blipFill>
        </p:spPr>
        <p:txBody>
          <a:bodyPr wrap="square" lIns="0" tIns="0" rIns="0" bIns="0" rtlCol="0"/>
          <a:lstStyle/>
          <a:p>
            <a:endParaRPr/>
          </a:p>
        </p:txBody>
      </p:sp>
      <p:sp>
        <p:nvSpPr>
          <p:cNvPr id="40" name="object 36"/>
          <p:cNvSpPr/>
          <p:nvPr/>
        </p:nvSpPr>
        <p:spPr>
          <a:xfrm>
            <a:off x="4513163" y="3622930"/>
            <a:ext cx="2917538" cy="2179146"/>
          </a:xfrm>
          <a:prstGeom prst="rect">
            <a:avLst/>
          </a:prstGeom>
          <a:blipFill>
            <a:blip r:embed="rId11" cstate="print"/>
            <a:stretch>
              <a:fillRect/>
            </a:stretch>
          </a:blipFill>
        </p:spPr>
        <p:txBody>
          <a:bodyPr wrap="square" lIns="0" tIns="0" rIns="0" bIns="0" rtlCol="0"/>
          <a:lstStyle/>
          <a:p>
            <a:endParaRPr/>
          </a:p>
        </p:txBody>
      </p:sp>
      <p:sp>
        <p:nvSpPr>
          <p:cNvPr id="41" name="object 37"/>
          <p:cNvSpPr txBox="1"/>
          <p:nvPr/>
        </p:nvSpPr>
        <p:spPr>
          <a:xfrm>
            <a:off x="704260" y="5978417"/>
            <a:ext cx="2499360" cy="513080"/>
          </a:xfrm>
          <a:prstGeom prst="rect">
            <a:avLst/>
          </a:prstGeom>
        </p:spPr>
        <p:txBody>
          <a:bodyPr vert="horz" wrap="square" lIns="0" tIns="12065" rIns="0" bIns="0" rtlCol="0">
            <a:spAutoFit/>
          </a:bodyPr>
          <a:lstStyle/>
          <a:p>
            <a:pPr marL="253365" marR="5080" indent="-241300" algn="ctr">
              <a:lnSpc>
                <a:spcPct val="100000"/>
              </a:lnSpc>
              <a:spcBef>
                <a:spcPts val="95"/>
              </a:spcBef>
            </a:pPr>
            <a:r>
              <a:rPr sz="1600" b="1" i="1" spc="-20" dirty="0">
                <a:latin typeface="Calibri"/>
                <a:cs typeface="Calibri"/>
              </a:rPr>
              <a:t>Varchi </a:t>
            </a:r>
            <a:r>
              <a:rPr sz="1600" b="1" i="1" dirty="0">
                <a:latin typeface="Calibri"/>
                <a:cs typeface="Calibri"/>
              </a:rPr>
              <a:t>ZTL, </a:t>
            </a:r>
            <a:r>
              <a:rPr lang="it-IT" sz="1600" b="1" i="1" dirty="0" smtClean="0">
                <a:latin typeface="Calibri"/>
                <a:cs typeface="Calibri"/>
              </a:rPr>
              <a:t>Telecamere,</a:t>
            </a:r>
            <a:r>
              <a:rPr sz="1600" b="1" i="1" spc="-10" dirty="0" smtClean="0">
                <a:latin typeface="Calibri"/>
                <a:cs typeface="Calibri"/>
              </a:rPr>
              <a:t>  </a:t>
            </a:r>
            <a:r>
              <a:rPr sz="1600" b="1" i="1" spc="-50" dirty="0" smtClean="0">
                <a:latin typeface="Calibri"/>
                <a:cs typeface="Calibri"/>
              </a:rPr>
              <a:t>ACP,</a:t>
            </a:r>
            <a:r>
              <a:rPr lang="it-IT" sz="1600" b="1" i="1" spc="-50" dirty="0" smtClean="0">
                <a:latin typeface="Calibri"/>
                <a:cs typeface="Calibri"/>
              </a:rPr>
              <a:t> </a:t>
            </a:r>
            <a:r>
              <a:rPr sz="1600" b="1" i="1" spc="-5" dirty="0" smtClean="0">
                <a:latin typeface="Calibri"/>
                <a:cs typeface="Calibri"/>
              </a:rPr>
              <a:t>GPS</a:t>
            </a:r>
            <a:r>
              <a:rPr sz="1600" b="1" i="1" spc="-5" dirty="0">
                <a:latin typeface="Calibri"/>
                <a:cs typeface="Calibri"/>
              </a:rPr>
              <a:t>,</a:t>
            </a:r>
            <a:r>
              <a:rPr sz="1600" b="1" i="1" spc="90" dirty="0">
                <a:latin typeface="Calibri"/>
                <a:cs typeface="Calibri"/>
              </a:rPr>
              <a:t> </a:t>
            </a:r>
            <a:r>
              <a:rPr sz="1600" b="1" i="1" spc="-5" dirty="0">
                <a:latin typeface="Calibri"/>
                <a:cs typeface="Calibri"/>
              </a:rPr>
              <a:t>…</a:t>
            </a:r>
            <a:endParaRPr sz="1600" dirty="0">
              <a:latin typeface="Calibri"/>
              <a:cs typeface="Calibri"/>
            </a:endParaRPr>
          </a:p>
        </p:txBody>
      </p:sp>
      <p:sp>
        <p:nvSpPr>
          <p:cNvPr id="42" name="object 38"/>
          <p:cNvSpPr txBox="1"/>
          <p:nvPr/>
        </p:nvSpPr>
        <p:spPr>
          <a:xfrm>
            <a:off x="4880683" y="5978417"/>
            <a:ext cx="2182495" cy="513080"/>
          </a:xfrm>
          <a:prstGeom prst="rect">
            <a:avLst/>
          </a:prstGeom>
        </p:spPr>
        <p:txBody>
          <a:bodyPr vert="horz" wrap="square" lIns="0" tIns="12065" rIns="0" bIns="0" rtlCol="0">
            <a:spAutoFit/>
          </a:bodyPr>
          <a:lstStyle/>
          <a:p>
            <a:pPr marL="192405" marR="5080" indent="-180340">
              <a:lnSpc>
                <a:spcPct val="100000"/>
              </a:lnSpc>
              <a:spcBef>
                <a:spcPts val="95"/>
              </a:spcBef>
            </a:pPr>
            <a:r>
              <a:rPr sz="1600" b="1" i="1" spc="-10" dirty="0">
                <a:latin typeface="Calibri"/>
                <a:cs typeface="Calibri"/>
              </a:rPr>
              <a:t>Centro </a:t>
            </a:r>
            <a:r>
              <a:rPr sz="1600" b="1" i="1" spc="-5" dirty="0">
                <a:latin typeface="Calibri"/>
                <a:cs typeface="Calibri"/>
              </a:rPr>
              <a:t>Elaborazione Dati,  </a:t>
            </a:r>
            <a:r>
              <a:rPr sz="1600" b="1" i="1" spc="-10" dirty="0">
                <a:latin typeface="Calibri"/>
                <a:cs typeface="Calibri"/>
              </a:rPr>
              <a:t>Centrale </a:t>
            </a:r>
            <a:r>
              <a:rPr sz="1600" b="1" i="1" spc="-5" dirty="0">
                <a:latin typeface="Calibri"/>
                <a:cs typeface="Calibri"/>
              </a:rPr>
              <a:t>Operativa,</a:t>
            </a:r>
            <a:r>
              <a:rPr sz="1600" b="1" i="1" spc="30" dirty="0">
                <a:latin typeface="Calibri"/>
                <a:cs typeface="Calibri"/>
              </a:rPr>
              <a:t> </a:t>
            </a:r>
            <a:r>
              <a:rPr sz="1600" b="1" i="1" spc="-5" dirty="0">
                <a:latin typeface="Calibri"/>
                <a:cs typeface="Calibri"/>
              </a:rPr>
              <a:t>…</a:t>
            </a:r>
            <a:endParaRPr sz="1600" dirty="0">
              <a:latin typeface="Calibri"/>
              <a:cs typeface="Calibri"/>
            </a:endParaRPr>
          </a:p>
        </p:txBody>
      </p:sp>
      <p:sp>
        <p:nvSpPr>
          <p:cNvPr id="43" name="object 39"/>
          <p:cNvSpPr txBox="1"/>
          <p:nvPr/>
        </p:nvSpPr>
        <p:spPr>
          <a:xfrm>
            <a:off x="8295593" y="5978417"/>
            <a:ext cx="3068955" cy="513080"/>
          </a:xfrm>
          <a:prstGeom prst="rect">
            <a:avLst/>
          </a:prstGeom>
        </p:spPr>
        <p:txBody>
          <a:bodyPr vert="horz" wrap="square" lIns="0" tIns="12065" rIns="0" bIns="0" rtlCol="0">
            <a:spAutoFit/>
          </a:bodyPr>
          <a:lstStyle/>
          <a:p>
            <a:pPr marL="141605" marR="5080" indent="-129539">
              <a:lnSpc>
                <a:spcPct val="100000"/>
              </a:lnSpc>
              <a:spcBef>
                <a:spcPts val="95"/>
              </a:spcBef>
            </a:pPr>
            <a:r>
              <a:rPr sz="1600" b="1" i="1" spc="-10" dirty="0">
                <a:latin typeface="Calibri"/>
                <a:cs typeface="Calibri"/>
              </a:rPr>
              <a:t>Paline elettroniche, </a:t>
            </a:r>
            <a:r>
              <a:rPr sz="1600" b="1" i="1" spc="-5" dirty="0">
                <a:latin typeface="Calibri"/>
                <a:cs typeface="Calibri"/>
              </a:rPr>
              <a:t>Display a </a:t>
            </a:r>
            <a:r>
              <a:rPr sz="1600" b="1" i="1" spc="-10" dirty="0">
                <a:latin typeface="Calibri"/>
                <a:cs typeface="Calibri"/>
              </a:rPr>
              <a:t>bordo,  Pannelli </a:t>
            </a:r>
            <a:r>
              <a:rPr sz="1600" b="1" i="1" spc="-5" dirty="0">
                <a:latin typeface="Calibri"/>
                <a:cs typeface="Calibri"/>
              </a:rPr>
              <a:t>a </a:t>
            </a:r>
            <a:r>
              <a:rPr sz="1600" b="1" i="1" spc="-10" dirty="0">
                <a:latin typeface="Calibri"/>
                <a:cs typeface="Calibri"/>
              </a:rPr>
              <a:t>Messaggio </a:t>
            </a:r>
            <a:r>
              <a:rPr sz="1600" b="1" i="1" spc="-15" dirty="0">
                <a:latin typeface="Calibri"/>
                <a:cs typeface="Calibri"/>
              </a:rPr>
              <a:t>Variabile,</a:t>
            </a:r>
            <a:r>
              <a:rPr sz="1600" b="1" i="1" spc="105" dirty="0">
                <a:latin typeface="Calibri"/>
                <a:cs typeface="Calibri"/>
              </a:rPr>
              <a:t> </a:t>
            </a:r>
            <a:r>
              <a:rPr sz="1600" b="1" i="1" spc="-5" dirty="0">
                <a:latin typeface="Calibri"/>
                <a:cs typeface="Calibri"/>
              </a:rPr>
              <a:t>…</a:t>
            </a:r>
            <a:endParaRPr sz="1600" dirty="0">
              <a:latin typeface="Calibri"/>
              <a:cs typeface="Calibri"/>
            </a:endParaRPr>
          </a:p>
        </p:txBody>
      </p:sp>
      <p:sp>
        <p:nvSpPr>
          <p:cNvPr id="44" name="object 40"/>
          <p:cNvSpPr/>
          <p:nvPr/>
        </p:nvSpPr>
        <p:spPr>
          <a:xfrm>
            <a:off x="2200027" y="3640335"/>
            <a:ext cx="1296923" cy="1146047"/>
          </a:xfrm>
          <a:prstGeom prst="rect">
            <a:avLst/>
          </a:prstGeom>
          <a:blipFill>
            <a:blip r:embed="rId12" cstate="print"/>
            <a:stretch>
              <a:fillRect/>
            </a:stretch>
          </a:blipFill>
        </p:spPr>
        <p:txBody>
          <a:bodyPr wrap="square" lIns="0" tIns="0" rIns="0" bIns="0" rtlCol="0"/>
          <a:lstStyle/>
          <a:p>
            <a:endParaRPr/>
          </a:p>
        </p:txBody>
      </p:sp>
      <p:pic>
        <p:nvPicPr>
          <p:cNvPr id="45" name="Immagine 4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26344" y="4940003"/>
            <a:ext cx="1334293" cy="960691"/>
          </a:xfrm>
          <a:prstGeom prst="rect">
            <a:avLst/>
          </a:prstGeom>
        </p:spPr>
      </p:pic>
      <p:sp>
        <p:nvSpPr>
          <p:cNvPr id="46" name="object 23"/>
          <p:cNvSpPr/>
          <p:nvPr/>
        </p:nvSpPr>
        <p:spPr>
          <a:xfrm>
            <a:off x="8175396" y="2497473"/>
            <a:ext cx="3846574" cy="1074419"/>
          </a:xfrm>
          <a:prstGeom prst="rect">
            <a:avLst/>
          </a:prstGeom>
          <a:blipFill>
            <a:blip r:embed="rId14" cstate="print"/>
            <a:stretch>
              <a:fillRect/>
            </a:stretch>
          </a:blipFill>
        </p:spPr>
        <p:txBody>
          <a:bodyPr wrap="square" lIns="0" tIns="0" rIns="0" bIns="0" rtlCol="0"/>
          <a:lstStyle/>
          <a:p>
            <a:endParaRPr/>
          </a:p>
        </p:txBody>
      </p:sp>
      <p:sp>
        <p:nvSpPr>
          <p:cNvPr id="47" name="object 24"/>
          <p:cNvSpPr txBox="1"/>
          <p:nvPr/>
        </p:nvSpPr>
        <p:spPr>
          <a:xfrm>
            <a:off x="9229407" y="2694461"/>
            <a:ext cx="1786255" cy="549910"/>
          </a:xfrm>
          <a:prstGeom prst="rect">
            <a:avLst/>
          </a:prstGeom>
        </p:spPr>
        <p:txBody>
          <a:bodyPr vert="horz" wrap="square" lIns="0" tIns="41275" rIns="0" bIns="0" rtlCol="0">
            <a:spAutoFit/>
          </a:bodyPr>
          <a:lstStyle/>
          <a:p>
            <a:pPr marL="156845" marR="5080" indent="-144780">
              <a:lnSpc>
                <a:spcPts val="1970"/>
              </a:lnSpc>
              <a:spcBef>
                <a:spcPts val="325"/>
              </a:spcBef>
            </a:pPr>
            <a:r>
              <a:rPr sz="1800" b="1" spc="-5" dirty="0">
                <a:solidFill>
                  <a:srgbClr val="FFFFFF"/>
                </a:solidFill>
                <a:latin typeface="Calibri"/>
                <a:cs typeface="Calibri"/>
              </a:rPr>
              <a:t>DIFFUSIONE</a:t>
            </a:r>
            <a:r>
              <a:rPr sz="1800" b="1" spc="-60" dirty="0">
                <a:solidFill>
                  <a:srgbClr val="FFFFFF"/>
                </a:solidFill>
                <a:latin typeface="Calibri"/>
                <a:cs typeface="Calibri"/>
              </a:rPr>
              <a:t> </a:t>
            </a:r>
            <a:r>
              <a:rPr sz="1800" b="1" spc="-5" dirty="0">
                <a:solidFill>
                  <a:srgbClr val="FFFFFF"/>
                </a:solidFill>
                <a:latin typeface="Calibri"/>
                <a:cs typeface="Calibri"/>
              </a:rPr>
              <a:t>DELLE  INFORMAZIONI</a:t>
            </a:r>
            <a:endParaRPr sz="1800" dirty="0">
              <a:latin typeface="Calibri"/>
              <a:cs typeface="Calibri"/>
            </a:endParaRPr>
          </a:p>
        </p:txBody>
      </p:sp>
    </p:spTree>
    <p:extLst>
      <p:ext uri="{BB962C8B-B14F-4D97-AF65-F5344CB8AC3E}">
        <p14:creationId xmlns:p14="http://schemas.microsoft.com/office/powerpoint/2010/main" val="41641502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0</a:t>
            </a:r>
            <a:endParaRPr lang="it-IT" sz="2800" b="1" dirty="0">
              <a:solidFill>
                <a:schemeClr val="accent1">
                  <a:lumMod val="50000"/>
                </a:schemeClr>
              </a:solidFill>
              <a:latin typeface="+mn-lt"/>
            </a:endParaRPr>
          </a:p>
        </p:txBody>
      </p:sp>
      <p:sp>
        <p:nvSpPr>
          <p:cNvPr id="3" name="Rettangolo 2"/>
          <p:cNvSpPr/>
          <p:nvPr/>
        </p:nvSpPr>
        <p:spPr>
          <a:xfrm>
            <a:off x="188259" y="1537907"/>
            <a:ext cx="11799912" cy="707886"/>
          </a:xfrm>
          <a:prstGeom prst="rect">
            <a:avLst/>
          </a:prstGeom>
        </p:spPr>
        <p:txBody>
          <a:bodyPr wrap="square">
            <a:spAutoFit/>
          </a:bodyPr>
          <a:lstStyle/>
          <a:p>
            <a:r>
              <a:rPr lang="it-IT" sz="2000" dirty="0"/>
              <a:t>Al fine di comprendere meglio quali siano allo stato attuale le tecnologie abilitate alla bigliettazione, se ne fa</a:t>
            </a:r>
          </a:p>
          <a:p>
            <a:r>
              <a:rPr lang="it-IT" sz="2000" dirty="0"/>
              <a:t>una rapida esposizione, con le caratteristiche e le opportunità principali offerte da ciascuna.</a:t>
            </a:r>
            <a:endParaRPr lang="it-IT" sz="2000" dirty="0" smtClean="0"/>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7751" y="2245793"/>
            <a:ext cx="8780928" cy="4409075"/>
          </a:xfrm>
          <a:prstGeom prst="rect">
            <a:avLst/>
          </a:prstGeom>
        </p:spPr>
      </p:pic>
    </p:spTree>
    <p:extLst>
      <p:ext uri="{BB962C8B-B14F-4D97-AF65-F5344CB8AC3E}">
        <p14:creationId xmlns:p14="http://schemas.microsoft.com/office/powerpoint/2010/main" val="34933792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0</a:t>
            </a:r>
            <a:endParaRPr lang="it-IT" sz="2800" b="1" dirty="0">
              <a:solidFill>
                <a:schemeClr val="accent1">
                  <a:lumMod val="50000"/>
                </a:schemeClr>
              </a:solidFill>
              <a:latin typeface="+mn-lt"/>
            </a:endParaRPr>
          </a:p>
        </p:txBody>
      </p:sp>
      <p:sp>
        <p:nvSpPr>
          <p:cNvPr id="3" name="Rettangolo 2"/>
          <p:cNvSpPr/>
          <p:nvPr/>
        </p:nvSpPr>
        <p:spPr>
          <a:xfrm>
            <a:off x="188259" y="1471910"/>
            <a:ext cx="7046259" cy="5170646"/>
          </a:xfrm>
          <a:prstGeom prst="rect">
            <a:avLst/>
          </a:prstGeom>
        </p:spPr>
        <p:txBody>
          <a:bodyPr wrap="square">
            <a:spAutoFit/>
          </a:bodyPr>
          <a:lstStyle/>
          <a:p>
            <a:r>
              <a:rPr lang="it-IT" sz="2400" b="1" dirty="0"/>
              <a:t>Smart card</a:t>
            </a:r>
          </a:p>
          <a:p>
            <a:pPr algn="just"/>
            <a:r>
              <a:rPr lang="it-IT" dirty="0"/>
              <a:t>Il termine indica una carta elettronica o magnetica in grado di memorizzare dati che abbiano </a:t>
            </a:r>
            <a:r>
              <a:rPr lang="it-IT" dirty="0" smtClean="0"/>
              <a:t>contenuto monetario</a:t>
            </a:r>
            <a:r>
              <a:rPr lang="it-IT" dirty="0"/>
              <a:t>. </a:t>
            </a:r>
            <a:r>
              <a:rPr lang="it-IT" dirty="0" smtClean="0"/>
              <a:t>Il </a:t>
            </a:r>
            <a:r>
              <a:rPr lang="it-IT" dirty="0"/>
              <a:t>loro </a:t>
            </a:r>
            <a:r>
              <a:rPr lang="it-IT" dirty="0" smtClean="0"/>
              <a:t>nucleo caratterizzante </a:t>
            </a:r>
            <a:r>
              <a:rPr lang="it-IT" dirty="0"/>
              <a:t>è la rappresentazione elettronica, leggibile da determinati apparati, di un credito </a:t>
            </a:r>
            <a:r>
              <a:rPr lang="it-IT" dirty="0" smtClean="0"/>
              <a:t>verso l’emittente</a:t>
            </a:r>
            <a:r>
              <a:rPr lang="it-IT" dirty="0"/>
              <a:t>. </a:t>
            </a:r>
            <a:r>
              <a:rPr lang="it-IT" dirty="0" smtClean="0"/>
              <a:t>A </a:t>
            </a:r>
            <a:r>
              <a:rPr lang="it-IT" dirty="0"/>
              <a:t>fronte </a:t>
            </a:r>
            <a:r>
              <a:rPr lang="it-IT" dirty="0" smtClean="0"/>
              <a:t>del credito c’è </a:t>
            </a:r>
            <a:r>
              <a:rPr lang="it-IT" dirty="0"/>
              <a:t>un versamento in moneta (fisica, scritturale o elettronica) da parte del cliente, tale moneta viene </a:t>
            </a:r>
            <a:r>
              <a:rPr lang="it-IT" dirty="0" smtClean="0"/>
              <a:t>poi convertita </a:t>
            </a:r>
            <a:r>
              <a:rPr lang="it-IT" dirty="0"/>
              <a:t>in forma leggibile dall’apparato.</a:t>
            </a:r>
          </a:p>
          <a:p>
            <a:pPr algn="just"/>
            <a:r>
              <a:rPr lang="it-IT" dirty="0"/>
              <a:t>La </a:t>
            </a:r>
            <a:r>
              <a:rPr lang="it-IT" b="1" i="1" dirty="0" err="1"/>
              <a:t>smart</a:t>
            </a:r>
            <a:r>
              <a:rPr lang="it-IT" b="1" i="1" dirty="0"/>
              <a:t> card c-</a:t>
            </a:r>
            <a:r>
              <a:rPr lang="it-IT" b="1" i="1" dirty="0" err="1"/>
              <a:t>less</a:t>
            </a:r>
            <a:r>
              <a:rPr lang="it-IT" b="1" i="1" dirty="0"/>
              <a:t> </a:t>
            </a:r>
            <a:r>
              <a:rPr lang="it-IT" dirty="0"/>
              <a:t>è un circuito integrato dotato di un microprocessore e di un’antenna, annegati in </a:t>
            </a:r>
            <a:r>
              <a:rPr lang="it-IT" dirty="0" smtClean="0"/>
              <a:t>un supporto </a:t>
            </a:r>
            <a:r>
              <a:rPr lang="it-IT" dirty="0"/>
              <a:t>plastico delle dimensioni di una carta di credito, in grado di elaborare e memorizzare dati con </a:t>
            </a:r>
            <a:r>
              <a:rPr lang="it-IT" dirty="0" smtClean="0"/>
              <a:t>un elevato </a:t>
            </a:r>
            <a:r>
              <a:rPr lang="it-IT" dirty="0"/>
              <a:t>grado di sicurezza e di comunicare in radiofrequenza con speciali lettori alla distanza di </a:t>
            </a:r>
            <a:r>
              <a:rPr lang="it-IT" dirty="0" smtClean="0"/>
              <a:t>alcuni centimetri. Nei </a:t>
            </a:r>
            <a:r>
              <a:rPr lang="it-IT" dirty="0"/>
              <a:t>SBE le </a:t>
            </a:r>
            <a:r>
              <a:rPr lang="it-IT" dirty="0" err="1"/>
              <a:t>smart</a:t>
            </a:r>
            <a:r>
              <a:rPr lang="it-IT" dirty="0"/>
              <a:t> card c-</a:t>
            </a:r>
            <a:r>
              <a:rPr lang="it-IT" dirty="0" err="1"/>
              <a:t>less</a:t>
            </a:r>
            <a:r>
              <a:rPr lang="it-IT" dirty="0"/>
              <a:t> sostituiscono i tradizionali biglietti e abbonamenti di tipo cartaceo in quanto </a:t>
            </a:r>
            <a:r>
              <a:rPr lang="it-IT" dirty="0" smtClean="0"/>
              <a:t>il titolo </a:t>
            </a:r>
            <a:r>
              <a:rPr lang="it-IT" dirty="0"/>
              <a:t>di viaggio scelto dall’utente, o più di essi anche simultaneamente, viene “caricato” </a:t>
            </a:r>
            <a:r>
              <a:rPr lang="it-IT" dirty="0" smtClean="0"/>
              <a:t>elettronicamente presso </a:t>
            </a:r>
            <a:r>
              <a:rPr lang="it-IT" dirty="0"/>
              <a:t>la rete di vendita mediante appositi dispositivi e “letto” a bordo dei bus o a terra nelle stazioni da </a:t>
            </a:r>
            <a:r>
              <a:rPr lang="it-IT" dirty="0" smtClean="0"/>
              <a:t>altri specifici </a:t>
            </a:r>
            <a:r>
              <a:rPr lang="it-IT" dirty="0"/>
              <a:t>apparati, chiamati </a:t>
            </a:r>
            <a:r>
              <a:rPr lang="it-IT" dirty="0" err="1"/>
              <a:t>validatori</a:t>
            </a:r>
            <a:r>
              <a:rPr lang="it-IT" dirty="0"/>
              <a:t>, in grado di leggere il contenuto della card</a:t>
            </a:r>
            <a:r>
              <a:rPr lang="it-IT" dirty="0" smtClean="0"/>
              <a:t>.</a:t>
            </a:r>
            <a:endParaRPr lang="it-IT" dirty="0"/>
          </a:p>
        </p:txBody>
      </p:sp>
      <p:pic>
        <p:nvPicPr>
          <p:cNvPr id="2" name="Immagin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78268" y="1387102"/>
            <a:ext cx="4115833" cy="2741145"/>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5795" y="4128247"/>
            <a:ext cx="4101354" cy="2590329"/>
          </a:xfrm>
          <a:prstGeom prst="rect">
            <a:avLst/>
          </a:prstGeom>
        </p:spPr>
      </p:pic>
    </p:spTree>
    <p:extLst>
      <p:ext uri="{BB962C8B-B14F-4D97-AF65-F5344CB8AC3E}">
        <p14:creationId xmlns:p14="http://schemas.microsoft.com/office/powerpoint/2010/main" val="3204649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0</a:t>
            </a:r>
            <a:endParaRPr lang="it-IT" sz="2800" b="1" dirty="0">
              <a:solidFill>
                <a:schemeClr val="accent1">
                  <a:lumMod val="50000"/>
                </a:schemeClr>
              </a:solidFill>
              <a:latin typeface="+mn-lt"/>
            </a:endParaRPr>
          </a:p>
        </p:txBody>
      </p:sp>
      <p:sp>
        <p:nvSpPr>
          <p:cNvPr id="3" name="Rettangolo 2"/>
          <p:cNvSpPr/>
          <p:nvPr/>
        </p:nvSpPr>
        <p:spPr>
          <a:xfrm>
            <a:off x="188259" y="1471910"/>
            <a:ext cx="11685494" cy="5262979"/>
          </a:xfrm>
          <a:prstGeom prst="rect">
            <a:avLst/>
          </a:prstGeom>
        </p:spPr>
        <p:txBody>
          <a:bodyPr wrap="square">
            <a:spAutoFit/>
          </a:bodyPr>
          <a:lstStyle/>
          <a:p>
            <a:r>
              <a:rPr lang="it-IT" sz="2400" b="1" dirty="0" smtClean="0"/>
              <a:t>Smart Card: la tecnologia Calypso</a:t>
            </a:r>
          </a:p>
          <a:p>
            <a:endParaRPr lang="it-IT" sz="2400" b="1" dirty="0"/>
          </a:p>
          <a:p>
            <a:pPr algn="just"/>
            <a:r>
              <a:rPr lang="it-IT" dirty="0"/>
              <a:t>Calypso definisce uno standard internazionale per i sistemi di bigliettazione elettronica facenti </a:t>
            </a:r>
            <a:r>
              <a:rPr lang="it-IT" dirty="0" smtClean="0"/>
              <a:t>uso di </a:t>
            </a:r>
            <a:r>
              <a:rPr lang="it-IT" dirty="0" err="1"/>
              <a:t>contactless</a:t>
            </a:r>
            <a:r>
              <a:rPr lang="it-IT" dirty="0"/>
              <a:t> </a:t>
            </a:r>
            <a:r>
              <a:rPr lang="it-IT" dirty="0" err="1"/>
              <a:t>smart</a:t>
            </a:r>
            <a:r>
              <a:rPr lang="it-IT" dirty="0"/>
              <a:t> card. In origine fu sviluppata dagli operatori di trasporto di Parigi (RATP), con lo </a:t>
            </a:r>
            <a:r>
              <a:rPr lang="it-IT" dirty="0" smtClean="0"/>
              <a:t>scopo di </a:t>
            </a:r>
            <a:r>
              <a:rPr lang="it-IT" dirty="0"/>
              <a:t>definire uno standard di riferimento per le carte e consentire l'interoperabilità dei diversi servizi di </a:t>
            </a:r>
            <a:r>
              <a:rPr lang="it-IT" dirty="0" smtClean="0"/>
              <a:t>trasporto in </a:t>
            </a:r>
            <a:r>
              <a:rPr lang="it-IT" dirty="0"/>
              <a:t>una medesima area territoriale.</a:t>
            </a:r>
          </a:p>
          <a:p>
            <a:pPr algn="just"/>
            <a:endParaRPr lang="it-IT" dirty="0" smtClean="0"/>
          </a:p>
          <a:p>
            <a:pPr algn="just"/>
            <a:r>
              <a:rPr lang="it-IT" dirty="0" smtClean="0"/>
              <a:t>Calypso </a:t>
            </a:r>
            <a:r>
              <a:rPr lang="it-IT" dirty="0"/>
              <a:t>risponde alle norme ISO 7816 (lo standard internazionale relativo alle carte di </a:t>
            </a:r>
            <a:r>
              <a:rPr lang="it-IT" dirty="0" smtClean="0"/>
              <a:t>identificazione elettroniche </a:t>
            </a:r>
            <a:r>
              <a:rPr lang="it-IT" dirty="0"/>
              <a:t>a contatto), ISO 14443-B (lo standard di una </a:t>
            </a:r>
            <a:r>
              <a:rPr lang="it-IT" dirty="0" err="1"/>
              <a:t>contactless</a:t>
            </a:r>
            <a:r>
              <a:rPr lang="it-IT" dirty="0"/>
              <a:t> </a:t>
            </a:r>
            <a:r>
              <a:rPr lang="it-IT" dirty="0" err="1"/>
              <a:t>smart</a:t>
            </a:r>
            <a:r>
              <a:rPr lang="it-IT" dirty="0"/>
              <a:t> card usata ad esempio nei </a:t>
            </a:r>
            <a:r>
              <a:rPr lang="it-IT" dirty="0" smtClean="0"/>
              <a:t>sistemi di </a:t>
            </a:r>
            <a:r>
              <a:rPr lang="it-IT" dirty="0"/>
              <a:t>bigliettazione elettronica, identificazione di persone e oggetti, sistemi di pagamento, controllo di accessi) </a:t>
            </a:r>
            <a:r>
              <a:rPr lang="it-IT" dirty="0" smtClean="0"/>
              <a:t>e ISO </a:t>
            </a:r>
            <a:r>
              <a:rPr lang="it-IT" dirty="0"/>
              <a:t>1545 (la modalità con cui descrivere gli elementi di un contratto di trasporto caricato su un titolo di </a:t>
            </a:r>
            <a:r>
              <a:rPr lang="it-IT" dirty="0" smtClean="0"/>
              <a:t>viaggio elettronico </a:t>
            </a:r>
            <a:r>
              <a:rPr lang="it-IT" dirty="0"/>
              <a:t>su </a:t>
            </a:r>
            <a:r>
              <a:rPr lang="it-IT" dirty="0" err="1"/>
              <a:t>smart</a:t>
            </a:r>
            <a:r>
              <a:rPr lang="it-IT" dirty="0"/>
              <a:t> card</a:t>
            </a:r>
            <a:r>
              <a:rPr lang="it-IT" dirty="0" smtClean="0"/>
              <a:t>). La </a:t>
            </a:r>
            <a:r>
              <a:rPr lang="it-IT" dirty="0" err="1"/>
              <a:t>smart</a:t>
            </a:r>
            <a:r>
              <a:rPr lang="it-IT" dirty="0"/>
              <a:t> card Calypso fa uso della soluzione </a:t>
            </a:r>
            <a:r>
              <a:rPr lang="it-IT" dirty="0" err="1" smtClean="0"/>
              <a:t>contactless</a:t>
            </a:r>
            <a:r>
              <a:rPr lang="it-IT" dirty="0" smtClean="0"/>
              <a:t>.</a:t>
            </a:r>
          </a:p>
          <a:p>
            <a:pPr algn="just"/>
            <a:endParaRPr lang="it-IT" dirty="0" smtClean="0"/>
          </a:p>
          <a:p>
            <a:pPr algn="just"/>
            <a:r>
              <a:rPr lang="it-IT" dirty="0" smtClean="0"/>
              <a:t>Calypso </a:t>
            </a:r>
            <a:r>
              <a:rPr lang="it-IT" dirty="0"/>
              <a:t>si presenta come una </a:t>
            </a:r>
            <a:r>
              <a:rPr lang="it-IT" dirty="0" smtClean="0"/>
              <a:t>tecnologia aperta </a:t>
            </a:r>
            <a:r>
              <a:rPr lang="it-IT" dirty="0"/>
              <a:t>ed indipendente da qualsiasi </a:t>
            </a:r>
            <a:r>
              <a:rPr lang="it-IT" dirty="0" smtClean="0"/>
              <a:t>monopolio industriale</a:t>
            </a:r>
            <a:r>
              <a:rPr lang="it-IT" dirty="0"/>
              <a:t>, nata per rispondere </a:t>
            </a:r>
            <a:r>
              <a:rPr lang="it-IT" dirty="0" smtClean="0"/>
              <a:t>alle esigenze </a:t>
            </a:r>
            <a:r>
              <a:rPr lang="it-IT" dirty="0"/>
              <a:t>attuali e future dei </a:t>
            </a:r>
            <a:r>
              <a:rPr lang="it-IT" dirty="0" smtClean="0"/>
              <a:t>protagonisti mondiali </a:t>
            </a:r>
            <a:r>
              <a:rPr lang="it-IT" dirty="0"/>
              <a:t>del trasporto pubblico. La </a:t>
            </a:r>
            <a:r>
              <a:rPr lang="it-IT" dirty="0" smtClean="0"/>
              <a:t>tecnologia Calypso </a:t>
            </a:r>
            <a:r>
              <a:rPr lang="it-IT" dirty="0"/>
              <a:t>cerca, cioè, di definire un </a:t>
            </a:r>
            <a:r>
              <a:rPr lang="it-IT" dirty="0" smtClean="0"/>
              <a:t>sistema che </a:t>
            </a:r>
            <a:r>
              <a:rPr lang="it-IT" dirty="0"/>
              <a:t>permetta ad ogni operatore </a:t>
            </a:r>
            <a:r>
              <a:rPr lang="it-IT" dirty="0" smtClean="0"/>
              <a:t>del trasporto </a:t>
            </a:r>
            <a:r>
              <a:rPr lang="it-IT" dirty="0"/>
              <a:t>di trovare la propria soluzione </a:t>
            </a:r>
            <a:r>
              <a:rPr lang="it-IT" dirty="0" smtClean="0"/>
              <a:t>e di </a:t>
            </a:r>
            <a:r>
              <a:rPr lang="it-IT" dirty="0"/>
              <a:t>modularne lo sviluppo a seconda </a:t>
            </a:r>
            <a:r>
              <a:rPr lang="it-IT" dirty="0" smtClean="0"/>
              <a:t>delle proprie </a:t>
            </a:r>
            <a:r>
              <a:rPr lang="it-IT" dirty="0"/>
              <a:t>esigenze</a:t>
            </a:r>
            <a:r>
              <a:rPr lang="it-IT" dirty="0" smtClean="0"/>
              <a:t>.</a:t>
            </a:r>
          </a:p>
          <a:p>
            <a:pPr algn="just"/>
            <a:r>
              <a:rPr lang="it-IT" dirty="0"/>
              <a:t>Per assicurare una costante evoluzione </a:t>
            </a:r>
            <a:r>
              <a:rPr lang="it-IT" dirty="0" smtClean="0"/>
              <a:t>del progetto </a:t>
            </a:r>
            <a:r>
              <a:rPr lang="it-IT" dirty="0"/>
              <a:t>Calypso, i fondatori e gli utenti </a:t>
            </a:r>
            <a:r>
              <a:rPr lang="it-IT" dirty="0" smtClean="0"/>
              <a:t>di Calypso </a:t>
            </a:r>
            <a:r>
              <a:rPr lang="it-IT" dirty="0"/>
              <a:t>hanno creato </a:t>
            </a:r>
            <a:r>
              <a:rPr lang="it-IT" dirty="0" smtClean="0"/>
              <a:t>una organizzazione no-profit </a:t>
            </a:r>
            <a:r>
              <a:rPr lang="it-IT" dirty="0"/>
              <a:t>denominata Calypso </a:t>
            </a:r>
            <a:r>
              <a:rPr lang="it-IT" dirty="0" smtClean="0"/>
              <a:t>Networks </a:t>
            </a:r>
            <a:r>
              <a:rPr lang="it-IT" dirty="0" err="1" smtClean="0"/>
              <a:t>Association</a:t>
            </a:r>
            <a:r>
              <a:rPr lang="it-IT" dirty="0" smtClean="0"/>
              <a:t>.</a:t>
            </a:r>
            <a:endParaRPr lang="it-IT" dirty="0"/>
          </a:p>
        </p:txBody>
      </p:sp>
    </p:spTree>
    <p:extLst>
      <p:ext uri="{BB962C8B-B14F-4D97-AF65-F5344CB8AC3E}">
        <p14:creationId xmlns:p14="http://schemas.microsoft.com/office/powerpoint/2010/main" val="38991728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0</a:t>
            </a:r>
            <a:endParaRPr lang="it-IT" sz="2800" b="1" dirty="0">
              <a:solidFill>
                <a:schemeClr val="accent1">
                  <a:lumMod val="50000"/>
                </a:schemeClr>
              </a:solidFill>
              <a:latin typeface="+mn-lt"/>
            </a:endParaRPr>
          </a:p>
        </p:txBody>
      </p:sp>
      <p:sp>
        <p:nvSpPr>
          <p:cNvPr id="3" name="Rettangolo 2"/>
          <p:cNvSpPr/>
          <p:nvPr/>
        </p:nvSpPr>
        <p:spPr>
          <a:xfrm>
            <a:off x="188259" y="1471910"/>
            <a:ext cx="6347012" cy="5078313"/>
          </a:xfrm>
          <a:prstGeom prst="rect">
            <a:avLst/>
          </a:prstGeom>
        </p:spPr>
        <p:txBody>
          <a:bodyPr wrap="square">
            <a:spAutoFit/>
          </a:bodyPr>
          <a:lstStyle/>
          <a:p>
            <a:r>
              <a:rPr lang="it-IT" sz="2400" b="1" dirty="0" smtClean="0"/>
              <a:t>Smart Card: la tecnologia Calypso </a:t>
            </a:r>
            <a:r>
              <a:rPr lang="it-IT" sz="2400" b="1" dirty="0" smtClean="0">
                <a:solidFill>
                  <a:srgbClr val="FF0000"/>
                </a:solidFill>
              </a:rPr>
              <a:t>Citare fonte schema</a:t>
            </a:r>
          </a:p>
          <a:p>
            <a:endParaRPr lang="it-IT" sz="2400" b="1" dirty="0" smtClean="0"/>
          </a:p>
          <a:p>
            <a:pPr algn="just"/>
            <a:r>
              <a:rPr lang="it-IT" dirty="0"/>
              <a:t>La tecnologia Calypso presenta una certa complessità ed un costo relativamente elevato per carte e </a:t>
            </a:r>
            <a:r>
              <a:rPr lang="it-IT" dirty="0" err="1"/>
              <a:t>validatori</a:t>
            </a:r>
            <a:r>
              <a:rPr lang="it-IT" dirty="0"/>
              <a:t>, a causa della licenza che deve essere pagata dai costruttori </a:t>
            </a:r>
            <a:r>
              <a:rPr lang="it-IT" dirty="0">
                <a:solidFill>
                  <a:srgbClr val="FF0000"/>
                </a:solidFill>
              </a:rPr>
              <a:t>(che viene poi riversata, attraverso gli operatori del trasporto pubblico locale, sull’utente finale)</a:t>
            </a:r>
            <a:r>
              <a:rPr lang="it-IT" dirty="0"/>
              <a:t>.</a:t>
            </a:r>
            <a:endParaRPr lang="it-IT" dirty="0" smtClean="0"/>
          </a:p>
          <a:p>
            <a:pPr algn="just"/>
            <a:r>
              <a:rPr lang="it-IT" dirty="0" smtClean="0"/>
              <a:t>Si può comunque affermare che il </a:t>
            </a:r>
            <a:r>
              <a:rPr lang="it-IT" dirty="0"/>
              <a:t>suo costo, nel bilancio di un Sistema di </a:t>
            </a:r>
            <a:r>
              <a:rPr lang="it-IT" dirty="0" smtClean="0"/>
              <a:t>Bigliettazione Elettronica </a:t>
            </a:r>
            <a:r>
              <a:rPr lang="it-IT" dirty="0"/>
              <a:t>è di fatto del tutto trascurabile (</a:t>
            </a:r>
            <a:r>
              <a:rPr lang="it-IT" dirty="0" smtClean="0"/>
              <a:t>probabilmente, nel </a:t>
            </a:r>
            <a:r>
              <a:rPr lang="it-IT" dirty="0"/>
              <a:t>complesso, non raggiunge lo 0,5</a:t>
            </a:r>
            <a:r>
              <a:rPr lang="it-IT" dirty="0" smtClean="0"/>
              <a:t>%).</a:t>
            </a:r>
          </a:p>
          <a:p>
            <a:pPr algn="just"/>
            <a:endParaRPr lang="it-IT" dirty="0" smtClean="0"/>
          </a:p>
          <a:p>
            <a:pPr algn="just"/>
            <a:r>
              <a:rPr lang="it-IT" dirty="0" smtClean="0">
                <a:solidFill>
                  <a:srgbClr val="FF0000"/>
                </a:solidFill>
              </a:rPr>
              <a:t>Realizzare </a:t>
            </a:r>
            <a:r>
              <a:rPr lang="it-IT" dirty="0">
                <a:solidFill>
                  <a:srgbClr val="FF0000"/>
                </a:solidFill>
              </a:rPr>
              <a:t>un terminale Calypso non è affatto facile e </a:t>
            </a:r>
            <a:r>
              <a:rPr lang="it-IT" dirty="0" smtClean="0">
                <a:solidFill>
                  <a:srgbClr val="FF0000"/>
                </a:solidFill>
              </a:rPr>
              <a:t>richiede investimenti</a:t>
            </a:r>
            <a:r>
              <a:rPr lang="it-IT" dirty="0">
                <a:solidFill>
                  <a:srgbClr val="FF0000"/>
                </a:solidFill>
              </a:rPr>
              <a:t> </a:t>
            </a:r>
            <a:r>
              <a:rPr lang="it-IT" dirty="0" smtClean="0">
                <a:solidFill>
                  <a:srgbClr val="FF0000"/>
                </a:solidFill>
              </a:rPr>
              <a:t>cospicui</a:t>
            </a:r>
            <a:r>
              <a:rPr lang="it-IT" dirty="0">
                <a:solidFill>
                  <a:srgbClr val="FF0000"/>
                </a:solidFill>
              </a:rPr>
              <a:t>: con il pagamento della licenza si ottengono </a:t>
            </a:r>
            <a:r>
              <a:rPr lang="it-IT" dirty="0" smtClean="0">
                <a:solidFill>
                  <a:srgbClr val="FF0000"/>
                </a:solidFill>
              </a:rPr>
              <a:t>le specifiche, </a:t>
            </a:r>
            <a:r>
              <a:rPr lang="it-IT" dirty="0">
                <a:solidFill>
                  <a:srgbClr val="FF0000"/>
                </a:solidFill>
              </a:rPr>
              <a:t>ma non certo schemi o programmi che devono </a:t>
            </a:r>
            <a:r>
              <a:rPr lang="it-IT" dirty="0" smtClean="0">
                <a:solidFill>
                  <a:srgbClr val="FF0000"/>
                </a:solidFill>
              </a:rPr>
              <a:t>essere sviluppati </a:t>
            </a:r>
            <a:r>
              <a:rPr lang="it-IT" dirty="0">
                <a:solidFill>
                  <a:srgbClr val="FF0000"/>
                </a:solidFill>
              </a:rPr>
              <a:t>da parte del licenziatario.</a:t>
            </a:r>
            <a:endParaRPr lang="it-IT" b="1" dirty="0">
              <a:solidFill>
                <a:srgbClr val="FF0000"/>
              </a:solidFill>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188" y="1971102"/>
            <a:ext cx="5508812" cy="4068107"/>
          </a:xfrm>
          <a:prstGeom prst="rect">
            <a:avLst/>
          </a:prstGeom>
        </p:spPr>
      </p:pic>
    </p:spTree>
    <p:extLst>
      <p:ext uri="{BB962C8B-B14F-4D97-AF65-F5344CB8AC3E}">
        <p14:creationId xmlns:p14="http://schemas.microsoft.com/office/powerpoint/2010/main" val="2104601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0</a:t>
            </a:r>
            <a:endParaRPr lang="it-IT" sz="2800" b="1" dirty="0">
              <a:solidFill>
                <a:schemeClr val="accent1">
                  <a:lumMod val="50000"/>
                </a:schemeClr>
              </a:solidFill>
              <a:latin typeface="+mn-lt"/>
            </a:endParaRPr>
          </a:p>
        </p:txBody>
      </p:sp>
      <p:sp>
        <p:nvSpPr>
          <p:cNvPr id="3" name="Rettangolo 2"/>
          <p:cNvSpPr/>
          <p:nvPr/>
        </p:nvSpPr>
        <p:spPr>
          <a:xfrm>
            <a:off x="188259" y="1471910"/>
            <a:ext cx="11685494" cy="4985980"/>
          </a:xfrm>
          <a:prstGeom prst="rect">
            <a:avLst/>
          </a:prstGeom>
        </p:spPr>
        <p:txBody>
          <a:bodyPr wrap="square">
            <a:spAutoFit/>
          </a:bodyPr>
          <a:lstStyle/>
          <a:p>
            <a:r>
              <a:rPr lang="it-IT" sz="2400" b="1" dirty="0" smtClean="0"/>
              <a:t>Smart Card: la tecnologia </a:t>
            </a:r>
            <a:r>
              <a:rPr lang="it-IT" sz="2400" b="1" dirty="0" err="1" smtClean="0"/>
              <a:t>Mifare</a:t>
            </a:r>
            <a:endParaRPr lang="it-IT" sz="2400" b="1" dirty="0" smtClean="0"/>
          </a:p>
          <a:p>
            <a:endParaRPr lang="it-IT" sz="2400" b="1" dirty="0" smtClean="0"/>
          </a:p>
          <a:p>
            <a:pPr algn="just" fontAlgn="base"/>
            <a:r>
              <a:rPr lang="it-IT" dirty="0"/>
              <a:t>MIFARE è la tecnologia di </a:t>
            </a:r>
            <a:r>
              <a:rPr lang="it-IT" dirty="0" err="1"/>
              <a:t>contactless</a:t>
            </a:r>
            <a:r>
              <a:rPr lang="it-IT" dirty="0"/>
              <a:t> per </a:t>
            </a:r>
            <a:r>
              <a:rPr lang="it-IT" dirty="0" err="1"/>
              <a:t>smartcard</a:t>
            </a:r>
            <a:r>
              <a:rPr lang="it-IT" dirty="0"/>
              <a:t> più diffusa al mondo, con 500 milioni di </a:t>
            </a:r>
            <a:r>
              <a:rPr lang="it-IT" dirty="0" err="1"/>
              <a:t>smart</a:t>
            </a:r>
            <a:r>
              <a:rPr lang="it-IT" dirty="0"/>
              <a:t> card a microprocessore e 5 milioni di </a:t>
            </a:r>
            <a:r>
              <a:rPr lang="it-IT" dirty="0" err="1"/>
              <a:t>validatori</a:t>
            </a:r>
            <a:r>
              <a:rPr lang="it-IT" dirty="0"/>
              <a:t> venduti. La tecnologia proprietaria MIFARE, brevettata da NXP </a:t>
            </a:r>
            <a:r>
              <a:rPr lang="it-IT" dirty="0" err="1"/>
              <a:t>Semiconductors</a:t>
            </a:r>
            <a:r>
              <a:rPr lang="it-IT" dirty="0"/>
              <a:t>, è basata sullo standard ISO 14443, tipo A (RFID a 13,56 MHz), ed è inserita sia nelle </a:t>
            </a:r>
            <a:r>
              <a:rPr lang="it-IT" dirty="0" err="1"/>
              <a:t>smart</a:t>
            </a:r>
            <a:r>
              <a:rPr lang="it-IT" dirty="0"/>
              <a:t> card che nei lettori. La distanza tipica di lettura/scrittura tra carta e </a:t>
            </a:r>
            <a:r>
              <a:rPr lang="it-IT" dirty="0" err="1"/>
              <a:t>validatore</a:t>
            </a:r>
            <a:r>
              <a:rPr lang="it-IT" dirty="0"/>
              <a:t> è circa 10 cm (4 pollici), ma la reale distanza dipende dal campo di potenza generato dal lettore e dalla dimensione dell'antenna. </a:t>
            </a:r>
            <a:endParaRPr lang="it-IT" dirty="0" smtClean="0"/>
          </a:p>
          <a:p>
            <a:pPr algn="just" fontAlgn="base"/>
            <a:endParaRPr lang="it-IT" dirty="0"/>
          </a:p>
          <a:p>
            <a:pPr algn="just" fontAlgn="base"/>
            <a:r>
              <a:rPr lang="it-IT" dirty="0" smtClean="0"/>
              <a:t>Il </a:t>
            </a:r>
            <a:r>
              <a:rPr lang="it-IT" dirty="0"/>
              <a:t>nome MIFARE si riferisce a 2 diversi tipi di carte </a:t>
            </a:r>
            <a:r>
              <a:rPr lang="it-IT" dirty="0" err="1"/>
              <a:t>contactless</a:t>
            </a:r>
            <a:r>
              <a:rPr lang="it-IT" dirty="0" smtClean="0"/>
              <a:t>: la </a:t>
            </a:r>
            <a:r>
              <a:rPr lang="it-IT" dirty="0"/>
              <a:t>carta MIFARE Standard (o Classic): impiega un protocollo proprietario di alto livello invece dello standard ISO 14443-4, con un protocollo proprietario Philips per autenticazione ed elaborazione. Le carte MIFARE Ultralight impiegano lo stesso protocollo, ma senza lo standard di sicurezza. Queste ultime sono usualmente utilizzate per biglietti con valore implicito </a:t>
            </a:r>
            <a:r>
              <a:rPr lang="it-IT" dirty="0" smtClean="0"/>
              <a:t>basso.</a:t>
            </a:r>
            <a:endParaRPr lang="it-IT" dirty="0"/>
          </a:p>
          <a:p>
            <a:pPr algn="just" fontAlgn="base"/>
            <a:endParaRPr lang="it-IT" dirty="0" smtClean="0"/>
          </a:p>
          <a:p>
            <a:pPr algn="just" fontAlgn="base"/>
            <a:r>
              <a:rPr lang="it-IT" dirty="0" smtClean="0"/>
              <a:t>La </a:t>
            </a:r>
            <a:r>
              <a:rPr lang="it-IT" dirty="0"/>
              <a:t>carta MIFARE </a:t>
            </a:r>
            <a:r>
              <a:rPr lang="it-IT" dirty="0" err="1"/>
              <a:t>DESFire</a:t>
            </a:r>
            <a:r>
              <a:rPr lang="it-IT" dirty="0"/>
              <a:t>: sono carte basate su microprocessori programmati attraverso un sistema operativo dedicato. Spesso il microprocessore è associato ad un coprocessore dedicato al rapido calcolo crittografico (Triple DES, AES, RSA, ecc.). Queste carte sono in grado di eseguire operazioni complesse, sicure e veloci, allo stesso livello delle </a:t>
            </a:r>
            <a:r>
              <a:rPr lang="it-IT" dirty="0" err="1"/>
              <a:t>smart</a:t>
            </a:r>
            <a:r>
              <a:rPr lang="it-IT" dirty="0"/>
              <a:t> card a </a:t>
            </a:r>
            <a:r>
              <a:rPr lang="it-IT" dirty="0" smtClean="0"/>
              <a:t>contatto, inoltre possono </a:t>
            </a:r>
            <a:r>
              <a:rPr lang="it-IT" dirty="0"/>
              <a:t>supportare sistemi operativi sia aperti che proprietari, compreso il sistema operativo </a:t>
            </a:r>
            <a:r>
              <a:rPr lang="it-IT" dirty="0" smtClean="0"/>
              <a:t>JCOP (Java Card).</a:t>
            </a:r>
            <a:endParaRPr lang="it-IT" dirty="0"/>
          </a:p>
        </p:txBody>
      </p:sp>
    </p:spTree>
    <p:extLst>
      <p:ext uri="{BB962C8B-B14F-4D97-AF65-F5344CB8AC3E}">
        <p14:creationId xmlns:p14="http://schemas.microsoft.com/office/powerpoint/2010/main" val="16580349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0</a:t>
            </a:r>
            <a:endParaRPr lang="it-IT" sz="2800" b="1" dirty="0">
              <a:solidFill>
                <a:schemeClr val="accent1">
                  <a:lumMod val="50000"/>
                </a:schemeClr>
              </a:solidFill>
              <a:latin typeface="+mn-lt"/>
            </a:endParaRPr>
          </a:p>
        </p:txBody>
      </p:sp>
      <p:sp>
        <p:nvSpPr>
          <p:cNvPr id="3" name="Rettangolo 2"/>
          <p:cNvSpPr/>
          <p:nvPr/>
        </p:nvSpPr>
        <p:spPr>
          <a:xfrm>
            <a:off x="188259" y="1471910"/>
            <a:ext cx="7261412" cy="5170646"/>
          </a:xfrm>
          <a:prstGeom prst="rect">
            <a:avLst/>
          </a:prstGeom>
        </p:spPr>
        <p:txBody>
          <a:bodyPr wrap="square">
            <a:spAutoFit/>
          </a:bodyPr>
          <a:lstStyle/>
          <a:p>
            <a:r>
              <a:rPr lang="it-IT" sz="2400" b="1" dirty="0" smtClean="0"/>
              <a:t>Banda magnetica</a:t>
            </a:r>
            <a:endParaRPr lang="it-IT" sz="2400" b="1" dirty="0"/>
          </a:p>
          <a:p>
            <a:pPr algn="just"/>
            <a:r>
              <a:rPr lang="it-IT" dirty="0"/>
              <a:t>Essenzialmente di tipo cartaceo, sono i supporti più vicini al concetto classico di biglietto, sia nella </a:t>
            </a:r>
            <a:r>
              <a:rPr lang="it-IT" dirty="0" smtClean="0"/>
              <a:t>produzione che </a:t>
            </a:r>
            <a:r>
              <a:rPr lang="it-IT" dirty="0"/>
              <a:t>nell’utilizzo. A differenza del biglietto cartaceo classico, questi supporti presentano una banda </a:t>
            </a:r>
            <a:r>
              <a:rPr lang="it-IT" dirty="0" smtClean="0"/>
              <a:t>magnetica, anche </a:t>
            </a:r>
            <a:r>
              <a:rPr lang="it-IT" dirty="0"/>
              <a:t>se di limitata capacità di memoria. I dati contenuti nella banda magnetica possono essere </a:t>
            </a:r>
            <a:r>
              <a:rPr lang="it-IT" dirty="0" smtClean="0"/>
              <a:t>memorizzati in </a:t>
            </a:r>
            <a:r>
              <a:rPr lang="it-IT" dirty="0"/>
              <a:t>fase di produzione del supporto (si parla allora di biglietti </a:t>
            </a:r>
            <a:r>
              <a:rPr lang="it-IT" dirty="0" err="1" smtClean="0"/>
              <a:t>pre</a:t>
            </a:r>
            <a:r>
              <a:rPr lang="it-IT" dirty="0" smtClean="0"/>
              <a:t>-codificati</a:t>
            </a:r>
            <a:r>
              <a:rPr lang="it-IT" dirty="0"/>
              <a:t>) oppure inseriti dall’emettitrice </a:t>
            </a:r>
            <a:r>
              <a:rPr lang="it-IT" dirty="0" smtClean="0"/>
              <a:t>al momento </a:t>
            </a:r>
            <a:r>
              <a:rPr lang="it-IT" dirty="0"/>
              <a:t>della vendita. Al momento del contatto con il biglietto il validatore legge e scrive i dati sulla </a:t>
            </a:r>
            <a:r>
              <a:rPr lang="it-IT" dirty="0" smtClean="0"/>
              <a:t>parte magnetica </a:t>
            </a:r>
            <a:r>
              <a:rPr lang="it-IT" dirty="0"/>
              <a:t>e, se necessario, stampa sulla carta informazioni utili alla verifica del titolo. Questa tipologia </a:t>
            </a:r>
            <a:r>
              <a:rPr lang="it-IT" dirty="0" smtClean="0"/>
              <a:t>non ha </a:t>
            </a:r>
            <a:r>
              <a:rPr lang="it-IT" dirty="0"/>
              <a:t>le caratteristiche tipiche di un supporto “elettronico”, ma </a:t>
            </a:r>
            <a:r>
              <a:rPr lang="it-IT" b="1" dirty="0"/>
              <a:t>rappresenta l’elemento di continuità laddove </a:t>
            </a:r>
            <a:r>
              <a:rPr lang="it-IT" b="1" dirty="0" smtClean="0"/>
              <a:t>non risulti </a:t>
            </a:r>
            <a:r>
              <a:rPr lang="it-IT" b="1" dirty="0"/>
              <a:t>possibile eliminare completamente il supporto cartaceo</a:t>
            </a:r>
            <a:r>
              <a:rPr lang="it-IT" dirty="0"/>
              <a:t>. La scarsa sicurezza di accesso ai </a:t>
            </a:r>
            <a:r>
              <a:rPr lang="it-IT" dirty="0" smtClean="0"/>
              <a:t>dati memorizzati </a:t>
            </a:r>
            <a:r>
              <a:rPr lang="it-IT" dirty="0"/>
              <a:t>su questi biglietti magnetici ne limita l’uso a titoli di viaggio di basso valore con validità </a:t>
            </a:r>
            <a:r>
              <a:rPr lang="it-IT" dirty="0" smtClean="0"/>
              <a:t>limitata in </a:t>
            </a:r>
            <a:r>
              <a:rPr lang="it-IT" dirty="0"/>
              <a:t>genere alla singola tratta o ad un periodo temporale limitato. Questa tipologia di biglietti è </a:t>
            </a:r>
            <a:r>
              <a:rPr lang="it-IT" dirty="0" smtClean="0"/>
              <a:t>indirizzata all’utente </a:t>
            </a:r>
            <a:r>
              <a:rPr lang="it-IT" dirty="0"/>
              <a:t>occasionale che si rifornisce alle emettitrici automatiche ed ai piccoli punti vendita (ad es., </a:t>
            </a:r>
            <a:r>
              <a:rPr lang="it-IT" dirty="0" smtClean="0"/>
              <a:t>chioschi e negozi).</a:t>
            </a:r>
            <a:endParaRPr lang="it-IT" dirty="0"/>
          </a:p>
        </p:txBody>
      </p:sp>
      <p:pic>
        <p:nvPicPr>
          <p:cNvPr id="2050" name="Picture 2" descr="Risultati immagini per biglietto magneti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9155" y="1882725"/>
            <a:ext cx="4349016" cy="4349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8785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0</a:t>
            </a:r>
            <a:endParaRPr lang="it-IT" sz="2800" b="1" dirty="0">
              <a:solidFill>
                <a:schemeClr val="accent1">
                  <a:lumMod val="50000"/>
                </a:schemeClr>
              </a:solidFill>
              <a:latin typeface="+mn-lt"/>
            </a:endParaRPr>
          </a:p>
        </p:txBody>
      </p:sp>
      <p:sp>
        <p:nvSpPr>
          <p:cNvPr id="3" name="Rettangolo 2"/>
          <p:cNvSpPr/>
          <p:nvPr/>
        </p:nvSpPr>
        <p:spPr>
          <a:xfrm>
            <a:off x="457200" y="1971102"/>
            <a:ext cx="5096435" cy="3877985"/>
          </a:xfrm>
          <a:prstGeom prst="rect">
            <a:avLst/>
          </a:prstGeom>
        </p:spPr>
        <p:txBody>
          <a:bodyPr wrap="square">
            <a:spAutoFit/>
          </a:bodyPr>
          <a:lstStyle/>
          <a:p>
            <a:r>
              <a:rPr lang="it-IT" sz="2400" b="1" dirty="0"/>
              <a:t>Chip on </a:t>
            </a:r>
            <a:r>
              <a:rPr lang="it-IT" sz="2400" b="1" dirty="0" err="1" smtClean="0"/>
              <a:t>Paper</a:t>
            </a:r>
            <a:endParaRPr lang="it-IT" sz="2400" b="1" dirty="0" smtClean="0"/>
          </a:p>
          <a:p>
            <a:endParaRPr lang="it-IT" sz="2400" b="1" dirty="0" smtClean="0"/>
          </a:p>
          <a:p>
            <a:pPr algn="just"/>
            <a:r>
              <a:rPr lang="it-IT" dirty="0"/>
              <a:t>Il chip on </a:t>
            </a:r>
            <a:r>
              <a:rPr lang="it-IT" dirty="0" err="1"/>
              <a:t>paper</a:t>
            </a:r>
            <a:r>
              <a:rPr lang="it-IT" dirty="0"/>
              <a:t> è più conosciuto nel gergo tecnico con l’acronimo </a:t>
            </a:r>
            <a:r>
              <a:rPr lang="it-IT" dirty="0" smtClean="0"/>
              <a:t>DSC (</a:t>
            </a:r>
            <a:r>
              <a:rPr lang="it-IT" dirty="0" err="1" smtClean="0"/>
              <a:t>Disposable</a:t>
            </a:r>
            <a:r>
              <a:rPr lang="it-IT" dirty="0" smtClean="0"/>
              <a:t> </a:t>
            </a:r>
            <a:r>
              <a:rPr lang="it-IT" dirty="0"/>
              <a:t>Smart Card) </a:t>
            </a:r>
            <a:r>
              <a:rPr lang="it-IT" dirty="0" smtClean="0"/>
              <a:t>che comprende </a:t>
            </a:r>
            <a:r>
              <a:rPr lang="it-IT" dirty="0"/>
              <a:t>un meccanismo di decifratura e scrittura crittografato e conforme alla certificazione ISO </a:t>
            </a:r>
            <a:r>
              <a:rPr lang="it-IT" dirty="0" smtClean="0"/>
              <a:t>14443 (</a:t>
            </a:r>
            <a:r>
              <a:rPr lang="it-IT" dirty="0" err="1" smtClean="0"/>
              <a:t>contactless</a:t>
            </a:r>
            <a:r>
              <a:rPr lang="it-IT" dirty="0" smtClean="0"/>
              <a:t> </a:t>
            </a:r>
            <a:r>
              <a:rPr lang="it-IT" dirty="0"/>
              <a:t>mode).</a:t>
            </a:r>
          </a:p>
          <a:p>
            <a:pPr algn="just"/>
            <a:r>
              <a:rPr lang="it-IT" dirty="0"/>
              <a:t>In questo caso la card contiene, all’interno del chip, un codice idoneo </a:t>
            </a:r>
            <a:r>
              <a:rPr lang="it-IT" dirty="0" smtClean="0"/>
              <a:t>alla lettura </a:t>
            </a:r>
            <a:r>
              <a:rPr lang="it-IT" dirty="0"/>
              <a:t>del validatore.</a:t>
            </a:r>
          </a:p>
          <a:p>
            <a:pPr algn="just"/>
            <a:r>
              <a:rPr lang="it-IT" dirty="0"/>
              <a:t>Il punto di forza del chip on </a:t>
            </a:r>
            <a:r>
              <a:rPr lang="it-IT" dirty="0" err="1"/>
              <a:t>paper</a:t>
            </a:r>
            <a:r>
              <a:rPr lang="it-IT" dirty="0"/>
              <a:t> è il </a:t>
            </a:r>
            <a:r>
              <a:rPr lang="it-IT" b="1" dirty="0"/>
              <a:t>basso costo di produzione</a:t>
            </a:r>
            <a:r>
              <a:rPr lang="it-IT" dirty="0"/>
              <a:t> </a:t>
            </a:r>
            <a:r>
              <a:rPr lang="it-IT" dirty="0" smtClean="0"/>
              <a:t>che consente </a:t>
            </a:r>
            <a:r>
              <a:rPr lang="it-IT" dirty="0"/>
              <a:t>di eliminare l’utilizzo di </a:t>
            </a:r>
            <a:r>
              <a:rPr lang="it-IT" dirty="0" smtClean="0"/>
              <a:t>biglietti cartacei </a:t>
            </a:r>
            <a:r>
              <a:rPr lang="it-IT" dirty="0"/>
              <a:t>e la possibilità di poter ricaricare il chip per un ulteriore utilizzo.</a:t>
            </a:r>
          </a:p>
        </p:txBody>
      </p:sp>
      <p:pic>
        <p:nvPicPr>
          <p:cNvPr id="3074" name="Picture 2" descr="Risultati immagini per disposable smart c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0635" y="2421569"/>
            <a:ext cx="5963881" cy="3427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5717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0</a:t>
            </a:r>
            <a:endParaRPr lang="it-IT" sz="2800" b="1" dirty="0">
              <a:solidFill>
                <a:schemeClr val="accent1">
                  <a:lumMod val="50000"/>
                </a:schemeClr>
              </a:solidFill>
              <a:latin typeface="+mn-lt"/>
            </a:endParaRPr>
          </a:p>
        </p:txBody>
      </p:sp>
      <p:sp>
        <p:nvSpPr>
          <p:cNvPr id="3" name="Rettangolo 2"/>
          <p:cNvSpPr/>
          <p:nvPr/>
        </p:nvSpPr>
        <p:spPr>
          <a:xfrm>
            <a:off x="363070" y="1634925"/>
            <a:ext cx="6548718" cy="4893647"/>
          </a:xfrm>
          <a:prstGeom prst="rect">
            <a:avLst/>
          </a:prstGeom>
        </p:spPr>
        <p:txBody>
          <a:bodyPr wrap="square">
            <a:spAutoFit/>
          </a:bodyPr>
          <a:lstStyle/>
          <a:p>
            <a:r>
              <a:rPr lang="it-IT" sz="2400" b="1" dirty="0" smtClean="0"/>
              <a:t>NFC</a:t>
            </a:r>
          </a:p>
          <a:p>
            <a:pPr algn="just"/>
            <a:r>
              <a:rPr lang="it-IT" dirty="0" err="1" smtClean="0"/>
              <a:t>Near</a:t>
            </a:r>
            <a:r>
              <a:rPr lang="it-IT" dirty="0" smtClean="0"/>
              <a:t> </a:t>
            </a:r>
            <a:r>
              <a:rPr lang="it-IT" dirty="0"/>
              <a:t>Field </a:t>
            </a:r>
            <a:r>
              <a:rPr lang="it-IT" dirty="0" err="1"/>
              <a:t>Communication</a:t>
            </a:r>
            <a:r>
              <a:rPr lang="it-IT" dirty="0"/>
              <a:t> </a:t>
            </a:r>
            <a:r>
              <a:rPr lang="it-IT" dirty="0" smtClean="0"/>
              <a:t>consiste </a:t>
            </a:r>
            <a:r>
              <a:rPr lang="it-IT" dirty="0"/>
              <a:t>in una tecnologia capace di mettere </a:t>
            </a:r>
            <a:r>
              <a:rPr lang="it-IT" dirty="0" smtClean="0"/>
              <a:t>in comunicazione </a:t>
            </a:r>
            <a:r>
              <a:rPr lang="it-IT" dirty="0"/>
              <a:t>due diversi dispositivi, sfruttando una connettività wireless a corto raggio. Il </a:t>
            </a:r>
            <a:r>
              <a:rPr lang="it-IT" dirty="0" smtClean="0"/>
              <a:t>suo funzionamento </a:t>
            </a:r>
            <a:r>
              <a:rPr lang="it-IT" dirty="0"/>
              <a:t>è limitato ad un raggio di circa </a:t>
            </a:r>
            <a:r>
              <a:rPr lang="it-IT" dirty="0" smtClean="0"/>
              <a:t>10 cm </a:t>
            </a:r>
            <a:r>
              <a:rPr lang="it-IT" dirty="0"/>
              <a:t>di distanza tra i due dispositivi, ma spesso, per ragioni </a:t>
            </a:r>
            <a:r>
              <a:rPr lang="it-IT" dirty="0" smtClean="0"/>
              <a:t>di sicurezza</a:t>
            </a:r>
            <a:r>
              <a:rPr lang="it-IT" dirty="0"/>
              <a:t>, la distanza si riduce a 4cm o anche meno.</a:t>
            </a:r>
          </a:p>
          <a:p>
            <a:pPr algn="just"/>
            <a:r>
              <a:rPr lang="it-IT" dirty="0"/>
              <a:t>Garantisce una comunicazione bidirezionale e permette ad entrambi i </a:t>
            </a:r>
            <a:r>
              <a:rPr lang="it-IT" dirty="0" err="1"/>
              <a:t>device</a:t>
            </a:r>
            <a:r>
              <a:rPr lang="it-IT" dirty="0"/>
              <a:t> coinvolti di inviare e </a:t>
            </a:r>
            <a:r>
              <a:rPr lang="it-IT" dirty="0" smtClean="0"/>
              <a:t>ricevere informazioni </a:t>
            </a:r>
            <a:r>
              <a:rPr lang="it-IT" dirty="0"/>
              <a:t>di diverso tipo. La tecnologia NFC può essere implementata all'interno di uno dispositivo </a:t>
            </a:r>
            <a:r>
              <a:rPr lang="it-IT" dirty="0" smtClean="0"/>
              <a:t>mobile (</a:t>
            </a:r>
            <a:r>
              <a:rPr lang="it-IT" dirty="0" err="1" smtClean="0"/>
              <a:t>smarthphone</a:t>
            </a:r>
            <a:r>
              <a:rPr lang="it-IT" dirty="0"/>
              <a:t>, </a:t>
            </a:r>
            <a:r>
              <a:rPr lang="it-IT" dirty="0" err="1"/>
              <a:t>pad</a:t>
            </a:r>
            <a:r>
              <a:rPr lang="it-IT" dirty="0"/>
              <a:t>, </a:t>
            </a:r>
            <a:r>
              <a:rPr lang="it-IT" dirty="0" err="1"/>
              <a:t>ecc</a:t>
            </a:r>
            <a:r>
              <a:rPr lang="it-IT" dirty="0"/>
              <a:t>…) attraverso un chip integrato oppure tramite l'uso di una speciale scheda esterna </a:t>
            </a:r>
            <a:r>
              <a:rPr lang="it-IT" dirty="0" smtClean="0"/>
              <a:t>che sfrutta </a:t>
            </a:r>
            <a:r>
              <a:rPr lang="it-IT" dirty="0"/>
              <a:t>gli alloggi delle schede </a:t>
            </a:r>
            <a:r>
              <a:rPr lang="it-IT" dirty="0" err="1"/>
              <a:t>microSD</a:t>
            </a:r>
            <a:r>
              <a:rPr lang="it-IT" dirty="0"/>
              <a:t>.</a:t>
            </a:r>
          </a:p>
          <a:p>
            <a:pPr algn="just"/>
            <a:r>
              <a:rPr lang="it-IT" dirty="0"/>
              <a:t>Questa tecnologia viene utilizzata per mettere in comunicazione il dispositivo </a:t>
            </a:r>
            <a:r>
              <a:rPr lang="it-IT" b="1" dirty="0"/>
              <a:t>Mobile del passeggero </a:t>
            </a:r>
            <a:r>
              <a:rPr lang="it-IT" dirty="0"/>
              <a:t>con </a:t>
            </a:r>
            <a:r>
              <a:rPr lang="it-IT" dirty="0" smtClean="0"/>
              <a:t>i dispositivi </a:t>
            </a:r>
            <a:r>
              <a:rPr lang="it-IT" dirty="0"/>
              <a:t>dell’operatore di trasporto (</a:t>
            </a:r>
            <a:r>
              <a:rPr lang="it-IT" b="1" dirty="0"/>
              <a:t>Access Gate, Validatrici a terra e bordo, Mobile di controlleria</a:t>
            </a:r>
            <a:r>
              <a:rPr lang="it-IT" dirty="0"/>
              <a:t>) </a:t>
            </a:r>
            <a:r>
              <a:rPr lang="it-IT" dirty="0" smtClean="0"/>
              <a:t>per lo </a:t>
            </a:r>
            <a:r>
              <a:rPr lang="it-IT" dirty="0"/>
              <a:t>scambio dei dati necessari per la convalida.</a:t>
            </a:r>
          </a:p>
        </p:txBody>
      </p:sp>
      <p:pic>
        <p:nvPicPr>
          <p:cNvPr id="4098" name="Picture 2" descr="Risultati immagini per nf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2092" y="1971102"/>
            <a:ext cx="4646079" cy="4227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127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0</a:t>
            </a:r>
            <a:endParaRPr lang="it-IT" sz="2800" b="1" dirty="0">
              <a:solidFill>
                <a:schemeClr val="accent1">
                  <a:lumMod val="50000"/>
                </a:schemeClr>
              </a:solidFill>
              <a:latin typeface="+mn-lt"/>
            </a:endParaRPr>
          </a:p>
        </p:txBody>
      </p:sp>
      <p:sp>
        <p:nvSpPr>
          <p:cNvPr id="3" name="Rettangolo 2"/>
          <p:cNvSpPr/>
          <p:nvPr/>
        </p:nvSpPr>
        <p:spPr>
          <a:xfrm>
            <a:off x="363070" y="1634925"/>
            <a:ext cx="5997389" cy="4985980"/>
          </a:xfrm>
          <a:prstGeom prst="rect">
            <a:avLst/>
          </a:prstGeom>
        </p:spPr>
        <p:txBody>
          <a:bodyPr wrap="square">
            <a:spAutoFit/>
          </a:bodyPr>
          <a:lstStyle/>
          <a:p>
            <a:r>
              <a:rPr lang="it-IT" sz="2400" b="1" dirty="0" smtClean="0"/>
              <a:t>QR Code</a:t>
            </a:r>
          </a:p>
          <a:p>
            <a:endParaRPr lang="it-IT" sz="2400" b="1" dirty="0" smtClean="0"/>
          </a:p>
          <a:p>
            <a:pPr algn="just"/>
            <a:r>
              <a:rPr lang="it-IT" dirty="0"/>
              <a:t>Il codice QR che sta per </a:t>
            </a:r>
            <a:r>
              <a:rPr lang="it-IT" dirty="0" err="1"/>
              <a:t>Quick</a:t>
            </a:r>
            <a:r>
              <a:rPr lang="it-IT" dirty="0"/>
              <a:t> </a:t>
            </a:r>
            <a:r>
              <a:rPr lang="it-IT" dirty="0" err="1"/>
              <a:t>Response</a:t>
            </a:r>
            <a:r>
              <a:rPr lang="it-IT" dirty="0"/>
              <a:t> Code è un codice a barre bidimensionali utilizzato per </a:t>
            </a:r>
            <a:r>
              <a:rPr lang="it-IT" dirty="0" smtClean="0"/>
              <a:t>memorizzare informazioni </a:t>
            </a:r>
            <a:r>
              <a:rPr lang="it-IT" dirty="0"/>
              <a:t>destinate solitamente alla lettura via smartphone o </a:t>
            </a:r>
            <a:r>
              <a:rPr lang="it-IT" dirty="0" err="1"/>
              <a:t>tablet</a:t>
            </a:r>
            <a:r>
              <a:rPr lang="it-IT" dirty="0"/>
              <a:t>, e rappresenta un vero e </a:t>
            </a:r>
            <a:r>
              <a:rPr lang="it-IT" dirty="0" smtClean="0"/>
              <a:t>proprio strumento </a:t>
            </a:r>
            <a:r>
              <a:rPr lang="it-IT" dirty="0"/>
              <a:t>di comunicazione bidirezionale.</a:t>
            </a:r>
          </a:p>
          <a:p>
            <a:pPr algn="just"/>
            <a:r>
              <a:rPr lang="it-IT" dirty="0"/>
              <a:t>Viene utilizzato per riassumere i dati principali del titolo di </a:t>
            </a:r>
            <a:r>
              <a:rPr lang="it-IT" dirty="0" smtClean="0"/>
              <a:t>viaggio acquistato </a:t>
            </a:r>
            <a:r>
              <a:rPr lang="it-IT" dirty="0"/>
              <a:t>dal passeggero e </a:t>
            </a:r>
            <a:r>
              <a:rPr lang="it-IT" dirty="0" smtClean="0"/>
              <a:t>comunicarli per </a:t>
            </a:r>
            <a:r>
              <a:rPr lang="it-IT" dirty="0"/>
              <a:t>la convalidazione/controllo del titolo di viaggio (mediante titolo cartaceo o dispositivo Mobile via </a:t>
            </a:r>
            <a:r>
              <a:rPr lang="it-IT" dirty="0" smtClean="0"/>
              <a:t>NFC) con </a:t>
            </a:r>
            <a:r>
              <a:rPr lang="it-IT" dirty="0"/>
              <a:t>i dispositivi dell’operatore di trasporto (Access Gate, Validatrici a terra e bordo, Mobile di controlleria).</a:t>
            </a:r>
          </a:p>
          <a:p>
            <a:pPr algn="just"/>
            <a:r>
              <a:rPr lang="it-IT" dirty="0"/>
              <a:t>La lettura del codice QR è molto semplice e in continua </a:t>
            </a:r>
            <a:r>
              <a:rPr lang="it-IT" dirty="0" smtClean="0"/>
              <a:t>espansione grazie </a:t>
            </a:r>
            <a:r>
              <a:rPr lang="it-IT" dirty="0"/>
              <a:t>alla facilità di lettura </a:t>
            </a:r>
            <a:r>
              <a:rPr lang="it-IT" dirty="0" smtClean="0"/>
              <a:t>tramite dispositivo </a:t>
            </a:r>
            <a:r>
              <a:rPr lang="it-IT" dirty="0"/>
              <a:t>smartphone, infatti è possibile scaricare un’applicazione ed avere una fotocamera per </a:t>
            </a:r>
            <a:r>
              <a:rPr lang="it-IT" dirty="0" smtClean="0"/>
              <a:t>poter decodificare </a:t>
            </a:r>
            <a:r>
              <a:rPr lang="it-IT" dirty="0"/>
              <a:t>il codice QR.</a:t>
            </a: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0066" y="1387102"/>
            <a:ext cx="3878228" cy="2571819"/>
          </a:xfrm>
          <a:prstGeom prst="rect">
            <a:avLst/>
          </a:prstGeom>
        </p:spPr>
      </p:pic>
      <p:pic>
        <p:nvPicPr>
          <p:cNvPr id="4" name="Immagin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50066" y="3958921"/>
            <a:ext cx="3878228" cy="2662518"/>
          </a:xfrm>
          <a:prstGeom prst="rect">
            <a:avLst/>
          </a:prstGeom>
        </p:spPr>
      </p:pic>
    </p:spTree>
    <p:extLst>
      <p:ext uri="{BB962C8B-B14F-4D97-AF65-F5344CB8AC3E}">
        <p14:creationId xmlns:p14="http://schemas.microsoft.com/office/powerpoint/2010/main" val="9975406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0</a:t>
            </a:r>
            <a:endParaRPr lang="it-IT" sz="2800" b="1" dirty="0">
              <a:solidFill>
                <a:schemeClr val="accent1">
                  <a:lumMod val="50000"/>
                </a:schemeClr>
              </a:solidFill>
              <a:latin typeface="+mn-lt"/>
            </a:endParaRPr>
          </a:p>
        </p:txBody>
      </p:sp>
      <p:sp>
        <p:nvSpPr>
          <p:cNvPr id="3" name="Rettangolo 2"/>
          <p:cNvSpPr/>
          <p:nvPr/>
        </p:nvSpPr>
        <p:spPr>
          <a:xfrm>
            <a:off x="336176" y="1779686"/>
            <a:ext cx="6736977" cy="4893647"/>
          </a:xfrm>
          <a:prstGeom prst="rect">
            <a:avLst/>
          </a:prstGeom>
        </p:spPr>
        <p:txBody>
          <a:bodyPr wrap="square">
            <a:spAutoFit/>
          </a:bodyPr>
          <a:lstStyle/>
          <a:p>
            <a:r>
              <a:rPr lang="it-IT" sz="2400" b="1" dirty="0"/>
              <a:t>EMV </a:t>
            </a:r>
            <a:r>
              <a:rPr lang="it-IT" sz="2400" b="1" dirty="0" err="1" smtClean="0"/>
              <a:t>contactless</a:t>
            </a:r>
            <a:endParaRPr lang="it-IT" sz="2400" b="1" dirty="0" smtClean="0"/>
          </a:p>
          <a:p>
            <a:pPr algn="just"/>
            <a:r>
              <a:rPr lang="it-IT" dirty="0" smtClean="0"/>
              <a:t>EMV </a:t>
            </a:r>
            <a:r>
              <a:rPr lang="it-IT" dirty="0"/>
              <a:t>(</a:t>
            </a:r>
            <a:r>
              <a:rPr lang="it-IT" i="1" dirty="0" err="1"/>
              <a:t>Europay</a:t>
            </a:r>
            <a:r>
              <a:rPr lang="it-IT" i="1" dirty="0"/>
              <a:t>, MasterCard e VISA) </a:t>
            </a:r>
            <a:r>
              <a:rPr lang="it-IT" dirty="0"/>
              <a:t>rappresenta uno </a:t>
            </a:r>
            <a:r>
              <a:rPr lang="it-IT" dirty="0" smtClean="0"/>
              <a:t>standard globalmente </a:t>
            </a:r>
            <a:r>
              <a:rPr lang="it-IT" dirty="0"/>
              <a:t>riconosciuto per l'utilizzo di </a:t>
            </a:r>
            <a:r>
              <a:rPr lang="it-IT" dirty="0" err="1" smtClean="0"/>
              <a:t>smart</a:t>
            </a:r>
            <a:r>
              <a:rPr lang="it-IT" dirty="0"/>
              <a:t> </a:t>
            </a:r>
            <a:r>
              <a:rPr lang="it-IT" dirty="0" smtClean="0"/>
              <a:t>card</a:t>
            </a:r>
            <a:r>
              <a:rPr lang="it-IT" dirty="0"/>
              <a:t>, terminali POS e sportelli ATM per l'autenticazione di transazioni con carte di credito e di </a:t>
            </a:r>
            <a:r>
              <a:rPr lang="it-IT" dirty="0" smtClean="0"/>
              <a:t>debito </a:t>
            </a:r>
            <a:r>
              <a:rPr lang="it-IT" dirty="0" err="1" smtClean="0"/>
              <a:t>contactless</a:t>
            </a:r>
            <a:r>
              <a:rPr lang="it-IT" dirty="0" smtClean="0"/>
              <a:t> </a:t>
            </a:r>
            <a:r>
              <a:rPr lang="it-IT" dirty="0"/>
              <a:t>(NFC).</a:t>
            </a:r>
          </a:p>
          <a:p>
            <a:pPr algn="just"/>
            <a:r>
              <a:rPr lang="it-IT" dirty="0"/>
              <a:t>Questa tecnologia è utilizzata dagli operatori di trasporto </a:t>
            </a:r>
            <a:r>
              <a:rPr lang="it-IT" dirty="0" smtClean="0"/>
              <a:t>che adottano </a:t>
            </a:r>
            <a:r>
              <a:rPr lang="it-IT" dirty="0"/>
              <a:t>il modello di Account </a:t>
            </a:r>
            <a:r>
              <a:rPr lang="it-IT" dirty="0" err="1"/>
              <a:t>Based</a:t>
            </a:r>
            <a:r>
              <a:rPr lang="it-IT" dirty="0"/>
              <a:t> </a:t>
            </a:r>
            <a:r>
              <a:rPr lang="it-IT" dirty="0" smtClean="0"/>
              <a:t>System per </a:t>
            </a:r>
            <a:r>
              <a:rPr lang="it-IT" dirty="0"/>
              <a:t>permettere ai passeggeri di utilizzare esclusivamente la propria carta di credito/debito per </a:t>
            </a:r>
            <a:r>
              <a:rPr lang="it-IT" dirty="0" smtClean="0"/>
              <a:t>l’autenticazione e </a:t>
            </a:r>
            <a:r>
              <a:rPr lang="it-IT" dirty="0"/>
              <a:t>convalida senza doversi preoccupare di acquistare un titolo di </a:t>
            </a:r>
            <a:r>
              <a:rPr lang="it-IT" dirty="0" smtClean="0"/>
              <a:t>viaggio preventivamente</a:t>
            </a:r>
            <a:r>
              <a:rPr lang="it-IT" dirty="0"/>
              <a:t>. Sono infatti gli </a:t>
            </a:r>
            <a:r>
              <a:rPr lang="it-IT" dirty="0" smtClean="0"/>
              <a:t>stessi Operatori </a:t>
            </a:r>
            <a:r>
              <a:rPr lang="it-IT" dirty="0"/>
              <a:t>di Trasporto a veicolare all’ente finanziario le richieste e le corrispondenti autorizzazioni alla spesa.</a:t>
            </a:r>
          </a:p>
          <a:p>
            <a:pPr algn="just"/>
            <a:r>
              <a:rPr lang="it-IT" dirty="0"/>
              <a:t>Tutto ciò garantisce abbattimento dei costi per gli operatori di trasporto, dovuti in gran parte alla </a:t>
            </a:r>
            <a:r>
              <a:rPr lang="it-IT" dirty="0" smtClean="0"/>
              <a:t>produzione, distribuzione </a:t>
            </a:r>
            <a:r>
              <a:rPr lang="it-IT" dirty="0"/>
              <a:t>e gestione dei supporti fisici; e una maggiore praticità e abbattimento dei tempi per i </a:t>
            </a:r>
            <a:r>
              <a:rPr lang="it-IT" dirty="0" smtClean="0"/>
              <a:t>passeggeri, che </a:t>
            </a:r>
            <a:r>
              <a:rPr lang="it-IT" dirty="0"/>
              <a:t>non devono più, effettuare registrazioni, fare code, ricordare date di scadenza, regole, </a:t>
            </a:r>
            <a:r>
              <a:rPr lang="it-IT" dirty="0" err="1"/>
              <a:t>ecc</a:t>
            </a:r>
            <a:r>
              <a:rPr lang="it-IT" dirty="0"/>
              <a:t>…</a:t>
            </a:r>
          </a:p>
        </p:txBody>
      </p:sp>
      <p:pic>
        <p:nvPicPr>
          <p:cNvPr id="6146" name="Picture 2" descr="Risultati immagini per emv contactless TRASPORT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8222" y="2112514"/>
            <a:ext cx="4789949" cy="4227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1624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a:solidFill>
                  <a:schemeClr val="accent1">
                    <a:lumMod val="50000"/>
                  </a:schemeClr>
                </a:solidFill>
                <a:latin typeface="+mn-lt"/>
              </a:rPr>
              <a:t>BENEFICI DERIVANTI DALLA TELEMATICA APPLICATA AI TRASPORTI STRADALI</a:t>
            </a:r>
          </a:p>
        </p:txBody>
      </p:sp>
      <p:sp>
        <p:nvSpPr>
          <p:cNvPr id="48" name="object 14"/>
          <p:cNvSpPr txBox="1"/>
          <p:nvPr/>
        </p:nvSpPr>
        <p:spPr>
          <a:xfrm>
            <a:off x="578223" y="1510553"/>
            <a:ext cx="5029200" cy="4958409"/>
          </a:xfrm>
          <a:prstGeom prst="rect">
            <a:avLst/>
          </a:prstGeom>
        </p:spPr>
        <p:txBody>
          <a:bodyPr vert="horz" wrap="square" lIns="0" tIns="13335" rIns="0" bIns="0" rtlCol="0">
            <a:spAutoFit/>
          </a:bodyPr>
          <a:lstStyle/>
          <a:p>
            <a:pPr marL="355600" marR="799465" indent="-342900" algn="just">
              <a:lnSpc>
                <a:spcPct val="100000"/>
              </a:lnSpc>
              <a:spcBef>
                <a:spcPts val="105"/>
              </a:spcBef>
              <a:buFont typeface="Wingdings" panose="05000000000000000000" pitchFamily="2" charset="2"/>
              <a:buChar char="Ø"/>
              <a:tabLst>
                <a:tab pos="354965" algn="l"/>
              </a:tabLst>
            </a:pPr>
            <a:r>
              <a:rPr sz="2000" spc="-5" dirty="0" smtClean="0">
                <a:latin typeface="Calibri"/>
                <a:cs typeface="Calibri"/>
              </a:rPr>
              <a:t>Le </a:t>
            </a:r>
            <a:r>
              <a:rPr sz="2000" spc="-5" dirty="0">
                <a:latin typeface="Calibri"/>
                <a:cs typeface="Calibri"/>
              </a:rPr>
              <a:t>soluzioni </a:t>
            </a:r>
            <a:r>
              <a:rPr sz="2000" i="1" spc="-5" dirty="0">
                <a:latin typeface="Calibri"/>
                <a:cs typeface="Calibri"/>
              </a:rPr>
              <a:t>ITS </a:t>
            </a:r>
            <a:r>
              <a:rPr sz="2000" spc="-5" dirty="0">
                <a:latin typeface="Calibri"/>
                <a:cs typeface="Calibri"/>
              </a:rPr>
              <a:t>sono </a:t>
            </a:r>
            <a:r>
              <a:rPr sz="2000" spc="-10" dirty="0">
                <a:latin typeface="Calibri"/>
                <a:cs typeface="Calibri"/>
              </a:rPr>
              <a:t>comunemente  </a:t>
            </a:r>
            <a:r>
              <a:rPr sz="2000" spc="-15" dirty="0">
                <a:latin typeface="Calibri"/>
                <a:cs typeface="Calibri"/>
              </a:rPr>
              <a:t>adottate </a:t>
            </a:r>
            <a:r>
              <a:rPr sz="2000" dirty="0">
                <a:latin typeface="Calibri"/>
                <a:cs typeface="Calibri"/>
              </a:rPr>
              <a:t>nei </a:t>
            </a:r>
            <a:r>
              <a:rPr sz="2000" spc="-5" dirty="0">
                <a:latin typeface="Calibri"/>
                <a:cs typeface="Calibri"/>
              </a:rPr>
              <a:t>seguenti</a:t>
            </a:r>
            <a:r>
              <a:rPr sz="2000" spc="5" dirty="0">
                <a:latin typeface="Calibri"/>
                <a:cs typeface="Calibri"/>
              </a:rPr>
              <a:t> </a:t>
            </a:r>
            <a:r>
              <a:rPr sz="2000" spc="-5" dirty="0">
                <a:latin typeface="Calibri"/>
                <a:cs typeface="Calibri"/>
              </a:rPr>
              <a:t>campi:</a:t>
            </a:r>
            <a:endParaRPr sz="2000" dirty="0">
              <a:latin typeface="Calibri"/>
              <a:cs typeface="Calibri"/>
            </a:endParaRPr>
          </a:p>
          <a:p>
            <a:pPr marL="811530" indent="-342900" algn="just">
              <a:lnSpc>
                <a:spcPct val="100000"/>
              </a:lnSpc>
              <a:spcBef>
                <a:spcPts val="1015"/>
              </a:spcBef>
              <a:buSzPct val="80555"/>
              <a:buFont typeface="Wingdings" panose="05000000000000000000" pitchFamily="2" charset="2"/>
              <a:buChar char="Ø"/>
              <a:tabLst>
                <a:tab pos="756920" algn="l"/>
              </a:tabLst>
            </a:pPr>
            <a:r>
              <a:rPr sz="1800" b="1" i="1" spc="-5" dirty="0">
                <a:latin typeface="Calibri"/>
                <a:cs typeface="Calibri"/>
              </a:rPr>
              <a:t>Gestione del traffico </a:t>
            </a:r>
            <a:r>
              <a:rPr sz="1800" b="1" i="1" dirty="0">
                <a:latin typeface="Calibri"/>
                <a:cs typeface="Calibri"/>
              </a:rPr>
              <a:t>e </a:t>
            </a:r>
            <a:r>
              <a:rPr sz="1800" b="1" i="1" spc="-5" dirty="0" err="1">
                <a:latin typeface="Calibri"/>
                <a:cs typeface="Calibri"/>
              </a:rPr>
              <a:t>della</a:t>
            </a:r>
            <a:r>
              <a:rPr sz="1800" b="1" i="1" spc="30" dirty="0">
                <a:latin typeface="Calibri"/>
                <a:cs typeface="Calibri"/>
              </a:rPr>
              <a:t> </a:t>
            </a:r>
            <a:r>
              <a:rPr sz="1800" b="1" i="1" spc="-5" dirty="0" err="1" smtClean="0">
                <a:latin typeface="Calibri"/>
                <a:cs typeface="Calibri"/>
              </a:rPr>
              <a:t>viabilità</a:t>
            </a:r>
            <a:r>
              <a:rPr lang="it-IT" sz="1800" b="1" i="1" spc="-5" dirty="0" smtClean="0">
                <a:latin typeface="Calibri"/>
                <a:cs typeface="Calibri"/>
              </a:rPr>
              <a:t>;</a:t>
            </a:r>
            <a:endParaRPr lang="it-IT" dirty="0">
              <a:latin typeface="Calibri"/>
              <a:cs typeface="Calibri"/>
            </a:endParaRPr>
          </a:p>
          <a:p>
            <a:pPr marL="811530" indent="-342900" algn="just">
              <a:lnSpc>
                <a:spcPct val="100000"/>
              </a:lnSpc>
              <a:spcBef>
                <a:spcPts val="1015"/>
              </a:spcBef>
              <a:buSzPct val="80555"/>
              <a:buFont typeface="Wingdings" panose="05000000000000000000" pitchFamily="2" charset="2"/>
              <a:buChar char="Ø"/>
              <a:tabLst>
                <a:tab pos="756920" algn="l"/>
              </a:tabLst>
            </a:pPr>
            <a:r>
              <a:rPr sz="1800" b="1" i="1" spc="-5" dirty="0" err="1" smtClean="0">
                <a:latin typeface="Calibri"/>
                <a:cs typeface="Calibri"/>
              </a:rPr>
              <a:t>Gestione</a:t>
            </a:r>
            <a:r>
              <a:rPr sz="1800" b="1" i="1" spc="-5" dirty="0" smtClean="0">
                <a:latin typeface="Calibri"/>
                <a:cs typeface="Calibri"/>
              </a:rPr>
              <a:t> </a:t>
            </a:r>
            <a:r>
              <a:rPr sz="1800" b="1" i="1" spc="-5" dirty="0">
                <a:latin typeface="Calibri"/>
                <a:cs typeface="Calibri"/>
              </a:rPr>
              <a:t>degli </a:t>
            </a:r>
            <a:r>
              <a:rPr sz="1800" b="1" i="1" spc="-5" dirty="0" err="1">
                <a:latin typeface="Calibri"/>
                <a:cs typeface="Calibri"/>
              </a:rPr>
              <a:t>impianti</a:t>
            </a:r>
            <a:r>
              <a:rPr sz="1800" b="1" i="1" spc="-5" dirty="0">
                <a:latin typeface="Calibri"/>
                <a:cs typeface="Calibri"/>
              </a:rPr>
              <a:t> </a:t>
            </a:r>
            <a:r>
              <a:rPr sz="1800" b="1" i="1" spc="-5" dirty="0" err="1" smtClean="0">
                <a:latin typeface="Calibri"/>
                <a:cs typeface="Calibri"/>
              </a:rPr>
              <a:t>semaforici</a:t>
            </a:r>
            <a:r>
              <a:rPr sz="1800" b="1" i="1" spc="-5" dirty="0" smtClean="0">
                <a:latin typeface="Calibri"/>
                <a:cs typeface="Calibri"/>
              </a:rPr>
              <a:t>;</a:t>
            </a:r>
            <a:endParaRPr lang="it-IT" dirty="0">
              <a:latin typeface="Calibri"/>
              <a:cs typeface="Calibri"/>
            </a:endParaRPr>
          </a:p>
          <a:p>
            <a:pPr marL="811530" indent="-342900" algn="just">
              <a:lnSpc>
                <a:spcPct val="100000"/>
              </a:lnSpc>
              <a:spcBef>
                <a:spcPts val="1015"/>
              </a:spcBef>
              <a:buSzPct val="80555"/>
              <a:buFont typeface="Wingdings" panose="05000000000000000000" pitchFamily="2" charset="2"/>
              <a:buChar char="Ø"/>
              <a:tabLst>
                <a:tab pos="756920" algn="l"/>
              </a:tabLst>
            </a:pPr>
            <a:r>
              <a:rPr sz="1800" b="1" i="1" spc="-5" dirty="0" err="1" smtClean="0">
                <a:latin typeface="Calibri"/>
                <a:cs typeface="Calibri"/>
              </a:rPr>
              <a:t>Controllo</a:t>
            </a:r>
            <a:r>
              <a:rPr sz="1800" b="1" i="1" spc="-5" dirty="0" smtClean="0">
                <a:latin typeface="Calibri"/>
                <a:cs typeface="Calibri"/>
              </a:rPr>
              <a:t> </a:t>
            </a:r>
            <a:r>
              <a:rPr sz="1800" b="1" i="1" spc="-5" dirty="0" err="1">
                <a:latin typeface="Calibri"/>
                <a:cs typeface="Calibri"/>
              </a:rPr>
              <a:t>degli</a:t>
            </a:r>
            <a:r>
              <a:rPr sz="1800" b="1" i="1" spc="-10" dirty="0">
                <a:latin typeface="Calibri"/>
                <a:cs typeface="Calibri"/>
              </a:rPr>
              <a:t> </a:t>
            </a:r>
            <a:r>
              <a:rPr sz="1800" b="1" i="1" spc="-10" dirty="0" err="1" smtClean="0">
                <a:latin typeface="Calibri"/>
                <a:cs typeface="Calibri"/>
              </a:rPr>
              <a:t>accessi</a:t>
            </a:r>
            <a:r>
              <a:rPr lang="it-IT" sz="1800" b="1" i="1" spc="-10" dirty="0" smtClean="0">
                <a:latin typeface="Calibri"/>
                <a:cs typeface="Calibri"/>
              </a:rPr>
              <a:t>;</a:t>
            </a:r>
            <a:endParaRPr lang="it-IT" dirty="0">
              <a:latin typeface="Calibri"/>
              <a:cs typeface="Calibri"/>
            </a:endParaRPr>
          </a:p>
          <a:p>
            <a:pPr marL="811530" indent="-342900" algn="just">
              <a:lnSpc>
                <a:spcPct val="100000"/>
              </a:lnSpc>
              <a:spcBef>
                <a:spcPts val="1015"/>
              </a:spcBef>
              <a:buSzPct val="80555"/>
              <a:buFont typeface="Wingdings" panose="05000000000000000000" pitchFamily="2" charset="2"/>
              <a:buChar char="Ø"/>
              <a:tabLst>
                <a:tab pos="756920" algn="l"/>
              </a:tabLst>
            </a:pPr>
            <a:r>
              <a:rPr sz="1800" b="1" i="1" spc="-5" dirty="0" err="1" smtClean="0">
                <a:latin typeface="Calibri"/>
                <a:cs typeface="Calibri"/>
              </a:rPr>
              <a:t>Controllo</a:t>
            </a:r>
            <a:r>
              <a:rPr sz="1800" b="1" i="1" spc="-5" dirty="0" smtClean="0">
                <a:latin typeface="Calibri"/>
                <a:cs typeface="Calibri"/>
              </a:rPr>
              <a:t> </a:t>
            </a:r>
            <a:r>
              <a:rPr sz="1800" b="1" i="1" spc="-5" dirty="0" err="1">
                <a:latin typeface="Calibri"/>
                <a:cs typeface="Calibri"/>
              </a:rPr>
              <a:t>della</a:t>
            </a:r>
            <a:r>
              <a:rPr sz="1800" b="1" i="1" spc="-15" dirty="0">
                <a:latin typeface="Calibri"/>
                <a:cs typeface="Calibri"/>
              </a:rPr>
              <a:t> </a:t>
            </a:r>
            <a:r>
              <a:rPr sz="1800" b="1" i="1" spc="-15" dirty="0" err="1" smtClean="0">
                <a:latin typeface="Calibri"/>
                <a:cs typeface="Calibri"/>
              </a:rPr>
              <a:t>sosta</a:t>
            </a:r>
            <a:r>
              <a:rPr lang="it-IT" sz="1800" b="1" i="1" spc="-15" dirty="0" smtClean="0">
                <a:latin typeface="Calibri"/>
                <a:cs typeface="Calibri"/>
              </a:rPr>
              <a:t>;</a:t>
            </a:r>
            <a:endParaRPr lang="it-IT" dirty="0">
              <a:latin typeface="Calibri"/>
              <a:cs typeface="Calibri"/>
            </a:endParaRPr>
          </a:p>
          <a:p>
            <a:pPr marL="811530" indent="-342900" algn="just">
              <a:lnSpc>
                <a:spcPct val="100000"/>
              </a:lnSpc>
              <a:spcBef>
                <a:spcPts val="1015"/>
              </a:spcBef>
              <a:buSzPct val="80555"/>
              <a:buFont typeface="Wingdings" panose="05000000000000000000" pitchFamily="2" charset="2"/>
              <a:buChar char="Ø"/>
              <a:tabLst>
                <a:tab pos="756920" algn="l"/>
              </a:tabLst>
            </a:pPr>
            <a:r>
              <a:rPr sz="1800" b="1" i="1" spc="-10" dirty="0" err="1" smtClean="0">
                <a:latin typeface="Calibri"/>
                <a:cs typeface="Calibri"/>
              </a:rPr>
              <a:t>Rilevamento</a:t>
            </a:r>
            <a:r>
              <a:rPr sz="1800" b="1" i="1" spc="-10" dirty="0" smtClean="0">
                <a:latin typeface="Calibri"/>
                <a:cs typeface="Calibri"/>
              </a:rPr>
              <a:t> </a:t>
            </a:r>
            <a:r>
              <a:rPr sz="1800" b="1" i="1" spc="-5" dirty="0" err="1">
                <a:latin typeface="Calibri"/>
                <a:cs typeface="Calibri"/>
              </a:rPr>
              <a:t>delle</a:t>
            </a:r>
            <a:r>
              <a:rPr sz="1800" b="1" i="1" spc="5" dirty="0">
                <a:latin typeface="Calibri"/>
                <a:cs typeface="Calibri"/>
              </a:rPr>
              <a:t> </a:t>
            </a:r>
            <a:r>
              <a:rPr sz="1800" b="1" i="1" spc="-5" dirty="0" err="1" smtClean="0">
                <a:latin typeface="Calibri"/>
                <a:cs typeface="Calibri"/>
              </a:rPr>
              <a:t>infrazioni</a:t>
            </a:r>
            <a:r>
              <a:rPr lang="it-IT" sz="1800" b="1" i="1" spc="-5" dirty="0" smtClean="0">
                <a:latin typeface="Calibri"/>
                <a:cs typeface="Calibri"/>
              </a:rPr>
              <a:t>;</a:t>
            </a:r>
            <a:endParaRPr lang="it-IT" dirty="0">
              <a:latin typeface="Calibri"/>
              <a:cs typeface="Calibri"/>
            </a:endParaRPr>
          </a:p>
          <a:p>
            <a:pPr marL="811530" indent="-342900" algn="just">
              <a:lnSpc>
                <a:spcPct val="100000"/>
              </a:lnSpc>
              <a:spcBef>
                <a:spcPts val="1015"/>
              </a:spcBef>
              <a:buSzPct val="80555"/>
              <a:buFont typeface="Wingdings" panose="05000000000000000000" pitchFamily="2" charset="2"/>
              <a:buChar char="Ø"/>
              <a:tabLst>
                <a:tab pos="756920" algn="l"/>
              </a:tabLst>
            </a:pPr>
            <a:r>
              <a:rPr sz="1800" b="1" i="1" spc="-5" dirty="0" err="1" smtClean="0">
                <a:latin typeface="Calibri"/>
                <a:cs typeface="Calibri"/>
              </a:rPr>
              <a:t>Identificazione</a:t>
            </a:r>
            <a:r>
              <a:rPr sz="1800" b="1" i="1" spc="-5" dirty="0" smtClean="0">
                <a:latin typeface="Calibri"/>
                <a:cs typeface="Calibri"/>
              </a:rPr>
              <a:t> </a:t>
            </a:r>
            <a:r>
              <a:rPr sz="1800" b="1" i="1" spc="-5" dirty="0">
                <a:latin typeface="Calibri"/>
                <a:cs typeface="Calibri"/>
              </a:rPr>
              <a:t>dei veicoli </a:t>
            </a:r>
            <a:r>
              <a:rPr sz="1800" b="1" i="1" dirty="0">
                <a:latin typeface="Calibri"/>
                <a:cs typeface="Calibri"/>
              </a:rPr>
              <a:t>e </a:t>
            </a:r>
            <a:r>
              <a:rPr sz="1800" b="1" i="1" spc="-10" dirty="0">
                <a:latin typeface="Calibri"/>
                <a:cs typeface="Calibri"/>
              </a:rPr>
              <a:t>pagamento  automatico </a:t>
            </a:r>
            <a:r>
              <a:rPr sz="1800" b="1" i="1" spc="-5" dirty="0">
                <a:latin typeface="Calibri"/>
                <a:cs typeface="Calibri"/>
              </a:rPr>
              <a:t>del transito </a:t>
            </a:r>
            <a:r>
              <a:rPr sz="1800" b="1" i="1" dirty="0">
                <a:latin typeface="Calibri"/>
                <a:cs typeface="Calibri"/>
              </a:rPr>
              <a:t>o </a:t>
            </a:r>
            <a:r>
              <a:rPr sz="1800" b="1" i="1" spc="-5" dirty="0">
                <a:latin typeface="Calibri"/>
                <a:cs typeface="Calibri"/>
              </a:rPr>
              <a:t>del</a:t>
            </a:r>
            <a:r>
              <a:rPr sz="1800" b="1" i="1" spc="30" dirty="0">
                <a:latin typeface="Calibri"/>
                <a:cs typeface="Calibri"/>
              </a:rPr>
              <a:t> </a:t>
            </a:r>
            <a:r>
              <a:rPr sz="1800" b="1" i="1" spc="-5" dirty="0" err="1" smtClean="0">
                <a:latin typeface="Calibri"/>
                <a:cs typeface="Calibri"/>
              </a:rPr>
              <a:t>parcheggio</a:t>
            </a:r>
            <a:r>
              <a:rPr lang="it-IT" sz="1800" b="1" i="1" spc="-5" dirty="0" smtClean="0">
                <a:latin typeface="Calibri"/>
                <a:cs typeface="Calibri"/>
              </a:rPr>
              <a:t>;</a:t>
            </a:r>
            <a:endParaRPr lang="it-IT" dirty="0">
              <a:latin typeface="Calibri"/>
              <a:cs typeface="Calibri"/>
            </a:endParaRPr>
          </a:p>
          <a:p>
            <a:pPr marL="811530" indent="-342900" algn="just">
              <a:lnSpc>
                <a:spcPct val="100000"/>
              </a:lnSpc>
              <a:spcBef>
                <a:spcPts val="1015"/>
              </a:spcBef>
              <a:buSzPct val="80555"/>
              <a:buFont typeface="Wingdings" panose="05000000000000000000" pitchFamily="2" charset="2"/>
              <a:buChar char="Ø"/>
              <a:tabLst>
                <a:tab pos="756920" algn="l"/>
              </a:tabLst>
            </a:pPr>
            <a:r>
              <a:rPr sz="1800" b="1" i="1" spc="-5" dirty="0" err="1" smtClean="0">
                <a:latin typeface="Calibri"/>
                <a:cs typeface="Calibri"/>
              </a:rPr>
              <a:t>Gestione</a:t>
            </a:r>
            <a:r>
              <a:rPr sz="1800" b="1" i="1" spc="-5" dirty="0" smtClean="0">
                <a:latin typeface="Calibri"/>
                <a:cs typeface="Calibri"/>
              </a:rPr>
              <a:t> </a:t>
            </a:r>
            <a:r>
              <a:rPr sz="1800" b="1" i="1" spc="-5" dirty="0">
                <a:latin typeface="Calibri"/>
                <a:cs typeface="Calibri"/>
              </a:rPr>
              <a:t>delle emergenze </a:t>
            </a:r>
            <a:r>
              <a:rPr sz="1800" b="1" i="1" dirty="0">
                <a:latin typeface="Calibri"/>
                <a:cs typeface="Calibri"/>
              </a:rPr>
              <a:t>e </a:t>
            </a:r>
            <a:r>
              <a:rPr sz="1800" b="1" i="1" spc="-5" dirty="0" err="1">
                <a:latin typeface="Calibri"/>
                <a:cs typeface="Calibri"/>
              </a:rPr>
              <a:t>degli</a:t>
            </a:r>
            <a:r>
              <a:rPr sz="1800" b="1" i="1" spc="5" dirty="0">
                <a:latin typeface="Calibri"/>
                <a:cs typeface="Calibri"/>
              </a:rPr>
              <a:t> </a:t>
            </a:r>
            <a:r>
              <a:rPr sz="1800" b="1" i="1" spc="-5" dirty="0" err="1" smtClean="0">
                <a:latin typeface="Calibri"/>
                <a:cs typeface="Calibri"/>
              </a:rPr>
              <a:t>incidenti</a:t>
            </a:r>
            <a:r>
              <a:rPr lang="it-IT" sz="1800" b="1" i="1" spc="-5" dirty="0" smtClean="0">
                <a:latin typeface="Calibri"/>
                <a:cs typeface="Calibri"/>
              </a:rPr>
              <a:t>;</a:t>
            </a:r>
            <a:endParaRPr lang="it-IT" dirty="0">
              <a:latin typeface="Calibri"/>
              <a:cs typeface="Calibri"/>
            </a:endParaRPr>
          </a:p>
          <a:p>
            <a:pPr marL="811530" indent="-342900" algn="just">
              <a:lnSpc>
                <a:spcPct val="100000"/>
              </a:lnSpc>
              <a:spcBef>
                <a:spcPts val="1015"/>
              </a:spcBef>
              <a:buSzPct val="80555"/>
              <a:buFont typeface="Wingdings" panose="05000000000000000000" pitchFamily="2" charset="2"/>
              <a:buChar char="Ø"/>
              <a:tabLst>
                <a:tab pos="756920" algn="l"/>
              </a:tabLst>
            </a:pPr>
            <a:r>
              <a:rPr sz="1800" b="1" i="1" spc="-5" dirty="0" err="1" smtClean="0">
                <a:latin typeface="Calibri"/>
                <a:cs typeface="Calibri"/>
              </a:rPr>
              <a:t>Gestione</a:t>
            </a:r>
            <a:r>
              <a:rPr sz="1800" b="1" i="1" spc="-5" dirty="0" smtClean="0">
                <a:latin typeface="Calibri"/>
                <a:cs typeface="Calibri"/>
              </a:rPr>
              <a:t> </a:t>
            </a:r>
            <a:r>
              <a:rPr sz="1800" b="1" i="1" spc="-5" dirty="0">
                <a:latin typeface="Calibri"/>
                <a:cs typeface="Calibri"/>
              </a:rPr>
              <a:t>dei </a:t>
            </a:r>
            <a:r>
              <a:rPr sz="1800" b="1" i="1" dirty="0">
                <a:latin typeface="Calibri"/>
                <a:cs typeface="Calibri"/>
              </a:rPr>
              <a:t>servizi </a:t>
            </a:r>
            <a:r>
              <a:rPr sz="1800" b="1" i="1" spc="-5" dirty="0">
                <a:latin typeface="Calibri"/>
                <a:cs typeface="Calibri"/>
              </a:rPr>
              <a:t>di </a:t>
            </a:r>
            <a:r>
              <a:rPr sz="1800" b="1" i="1" spc="-5" dirty="0" err="1">
                <a:latin typeface="Calibri"/>
                <a:cs typeface="Calibri"/>
              </a:rPr>
              <a:t>trasporto</a:t>
            </a:r>
            <a:r>
              <a:rPr sz="1800" b="1" i="1" spc="-5" dirty="0">
                <a:latin typeface="Calibri"/>
                <a:cs typeface="Calibri"/>
              </a:rPr>
              <a:t> </a:t>
            </a:r>
            <a:r>
              <a:rPr sz="1800" b="1" i="1" spc="-5" dirty="0" err="1" smtClean="0">
                <a:latin typeface="Calibri"/>
                <a:cs typeface="Calibri"/>
              </a:rPr>
              <a:t>passeggeri</a:t>
            </a:r>
            <a:r>
              <a:rPr lang="it-IT" sz="1800" b="1" i="1" spc="-5" dirty="0" smtClean="0">
                <a:latin typeface="Calibri"/>
                <a:cs typeface="Calibri"/>
              </a:rPr>
              <a:t>;</a:t>
            </a:r>
            <a:endParaRPr lang="it-IT" dirty="0">
              <a:latin typeface="Calibri"/>
              <a:cs typeface="Calibri"/>
            </a:endParaRPr>
          </a:p>
          <a:p>
            <a:pPr marL="811530" indent="-342900" algn="just">
              <a:lnSpc>
                <a:spcPct val="100000"/>
              </a:lnSpc>
              <a:spcBef>
                <a:spcPts val="1015"/>
              </a:spcBef>
              <a:buSzPct val="80555"/>
              <a:buFont typeface="Wingdings" panose="05000000000000000000" pitchFamily="2" charset="2"/>
              <a:buChar char="Ø"/>
              <a:tabLst>
                <a:tab pos="756920" algn="l"/>
              </a:tabLst>
            </a:pPr>
            <a:r>
              <a:rPr sz="1800" b="1" i="1" spc="-5" dirty="0" err="1" smtClean="0">
                <a:latin typeface="Calibri"/>
                <a:cs typeface="Calibri"/>
              </a:rPr>
              <a:t>Gestione</a:t>
            </a:r>
            <a:r>
              <a:rPr sz="1800" b="1" i="1" spc="-5" dirty="0" smtClean="0">
                <a:latin typeface="Calibri"/>
                <a:cs typeface="Calibri"/>
              </a:rPr>
              <a:t> </a:t>
            </a:r>
            <a:r>
              <a:rPr sz="1800" b="1" i="1" spc="-5" dirty="0">
                <a:latin typeface="Calibri"/>
                <a:cs typeface="Calibri"/>
              </a:rPr>
              <a:t>delle </a:t>
            </a:r>
            <a:r>
              <a:rPr sz="1800" b="1" i="1" spc="-10" dirty="0">
                <a:latin typeface="Calibri"/>
                <a:cs typeface="Calibri"/>
              </a:rPr>
              <a:t>flotte </a:t>
            </a:r>
            <a:r>
              <a:rPr sz="1800" b="1" i="1" dirty="0">
                <a:latin typeface="Calibri"/>
                <a:cs typeface="Calibri"/>
              </a:rPr>
              <a:t>e </a:t>
            </a:r>
            <a:r>
              <a:rPr sz="1800" b="1" i="1" spc="-5" dirty="0">
                <a:latin typeface="Calibri"/>
                <a:cs typeface="Calibri"/>
              </a:rPr>
              <a:t>delle </a:t>
            </a:r>
            <a:r>
              <a:rPr sz="1800" b="1" i="1" spc="-10" dirty="0">
                <a:latin typeface="Calibri"/>
                <a:cs typeface="Calibri"/>
              </a:rPr>
              <a:t>unità </a:t>
            </a:r>
            <a:r>
              <a:rPr sz="1800" b="1" i="1" spc="-5" dirty="0">
                <a:latin typeface="Calibri"/>
                <a:cs typeface="Calibri"/>
              </a:rPr>
              <a:t>di</a:t>
            </a:r>
            <a:r>
              <a:rPr sz="1800" b="1" i="1" spc="50" dirty="0">
                <a:latin typeface="Calibri"/>
                <a:cs typeface="Calibri"/>
              </a:rPr>
              <a:t> </a:t>
            </a:r>
            <a:r>
              <a:rPr sz="1800" b="1" i="1" spc="-5" dirty="0" err="1" smtClean="0">
                <a:latin typeface="Calibri"/>
                <a:cs typeface="Calibri"/>
              </a:rPr>
              <a:t>carico</a:t>
            </a:r>
            <a:r>
              <a:rPr lang="it-IT" sz="1800" b="1" i="1" spc="-5" dirty="0" smtClean="0">
                <a:latin typeface="Calibri"/>
                <a:cs typeface="Calibri"/>
              </a:rPr>
              <a:t>;</a:t>
            </a:r>
            <a:endParaRPr lang="it-IT" dirty="0">
              <a:latin typeface="Calibri"/>
              <a:cs typeface="Calibri"/>
            </a:endParaRPr>
          </a:p>
          <a:p>
            <a:pPr marL="811530" indent="-342900" algn="just">
              <a:lnSpc>
                <a:spcPct val="100000"/>
              </a:lnSpc>
              <a:spcBef>
                <a:spcPts val="1015"/>
              </a:spcBef>
              <a:buSzPct val="80555"/>
              <a:buFont typeface="Wingdings" panose="05000000000000000000" pitchFamily="2" charset="2"/>
              <a:buChar char="Ø"/>
              <a:tabLst>
                <a:tab pos="756920" algn="l"/>
              </a:tabLst>
            </a:pPr>
            <a:r>
              <a:rPr lang="it-IT" sz="1800" b="1" i="1" spc="-5" dirty="0">
                <a:latin typeface="Calibri"/>
                <a:cs typeface="Calibri"/>
              </a:rPr>
              <a:t>I</a:t>
            </a:r>
            <a:r>
              <a:rPr sz="1800" b="1" i="1" spc="-5" dirty="0" err="1" smtClean="0">
                <a:latin typeface="Calibri"/>
                <a:cs typeface="Calibri"/>
              </a:rPr>
              <a:t>nformazione</a:t>
            </a:r>
            <a:r>
              <a:rPr sz="1800" b="1" i="1" dirty="0" smtClean="0">
                <a:latin typeface="Calibri"/>
                <a:cs typeface="Calibri"/>
              </a:rPr>
              <a:t> </a:t>
            </a:r>
            <a:r>
              <a:rPr sz="1800" b="1" i="1" spc="-5" dirty="0" err="1" smtClean="0">
                <a:latin typeface="Calibri"/>
                <a:cs typeface="Calibri"/>
              </a:rPr>
              <a:t>all'utenza</a:t>
            </a:r>
            <a:r>
              <a:rPr lang="it-IT" sz="1800" b="1" i="1" spc="-5" dirty="0" smtClean="0">
                <a:latin typeface="Calibri"/>
                <a:cs typeface="Calibri"/>
              </a:rPr>
              <a:t>.</a:t>
            </a:r>
            <a:endParaRPr sz="1800" dirty="0">
              <a:latin typeface="Calibri"/>
              <a:cs typeface="Calibri"/>
            </a:endParaRPr>
          </a:p>
        </p:txBody>
      </p:sp>
      <p:pic>
        <p:nvPicPr>
          <p:cNvPr id="49" name="Picture 2" descr="Immagine correl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377" y="2382444"/>
            <a:ext cx="6015794" cy="3214625"/>
          </a:xfrm>
          <a:prstGeom prst="rect">
            <a:avLst/>
          </a:prstGeom>
          <a:noFill/>
          <a:ln w="127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4850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0</a:t>
            </a:r>
            <a:endParaRPr lang="it-IT" sz="2800" b="1" dirty="0">
              <a:solidFill>
                <a:schemeClr val="accent1">
                  <a:lumMod val="50000"/>
                </a:schemeClr>
              </a:solidFill>
              <a:latin typeface="+mn-lt"/>
            </a:endParaRPr>
          </a:p>
        </p:txBody>
      </p:sp>
      <p:sp>
        <p:nvSpPr>
          <p:cNvPr id="3" name="Rettangolo 2"/>
          <p:cNvSpPr/>
          <p:nvPr/>
        </p:nvSpPr>
        <p:spPr>
          <a:xfrm>
            <a:off x="497540" y="2032584"/>
            <a:ext cx="5970495" cy="4154984"/>
          </a:xfrm>
          <a:prstGeom prst="rect">
            <a:avLst/>
          </a:prstGeom>
        </p:spPr>
        <p:txBody>
          <a:bodyPr wrap="square">
            <a:spAutoFit/>
          </a:bodyPr>
          <a:lstStyle/>
          <a:p>
            <a:r>
              <a:rPr lang="it-IT" sz="2400" b="1" dirty="0"/>
              <a:t>Host Card </a:t>
            </a:r>
            <a:r>
              <a:rPr lang="it-IT" sz="2400" b="1" dirty="0" err="1" smtClean="0"/>
              <a:t>Emulation</a:t>
            </a:r>
            <a:r>
              <a:rPr lang="it-IT" sz="2400" b="1" dirty="0" smtClean="0"/>
              <a:t> (HCE)</a:t>
            </a:r>
          </a:p>
          <a:p>
            <a:pPr algn="just"/>
            <a:endParaRPr lang="it-IT" sz="2000" dirty="0" smtClean="0"/>
          </a:p>
          <a:p>
            <a:pPr algn="just"/>
            <a:r>
              <a:rPr lang="it-IT" sz="2000" dirty="0" smtClean="0"/>
              <a:t>Host </a:t>
            </a:r>
            <a:r>
              <a:rPr lang="it-IT" sz="2000" dirty="0"/>
              <a:t>Card </a:t>
            </a:r>
            <a:r>
              <a:rPr lang="it-IT" sz="2000" dirty="0" err="1"/>
              <a:t>Emulation</a:t>
            </a:r>
            <a:r>
              <a:rPr lang="it-IT" sz="2000" dirty="0"/>
              <a:t> è una tecnologia che permette di emulare su un dispositivo Mobile una carta </a:t>
            </a:r>
            <a:r>
              <a:rPr lang="it-IT" sz="2000" dirty="0" smtClean="0"/>
              <a:t>di pagamento</a:t>
            </a:r>
            <a:r>
              <a:rPr lang="it-IT" sz="2000" dirty="0"/>
              <a:t>, (senza la necessità di ricorrere ad un </a:t>
            </a:r>
            <a:r>
              <a:rPr lang="it-IT" sz="2000" dirty="0" err="1"/>
              <a:t>Secure</a:t>
            </a:r>
            <a:r>
              <a:rPr lang="it-IT" sz="2000" dirty="0"/>
              <a:t> </a:t>
            </a:r>
            <a:r>
              <a:rPr lang="it-IT" sz="2000" dirty="0" err="1"/>
              <a:t>Element</a:t>
            </a:r>
            <a:r>
              <a:rPr lang="it-IT" sz="2000" dirty="0"/>
              <a:t> sul dispositivo ma sostituendolo da un </a:t>
            </a:r>
            <a:r>
              <a:rPr lang="it-IT" sz="2000" dirty="0" smtClean="0"/>
              <a:t>server remoto</a:t>
            </a:r>
            <a:r>
              <a:rPr lang="it-IT" sz="2000" dirty="0"/>
              <a:t>) utili quindi per i sistemi di bigliettazione di tipo Account </a:t>
            </a:r>
            <a:r>
              <a:rPr lang="it-IT" sz="2000" dirty="0" err="1"/>
              <a:t>Based</a:t>
            </a:r>
            <a:r>
              <a:rPr lang="it-IT" sz="2000" dirty="0"/>
              <a:t>.</a:t>
            </a:r>
          </a:p>
          <a:p>
            <a:pPr algn="just"/>
            <a:r>
              <a:rPr lang="it-IT" sz="2000" dirty="0"/>
              <a:t>Inoltre attraverso specifiche </a:t>
            </a:r>
            <a:r>
              <a:rPr lang="it-IT" sz="2000" dirty="0" err="1"/>
              <a:t>App</a:t>
            </a:r>
            <a:r>
              <a:rPr lang="it-IT" sz="2000" dirty="0"/>
              <a:t> di bigliettazione elettronica grazie alla tecnologia HCE è possibile </a:t>
            </a:r>
            <a:r>
              <a:rPr lang="it-IT" sz="2000" dirty="0" smtClean="0"/>
              <a:t>emulare una </a:t>
            </a:r>
            <a:r>
              <a:rPr lang="it-IT" sz="2000" dirty="0" err="1"/>
              <a:t>smart</a:t>
            </a:r>
            <a:r>
              <a:rPr lang="it-IT" sz="2000" dirty="0"/>
              <a:t> card su un dispositivo mobile, all’interno della quale memorizzare i titoli di viaggio e gli </a:t>
            </a:r>
            <a:r>
              <a:rPr lang="it-IT" sz="2000" dirty="0" smtClean="0"/>
              <a:t>eventuali diritti </a:t>
            </a:r>
            <a:r>
              <a:rPr lang="it-IT" sz="2000" dirty="0"/>
              <a:t>a promozioni e </a:t>
            </a:r>
            <a:r>
              <a:rPr lang="it-IT" sz="2000" dirty="0" err="1"/>
              <a:t>scontistiche</a:t>
            </a:r>
            <a:r>
              <a:rPr lang="it-IT" sz="2000" dirty="0"/>
              <a:t>.</a:t>
            </a:r>
            <a:endParaRPr lang="it-IT" sz="2000" b="1" dirty="0" smtClean="0"/>
          </a:p>
        </p:txBody>
      </p:sp>
      <p:pic>
        <p:nvPicPr>
          <p:cNvPr id="1030" name="Picture 6" descr="Risultati immagini per Host Card Emul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1" y="1595021"/>
            <a:ext cx="4095190" cy="503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3365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0</a:t>
            </a:r>
            <a:endParaRPr lang="it-IT" sz="2800" b="1" dirty="0">
              <a:solidFill>
                <a:schemeClr val="accent1">
                  <a:lumMod val="50000"/>
                </a:schemeClr>
              </a:solidFill>
              <a:latin typeface="+mn-lt"/>
            </a:endParaRPr>
          </a:p>
        </p:txBody>
      </p:sp>
      <p:sp>
        <p:nvSpPr>
          <p:cNvPr id="3" name="Rettangolo 2"/>
          <p:cNvSpPr/>
          <p:nvPr/>
        </p:nvSpPr>
        <p:spPr>
          <a:xfrm>
            <a:off x="188259" y="1656043"/>
            <a:ext cx="5526741" cy="5078313"/>
          </a:xfrm>
          <a:prstGeom prst="rect">
            <a:avLst/>
          </a:prstGeom>
        </p:spPr>
        <p:txBody>
          <a:bodyPr wrap="square">
            <a:spAutoFit/>
          </a:bodyPr>
          <a:lstStyle/>
          <a:p>
            <a:r>
              <a:rPr lang="it-IT" sz="2400" b="1" dirty="0" err="1"/>
              <a:t>Block</a:t>
            </a:r>
            <a:r>
              <a:rPr lang="it-IT" sz="2400" b="1" dirty="0"/>
              <a:t> </a:t>
            </a:r>
            <a:r>
              <a:rPr lang="it-IT" sz="2400" b="1" dirty="0" smtClean="0"/>
              <a:t>Chain</a:t>
            </a:r>
          </a:p>
          <a:p>
            <a:pPr algn="just"/>
            <a:r>
              <a:rPr lang="it-IT" sz="2000" dirty="0" smtClean="0"/>
              <a:t>Rappresenta </a:t>
            </a:r>
            <a:r>
              <a:rPr lang="it-IT" sz="2000" dirty="0"/>
              <a:t>una sorta di Internet delle Transazioni </a:t>
            </a:r>
            <a:r>
              <a:rPr lang="it-IT" sz="2000" dirty="0" smtClean="0"/>
              <a:t>e per </a:t>
            </a:r>
            <a:r>
              <a:rPr lang="it-IT" sz="2000" dirty="0"/>
              <a:t>coloro che guardano oltre al concetto di transazione</a:t>
            </a:r>
          </a:p>
          <a:p>
            <a:pPr algn="just"/>
            <a:r>
              <a:rPr lang="it-IT" sz="2000" dirty="0"/>
              <a:t>può rappresentare la Internet del Valore. La </a:t>
            </a:r>
            <a:r>
              <a:rPr lang="it-IT" sz="2000" dirty="0" err="1"/>
              <a:t>Blockchain</a:t>
            </a:r>
            <a:r>
              <a:rPr lang="it-IT" sz="2000" dirty="0"/>
              <a:t> è un grande database per la gestione di </a:t>
            </a:r>
            <a:r>
              <a:rPr lang="it-IT" sz="2000" dirty="0" smtClean="0"/>
              <a:t>transazioni crittografate </a:t>
            </a:r>
            <a:r>
              <a:rPr lang="it-IT" sz="2000" dirty="0"/>
              <a:t>su una rete decentralizzata di tipo peer-to-peer decentralizzato che dà il nome a una </a:t>
            </a:r>
            <a:r>
              <a:rPr lang="it-IT" sz="2000" dirty="0" smtClean="0"/>
              <a:t>nuova piattaforma </a:t>
            </a:r>
            <a:r>
              <a:rPr lang="it-IT" sz="2000" dirty="0"/>
              <a:t>tecnologica, che permette di ridefinire e reimpostare il modo in cui creiamo, otteniamo </a:t>
            </a:r>
            <a:r>
              <a:rPr lang="it-IT" sz="2000" dirty="0" smtClean="0"/>
              <a:t>e scambiamo </a:t>
            </a:r>
            <a:r>
              <a:rPr lang="it-IT" sz="2000" dirty="0"/>
              <a:t>valore. La </a:t>
            </a:r>
            <a:r>
              <a:rPr lang="it-IT" sz="2000" dirty="0" err="1"/>
              <a:t>Blockchain</a:t>
            </a:r>
            <a:r>
              <a:rPr lang="it-IT" sz="2000" dirty="0"/>
              <a:t> sta facendo con le transazioni quello che Internet ha fatto con </a:t>
            </a:r>
            <a:r>
              <a:rPr lang="it-IT" sz="2000" dirty="0" smtClean="0"/>
              <a:t>le informazioni </a:t>
            </a:r>
            <a:r>
              <a:rPr lang="it-IT" sz="2000" dirty="0"/>
              <a:t>e lo sta facendo grazie a un processo che unisce sistemi distribuiti, crittografia avanzata e teoria</a:t>
            </a:r>
          </a:p>
          <a:p>
            <a:pPr algn="just"/>
            <a:r>
              <a:rPr lang="it-IT" sz="2000" dirty="0"/>
              <a:t>dei giochi.</a:t>
            </a:r>
            <a:endParaRPr lang="it-IT" sz="2000" b="1" dirty="0" smtClean="0"/>
          </a:p>
        </p:txBody>
      </p:sp>
      <p:pic>
        <p:nvPicPr>
          <p:cNvPr id="2050" name="Picture 2" descr="Immagine correl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471" y="2130933"/>
            <a:ext cx="6138700" cy="4128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467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0</a:t>
            </a:r>
            <a:endParaRPr lang="it-IT" sz="2800" b="1" dirty="0">
              <a:solidFill>
                <a:schemeClr val="accent1">
                  <a:lumMod val="50000"/>
                </a:schemeClr>
              </a:solidFill>
              <a:latin typeface="+mn-lt"/>
            </a:endParaRPr>
          </a:p>
        </p:txBody>
      </p:sp>
      <p:sp>
        <p:nvSpPr>
          <p:cNvPr id="3" name="Rettangolo 2"/>
          <p:cNvSpPr/>
          <p:nvPr/>
        </p:nvSpPr>
        <p:spPr>
          <a:xfrm>
            <a:off x="188259" y="1387102"/>
            <a:ext cx="11799912" cy="2677656"/>
          </a:xfrm>
          <a:prstGeom prst="rect">
            <a:avLst/>
          </a:prstGeom>
        </p:spPr>
        <p:txBody>
          <a:bodyPr wrap="square">
            <a:spAutoFit/>
          </a:bodyPr>
          <a:lstStyle/>
          <a:p>
            <a:r>
              <a:rPr lang="it-IT" sz="2400" b="1" dirty="0" smtClean="0"/>
              <a:t>PNR</a:t>
            </a:r>
          </a:p>
          <a:p>
            <a:pPr algn="just"/>
            <a:r>
              <a:rPr lang="it-IT" dirty="0" smtClean="0"/>
              <a:t>La </a:t>
            </a:r>
            <a:r>
              <a:rPr lang="it-IT" dirty="0"/>
              <a:t>sigla PNR significa </a:t>
            </a:r>
            <a:r>
              <a:rPr lang="it-IT" dirty="0" smtClean="0"/>
              <a:t>«</a:t>
            </a:r>
            <a:r>
              <a:rPr lang="it-IT" dirty="0" err="1" smtClean="0"/>
              <a:t>Passenger</a:t>
            </a:r>
            <a:r>
              <a:rPr lang="it-IT" dirty="0" smtClean="0"/>
              <a:t> </a:t>
            </a:r>
            <a:r>
              <a:rPr lang="it-IT" dirty="0" err="1"/>
              <a:t>Name</a:t>
            </a:r>
            <a:r>
              <a:rPr lang="it-IT" dirty="0"/>
              <a:t> </a:t>
            </a:r>
            <a:r>
              <a:rPr lang="it-IT" dirty="0" smtClean="0"/>
              <a:t>Record» e consiste in un </a:t>
            </a:r>
            <a:r>
              <a:rPr lang="it-IT" dirty="0"/>
              <a:t>codice (tipicamente lungo 6 byte con caratteri alfanumerici) che viene generato ed emesso </a:t>
            </a:r>
            <a:r>
              <a:rPr lang="it-IT" dirty="0" smtClean="0"/>
              <a:t>dall’operatore al </a:t>
            </a:r>
            <a:r>
              <a:rPr lang="it-IT" dirty="0"/>
              <a:t>momento della “chiusura” di una transazione di acquisto di un </a:t>
            </a:r>
            <a:r>
              <a:rPr lang="it-IT" dirty="0" smtClean="0"/>
              <a:t>servizio, </a:t>
            </a:r>
            <a:r>
              <a:rPr lang="it-IT" dirty="0"/>
              <a:t>tipicamente </a:t>
            </a:r>
            <a:r>
              <a:rPr lang="it-IT" dirty="0" smtClean="0"/>
              <a:t>di un </a:t>
            </a:r>
            <a:r>
              <a:rPr lang="it-IT" dirty="0"/>
              <a:t>viaggio. </a:t>
            </a:r>
            <a:r>
              <a:rPr lang="it-IT" dirty="0" smtClean="0"/>
              <a:t>Consente all’operatore </a:t>
            </a:r>
            <a:r>
              <a:rPr lang="it-IT" dirty="0"/>
              <a:t>di identificare univocamente la “pratica” connessa a quella transazione; all’interno di </a:t>
            </a:r>
            <a:r>
              <a:rPr lang="it-IT" dirty="0" smtClean="0"/>
              <a:t>quella pratica </a:t>
            </a:r>
            <a:r>
              <a:rPr lang="it-IT" dirty="0"/>
              <a:t>quindi sono memorizzate tutte le info del viaggio (destinazioni, titoli di viaggio, nominativi, </a:t>
            </a:r>
            <a:r>
              <a:rPr lang="it-IT" dirty="0" smtClean="0"/>
              <a:t>eventuali servizi </a:t>
            </a:r>
            <a:r>
              <a:rPr lang="it-IT" dirty="0"/>
              <a:t>aggiuntivi). Da parte del cliente, essere in possesso del PNR è prova (insieme alla identificazione </a:t>
            </a:r>
            <a:r>
              <a:rPr lang="it-IT" dirty="0" smtClean="0"/>
              <a:t>del cliente</a:t>
            </a:r>
            <a:r>
              <a:rPr lang="it-IT" dirty="0"/>
              <a:t>) di aver effettivamente acquistato quel “pacchetto” di </a:t>
            </a:r>
            <a:r>
              <a:rPr lang="it-IT" dirty="0" smtClean="0"/>
              <a:t>servizi. Uno </a:t>
            </a:r>
            <a:r>
              <a:rPr lang="it-IT" dirty="0"/>
              <a:t>degli esempi più significativi di utilizzo del PNR </a:t>
            </a:r>
            <a:r>
              <a:rPr lang="it-IT" dirty="0" smtClean="0"/>
              <a:t>è </a:t>
            </a:r>
            <a:r>
              <a:rPr lang="it-IT" dirty="0"/>
              <a:t>quello di Trenitalia, che non solo usa il PNR per “battezzare” ogni acquisto ma lo </a:t>
            </a:r>
            <a:r>
              <a:rPr lang="it-IT" dirty="0" smtClean="0"/>
              <a:t>usa anche </a:t>
            </a:r>
            <a:r>
              <a:rPr lang="it-IT" dirty="0"/>
              <a:t>in fase di controlleria quando in treno viene richiesta al cliente la prova (tramite la penultima lettera </a:t>
            </a:r>
            <a:r>
              <a:rPr lang="it-IT" dirty="0" smtClean="0"/>
              <a:t>del PNR</a:t>
            </a:r>
            <a:r>
              <a:rPr lang="it-IT" dirty="0"/>
              <a:t>) dell’effettivo possesso del titolo di viaggio.</a:t>
            </a:r>
            <a:endParaRPr lang="it-IT" sz="2000" b="1" dirty="0" smtClean="0"/>
          </a:p>
        </p:txBody>
      </p:sp>
      <p:pic>
        <p:nvPicPr>
          <p:cNvPr id="3074" name="Picture 2" descr="Risultati immagini per PNR trenital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781" y="4064759"/>
            <a:ext cx="9810608" cy="2618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7625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0</a:t>
            </a:r>
          </a:p>
          <a:p>
            <a:pPr algn="ctr"/>
            <a:endParaRPr lang="it-IT" sz="2800" b="1" dirty="0">
              <a:solidFill>
                <a:schemeClr val="accent1">
                  <a:lumMod val="50000"/>
                </a:schemeClr>
              </a:solidFill>
              <a:latin typeface="+mn-lt"/>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2857" y="1104547"/>
            <a:ext cx="3295314" cy="5753453"/>
          </a:xfrm>
          <a:prstGeom prst="rect">
            <a:avLst/>
          </a:prstGeom>
        </p:spPr>
      </p:pic>
      <p:sp>
        <p:nvSpPr>
          <p:cNvPr id="4" name="CasellaDiTesto 3"/>
          <p:cNvSpPr txBox="1"/>
          <p:nvPr/>
        </p:nvSpPr>
        <p:spPr>
          <a:xfrm>
            <a:off x="188259" y="1236218"/>
            <a:ext cx="8162365" cy="5447645"/>
          </a:xfrm>
          <a:prstGeom prst="rect">
            <a:avLst/>
          </a:prstGeom>
          <a:noFill/>
        </p:spPr>
        <p:txBody>
          <a:bodyPr wrap="square" rtlCol="0">
            <a:spAutoFit/>
          </a:bodyPr>
          <a:lstStyle/>
          <a:p>
            <a:r>
              <a:rPr lang="it-IT" sz="2400" b="1" dirty="0" smtClean="0"/>
              <a:t>SEAMLESS</a:t>
            </a:r>
          </a:p>
          <a:p>
            <a:endParaRPr lang="it-IT" dirty="0"/>
          </a:p>
          <a:p>
            <a:pPr algn="just"/>
            <a:r>
              <a:rPr lang="it-IT" dirty="0" smtClean="0"/>
              <a:t>È un sistema innovativo ed universale, </a:t>
            </a:r>
            <a:r>
              <a:rPr lang="it-IT" b="1" dirty="0" smtClean="0"/>
              <a:t>compatibile con </a:t>
            </a:r>
            <a:r>
              <a:rPr lang="it-IT" b="1" dirty="0"/>
              <a:t>tutti gli operatori di telefonia mobile</a:t>
            </a:r>
            <a:r>
              <a:rPr lang="it-IT" dirty="0"/>
              <a:t>, </a:t>
            </a:r>
            <a:r>
              <a:rPr lang="it-IT" dirty="0" smtClean="0"/>
              <a:t>facile </a:t>
            </a:r>
            <a:r>
              <a:rPr lang="it-IT" dirty="0"/>
              <a:t>da </a:t>
            </a:r>
            <a:r>
              <a:rPr lang="it-IT" dirty="0" smtClean="0"/>
              <a:t>installare, ed offre </a:t>
            </a:r>
            <a:r>
              <a:rPr lang="it-IT" dirty="0"/>
              <a:t>le stesse garanzie di sicurezza dei </a:t>
            </a:r>
            <a:r>
              <a:rPr lang="it-IT" dirty="0" smtClean="0"/>
              <a:t>convenzionali sistemi </a:t>
            </a:r>
            <a:r>
              <a:rPr lang="it-IT" dirty="0" err="1" smtClean="0"/>
              <a:t>contactless</a:t>
            </a:r>
            <a:r>
              <a:rPr lang="it-IT" dirty="0" smtClean="0"/>
              <a:t> </a:t>
            </a:r>
            <a:r>
              <a:rPr lang="it-IT" dirty="0" err="1" smtClean="0"/>
              <a:t>ticketing</a:t>
            </a:r>
            <a:r>
              <a:rPr lang="it-IT" dirty="0" smtClean="0"/>
              <a:t>. Gli utenti possono </a:t>
            </a:r>
            <a:r>
              <a:rPr lang="it-IT" dirty="0"/>
              <a:t>usare </a:t>
            </a:r>
            <a:r>
              <a:rPr lang="it-IT" dirty="0" smtClean="0"/>
              <a:t>la tecnologia </a:t>
            </a:r>
            <a:r>
              <a:rPr lang="it-IT" dirty="0" err="1" smtClean="0"/>
              <a:t>Near</a:t>
            </a:r>
            <a:r>
              <a:rPr lang="it-IT" dirty="0" smtClean="0"/>
              <a:t> Field </a:t>
            </a:r>
            <a:r>
              <a:rPr lang="it-IT" dirty="0" err="1"/>
              <a:t>Communication</a:t>
            </a:r>
            <a:r>
              <a:rPr lang="it-IT" dirty="0"/>
              <a:t> (NFC) o Bluetooth </a:t>
            </a:r>
            <a:r>
              <a:rPr lang="it-IT" dirty="0" err="1"/>
              <a:t>Low</a:t>
            </a:r>
            <a:r>
              <a:rPr lang="it-IT" dirty="0"/>
              <a:t> </a:t>
            </a:r>
            <a:r>
              <a:rPr lang="it-IT" dirty="0" smtClean="0"/>
              <a:t>Energy (BLE) presente sul proprio </a:t>
            </a:r>
            <a:r>
              <a:rPr lang="it-IT" dirty="0" err="1" smtClean="0"/>
              <a:t>smartphone</a:t>
            </a:r>
            <a:r>
              <a:rPr lang="it-IT" dirty="0" smtClean="0"/>
              <a:t> su </a:t>
            </a:r>
            <a:r>
              <a:rPr lang="it-IT" dirty="0"/>
              <a:t>treni, autobus, tram </a:t>
            </a:r>
            <a:r>
              <a:rPr lang="it-IT" dirty="0" smtClean="0"/>
              <a:t>e qualsiasi altro servizio </a:t>
            </a:r>
            <a:r>
              <a:rPr lang="it-IT" dirty="0"/>
              <a:t>dotato di </a:t>
            </a:r>
            <a:r>
              <a:rPr lang="it-IT" dirty="0" err="1"/>
              <a:t>tag</a:t>
            </a:r>
            <a:r>
              <a:rPr lang="it-IT" dirty="0"/>
              <a:t> </a:t>
            </a:r>
            <a:r>
              <a:rPr lang="it-IT" dirty="0" err="1" smtClean="0"/>
              <a:t>Seamless</a:t>
            </a:r>
            <a:r>
              <a:rPr lang="it-IT" dirty="0" smtClean="0"/>
              <a:t>. </a:t>
            </a:r>
          </a:p>
          <a:p>
            <a:pPr algn="just"/>
            <a:r>
              <a:rPr lang="it-IT" dirty="0" smtClean="0"/>
              <a:t>Gli operatori </a:t>
            </a:r>
            <a:r>
              <a:rPr lang="it-IT" dirty="0"/>
              <a:t>installano semplicemente i </a:t>
            </a:r>
            <a:r>
              <a:rPr lang="it-IT" dirty="0" err="1"/>
              <a:t>tag</a:t>
            </a:r>
            <a:r>
              <a:rPr lang="it-IT" dirty="0"/>
              <a:t> NFC / BLE </a:t>
            </a:r>
            <a:r>
              <a:rPr lang="it-IT" dirty="0" smtClean="0"/>
              <a:t>sulla </a:t>
            </a:r>
            <a:r>
              <a:rPr lang="it-IT" dirty="0"/>
              <a:t>loro rete di </a:t>
            </a:r>
            <a:r>
              <a:rPr lang="it-IT" dirty="0" smtClean="0"/>
              <a:t>trasporto, questi </a:t>
            </a:r>
            <a:r>
              <a:rPr lang="it-IT" dirty="0"/>
              <a:t>sono tecnicamente molto più semplici rispetto alla maggior parte </a:t>
            </a:r>
            <a:r>
              <a:rPr lang="it-IT" dirty="0" smtClean="0"/>
              <a:t>dei </a:t>
            </a:r>
            <a:r>
              <a:rPr lang="it-IT" dirty="0" err="1" smtClean="0"/>
              <a:t>validatori</a:t>
            </a:r>
            <a:r>
              <a:rPr lang="it-IT" dirty="0" smtClean="0"/>
              <a:t> presenti sul mercato. Il sistema viene </a:t>
            </a:r>
            <a:r>
              <a:rPr lang="it-IT" dirty="0"/>
              <a:t>fornito con un'</a:t>
            </a:r>
            <a:r>
              <a:rPr lang="it-IT" dirty="0" err="1"/>
              <a:t>app</a:t>
            </a:r>
            <a:r>
              <a:rPr lang="it-IT" dirty="0"/>
              <a:t> per </a:t>
            </a:r>
            <a:r>
              <a:rPr lang="it-IT" dirty="0" err="1"/>
              <a:t>smartphone</a:t>
            </a:r>
            <a:r>
              <a:rPr lang="it-IT" dirty="0"/>
              <a:t> che semplifica la gestione dei </a:t>
            </a:r>
            <a:r>
              <a:rPr lang="it-IT" dirty="0" smtClean="0"/>
              <a:t>viaggi per i clienti. Basterà </a:t>
            </a:r>
            <a:r>
              <a:rPr lang="it-IT" dirty="0"/>
              <a:t>scaricare l'</a:t>
            </a:r>
            <a:r>
              <a:rPr lang="it-IT" dirty="0" err="1"/>
              <a:t>app</a:t>
            </a:r>
            <a:r>
              <a:rPr lang="it-IT" dirty="0"/>
              <a:t> </a:t>
            </a:r>
            <a:r>
              <a:rPr lang="it-IT" dirty="0" err="1" smtClean="0"/>
              <a:t>Seamless</a:t>
            </a:r>
            <a:r>
              <a:rPr lang="it-IT" dirty="0" smtClean="0"/>
              <a:t> </a:t>
            </a:r>
            <a:r>
              <a:rPr lang="it-IT" dirty="0"/>
              <a:t>e registrarsi. I viaggiatori </a:t>
            </a:r>
            <a:r>
              <a:rPr lang="it-IT" dirty="0" smtClean="0"/>
              <a:t>metteranno semplicemente in contatto </a:t>
            </a:r>
            <a:r>
              <a:rPr lang="it-IT" dirty="0"/>
              <a:t>il proprio </a:t>
            </a:r>
            <a:r>
              <a:rPr lang="it-IT" dirty="0" err="1"/>
              <a:t>smartphone</a:t>
            </a:r>
            <a:r>
              <a:rPr lang="it-IT" dirty="0"/>
              <a:t> </a:t>
            </a:r>
            <a:r>
              <a:rPr lang="it-IT" dirty="0" smtClean="0"/>
              <a:t>sui target </a:t>
            </a:r>
            <a:r>
              <a:rPr lang="it-IT" dirty="0" err="1" smtClean="0"/>
              <a:t>Seamless</a:t>
            </a:r>
            <a:r>
              <a:rPr lang="it-IT" dirty="0" smtClean="0"/>
              <a:t>. </a:t>
            </a:r>
            <a:r>
              <a:rPr lang="it-IT" dirty="0"/>
              <a:t>Mentre è in contatto con lo </a:t>
            </a:r>
            <a:r>
              <a:rPr lang="it-IT" dirty="0" err="1"/>
              <a:t>smartphone</a:t>
            </a:r>
            <a:r>
              <a:rPr lang="it-IT" dirty="0"/>
              <a:t>, il target crea e archivia una transazione crittografata e la inoltra all'applicazione mobile. </a:t>
            </a:r>
            <a:r>
              <a:rPr lang="it-IT" b="1" dirty="0"/>
              <a:t>Non è </a:t>
            </a:r>
            <a:r>
              <a:rPr lang="it-IT" b="1" dirty="0" smtClean="0"/>
              <a:t>necessaria </a:t>
            </a:r>
            <a:r>
              <a:rPr lang="it-IT" b="1" dirty="0"/>
              <a:t>una connessione di rete costante: la transazione viene trasmessa quando è disponibile la connettività di rete</a:t>
            </a:r>
            <a:r>
              <a:rPr lang="it-IT" b="1" dirty="0" smtClean="0"/>
              <a:t>. </a:t>
            </a:r>
          </a:p>
          <a:p>
            <a:pPr algn="just"/>
            <a:r>
              <a:rPr lang="it-IT" dirty="0" err="1" smtClean="0"/>
              <a:t>Seamless</a:t>
            </a:r>
            <a:r>
              <a:rPr lang="it-IT" dirty="0" smtClean="0"/>
              <a:t> segue un sistema di pagamento account-</a:t>
            </a:r>
            <a:r>
              <a:rPr lang="it-IT" dirty="0" err="1" smtClean="0"/>
              <a:t>based</a:t>
            </a:r>
            <a:r>
              <a:rPr lang="it-IT" dirty="0" smtClean="0"/>
              <a:t>. La </a:t>
            </a:r>
            <a:r>
              <a:rPr lang="it-IT" dirty="0"/>
              <a:t>fatturazione verrà </a:t>
            </a:r>
            <a:r>
              <a:rPr lang="it-IT" dirty="0" smtClean="0"/>
              <a:t>elaborata automaticamente</a:t>
            </a:r>
            <a:r>
              <a:rPr lang="it-IT" dirty="0"/>
              <a:t>, in base ai viaggi completati sui vari fornitori di </a:t>
            </a:r>
            <a:r>
              <a:rPr lang="it-IT" dirty="0" smtClean="0"/>
              <a:t>trasporto, applicando la tariffa migliore.</a:t>
            </a:r>
            <a:endParaRPr lang="it-IT" dirty="0"/>
          </a:p>
        </p:txBody>
      </p:sp>
    </p:spTree>
    <p:extLst>
      <p:ext uri="{BB962C8B-B14F-4D97-AF65-F5344CB8AC3E}">
        <p14:creationId xmlns:p14="http://schemas.microsoft.com/office/powerpoint/2010/main" val="156277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MODELLI CLOSED LOOP E OPEN LOOP</a:t>
            </a:r>
            <a:endParaRPr lang="it-IT" sz="2800" b="1" dirty="0">
              <a:solidFill>
                <a:schemeClr val="accent1">
                  <a:lumMod val="50000"/>
                </a:schemeClr>
              </a:solidFill>
              <a:latin typeface="+mn-lt"/>
            </a:endParaRPr>
          </a:p>
        </p:txBody>
      </p:sp>
      <p:sp>
        <p:nvSpPr>
          <p:cNvPr id="3" name="Rettangolo 2"/>
          <p:cNvSpPr/>
          <p:nvPr/>
        </p:nvSpPr>
        <p:spPr>
          <a:xfrm>
            <a:off x="188259" y="1265167"/>
            <a:ext cx="11799912" cy="5262979"/>
          </a:xfrm>
          <a:prstGeom prst="rect">
            <a:avLst/>
          </a:prstGeom>
        </p:spPr>
        <p:txBody>
          <a:bodyPr wrap="square">
            <a:spAutoFit/>
          </a:bodyPr>
          <a:lstStyle/>
          <a:p>
            <a:r>
              <a:rPr lang="it-IT" sz="2400" b="1" dirty="0"/>
              <a:t>C</a:t>
            </a:r>
            <a:r>
              <a:rPr lang="it-IT" sz="2400" b="1" dirty="0" smtClean="0"/>
              <a:t>losed </a:t>
            </a:r>
            <a:r>
              <a:rPr lang="it-IT" sz="2400" b="1" dirty="0" err="1" smtClean="0"/>
              <a:t>loop</a:t>
            </a:r>
            <a:endParaRPr lang="it-IT" sz="2400" b="1" dirty="0" smtClean="0"/>
          </a:p>
          <a:p>
            <a:pPr algn="just"/>
            <a:r>
              <a:rPr lang="it-IT" dirty="0" smtClean="0"/>
              <a:t>Un </a:t>
            </a:r>
            <a:r>
              <a:rPr lang="it-IT" dirty="0"/>
              <a:t>circuito di pagamento dove l’utilizzo degli strumenti di pagamento è </a:t>
            </a:r>
            <a:r>
              <a:rPr lang="it-IT" dirty="0" smtClean="0"/>
              <a:t>circoscritto ad </a:t>
            </a:r>
            <a:r>
              <a:rPr lang="it-IT" dirty="0"/>
              <a:t>una sola applicazione / tipologia di servizio. Tipicamente si tratta di circuiti </a:t>
            </a:r>
            <a:r>
              <a:rPr lang="it-IT" dirty="0" smtClean="0"/>
              <a:t>dove c’è </a:t>
            </a:r>
            <a:r>
              <a:rPr lang="it-IT" dirty="0"/>
              <a:t>una sola “entità” che ne gestisce le regole di funzionamento e che </a:t>
            </a:r>
            <a:r>
              <a:rPr lang="it-IT" dirty="0" smtClean="0"/>
              <a:t>determina l’utilizzo </a:t>
            </a:r>
            <a:r>
              <a:rPr lang="it-IT" dirty="0"/>
              <a:t>dello strumento da parte del cliente </a:t>
            </a:r>
            <a:r>
              <a:rPr lang="it-IT" dirty="0" smtClean="0"/>
              <a:t>finale. Esempi</a:t>
            </a:r>
            <a:r>
              <a:rPr lang="it-IT" dirty="0"/>
              <a:t>: carte trasporti c-</a:t>
            </a:r>
            <a:r>
              <a:rPr lang="it-IT" dirty="0" err="1"/>
              <a:t>less</a:t>
            </a:r>
            <a:r>
              <a:rPr lang="it-IT" dirty="0"/>
              <a:t> emesse da aziende dei trasporti / autorità </a:t>
            </a:r>
            <a:r>
              <a:rPr lang="it-IT" dirty="0" smtClean="0"/>
              <a:t>regionali, Viacard, </a:t>
            </a:r>
            <a:r>
              <a:rPr lang="it-IT" dirty="0"/>
              <a:t>SIM telefoniche. </a:t>
            </a:r>
            <a:r>
              <a:rPr lang="it-IT" b="1" dirty="0"/>
              <a:t>L’Ente che gestisce </a:t>
            </a:r>
            <a:r>
              <a:rPr lang="it-IT" b="1" dirty="0" smtClean="0"/>
              <a:t>questa tipologia </a:t>
            </a:r>
            <a:r>
              <a:rPr lang="it-IT" b="1" dirty="0"/>
              <a:t>di pagamento NON è soggetto obbligato ad essere una </a:t>
            </a:r>
            <a:r>
              <a:rPr lang="it-IT" b="1" dirty="0" smtClean="0"/>
              <a:t>istituzione finanziaria. </a:t>
            </a:r>
            <a:r>
              <a:rPr lang="it-IT" dirty="0" smtClean="0"/>
              <a:t>Recentemente è stata </a:t>
            </a:r>
            <a:r>
              <a:rPr lang="it-IT" dirty="0"/>
              <a:t>normata la possibilità, per gli </a:t>
            </a:r>
            <a:r>
              <a:rPr lang="it-IT" dirty="0" smtClean="0"/>
              <a:t>operatori telefonici</a:t>
            </a:r>
            <a:r>
              <a:rPr lang="it-IT" dirty="0"/>
              <a:t>, di utilizzare il credito presente sulla SIM </a:t>
            </a:r>
            <a:r>
              <a:rPr lang="it-IT" dirty="0" smtClean="0"/>
              <a:t>anche </a:t>
            </a:r>
            <a:r>
              <a:rPr lang="it-IT" dirty="0"/>
              <a:t>per pagare </a:t>
            </a:r>
            <a:r>
              <a:rPr lang="it-IT" dirty="0" smtClean="0"/>
              <a:t>altri servizi</a:t>
            </a:r>
            <a:r>
              <a:rPr lang="it-IT" dirty="0"/>
              <a:t>, purché di tipo digitale/smaterializzato e per piccoli importi </a:t>
            </a:r>
            <a:r>
              <a:rPr lang="it-IT" dirty="0" smtClean="0"/>
              <a:t>(ad esempio </a:t>
            </a:r>
            <a:r>
              <a:rPr lang="it-IT" dirty="0"/>
              <a:t>il biglietto di corsa singola dell’operatore di trasporti</a:t>
            </a:r>
            <a:r>
              <a:rPr lang="it-IT" dirty="0" smtClean="0"/>
              <a:t>). Il </a:t>
            </a:r>
            <a:r>
              <a:rPr lang="it-IT" dirty="0"/>
              <a:t>valore gestito sullo strumento di pagamento è spesso associato ad un c/c </a:t>
            </a:r>
            <a:r>
              <a:rPr lang="it-IT" dirty="0" smtClean="0"/>
              <a:t>bancario o </a:t>
            </a:r>
            <a:r>
              <a:rPr lang="it-IT" dirty="0"/>
              <a:t>ad una carta di credito/debito per l’effettivo pagamento dal titolare </a:t>
            </a:r>
            <a:r>
              <a:rPr lang="it-IT" dirty="0" smtClean="0"/>
              <a:t>all’Ente gestore </a:t>
            </a:r>
            <a:r>
              <a:rPr lang="it-IT" dirty="0"/>
              <a:t>(prepagato o </a:t>
            </a:r>
            <a:r>
              <a:rPr lang="it-IT" dirty="0" err="1"/>
              <a:t>postpagato</a:t>
            </a:r>
            <a:r>
              <a:rPr lang="it-IT" dirty="0"/>
              <a:t>, è una scelta commerciale dell’Ente Gestore). </a:t>
            </a:r>
            <a:r>
              <a:rPr lang="it-IT" dirty="0" smtClean="0"/>
              <a:t>Una soluzione </a:t>
            </a:r>
            <a:r>
              <a:rPr lang="it-IT" dirty="0" err="1" smtClean="0"/>
              <a:t>closed</a:t>
            </a:r>
            <a:r>
              <a:rPr lang="it-IT" dirty="0" smtClean="0"/>
              <a:t> </a:t>
            </a:r>
            <a:r>
              <a:rPr lang="it-IT" dirty="0" err="1"/>
              <a:t>loop</a:t>
            </a:r>
            <a:r>
              <a:rPr lang="it-IT" dirty="0"/>
              <a:t> potrebbe utilizzare la tecnologia </a:t>
            </a:r>
            <a:r>
              <a:rPr lang="it-IT" dirty="0" err="1" smtClean="0"/>
              <a:t>blockchain</a:t>
            </a:r>
            <a:r>
              <a:rPr lang="it-IT" dirty="0" smtClean="0"/>
              <a:t>. </a:t>
            </a:r>
          </a:p>
          <a:p>
            <a:pPr algn="just"/>
            <a:endParaRPr lang="it-IT" dirty="0"/>
          </a:p>
          <a:p>
            <a:r>
              <a:rPr lang="it-IT" sz="2400" b="1" dirty="0"/>
              <a:t>Open </a:t>
            </a:r>
            <a:r>
              <a:rPr lang="it-IT" sz="2400" b="1" dirty="0" err="1" smtClean="0"/>
              <a:t>loop</a:t>
            </a:r>
            <a:endParaRPr lang="it-IT" sz="2400" b="1" dirty="0" smtClean="0"/>
          </a:p>
          <a:p>
            <a:pPr algn="just"/>
            <a:r>
              <a:rPr lang="it-IT" dirty="0"/>
              <a:t>Un circuito di pagamento dove l’utilizzo degli strumenti di pagamento è previsto su un insieme di “commercianti” eterogenei o comunque aziende diverse tra di loro. Esempi: carte bancarie (di debito, di credito, prepagate), carte petroli (DKV), carte per uno specifico settore merceologico (</a:t>
            </a:r>
            <a:r>
              <a:rPr lang="it-IT" dirty="0" err="1"/>
              <a:t>FastPay</a:t>
            </a:r>
            <a:r>
              <a:rPr lang="it-IT" dirty="0"/>
              <a:t>). </a:t>
            </a:r>
            <a:r>
              <a:rPr lang="it-IT" b="1" dirty="0"/>
              <a:t>L’Ente che gestisce questa tipologia di pagamento E’ SOGGETTO OBBLIGATO ad essere una istituzione </a:t>
            </a:r>
            <a:r>
              <a:rPr lang="it-IT" b="1" dirty="0" smtClean="0"/>
              <a:t>finanziaria</a:t>
            </a:r>
            <a:r>
              <a:rPr lang="it-IT" dirty="0" smtClean="0"/>
              <a:t>. </a:t>
            </a:r>
            <a:r>
              <a:rPr lang="it-IT" dirty="0"/>
              <a:t>Un circuito di pagamento open </a:t>
            </a:r>
            <a:r>
              <a:rPr lang="it-IT" dirty="0" err="1"/>
              <a:t>loop</a:t>
            </a:r>
            <a:r>
              <a:rPr lang="it-IT" dirty="0"/>
              <a:t> potrebbe utilizzare la tecnologia </a:t>
            </a:r>
            <a:r>
              <a:rPr lang="it-IT" dirty="0" err="1"/>
              <a:t>Blockchain</a:t>
            </a:r>
            <a:r>
              <a:rPr lang="it-IT" dirty="0"/>
              <a:t> ed un </a:t>
            </a:r>
            <a:r>
              <a:rPr lang="it-IT" dirty="0" smtClean="0"/>
              <a:t>esempio tipico </a:t>
            </a:r>
            <a:r>
              <a:rPr lang="it-IT" dirty="0"/>
              <a:t>è il </a:t>
            </a:r>
            <a:r>
              <a:rPr lang="it-IT" dirty="0" err="1"/>
              <a:t>Bitcoin</a:t>
            </a:r>
            <a:r>
              <a:rPr lang="it-IT" dirty="0"/>
              <a:t>. Può operare sia con una logica di prepagato che di </a:t>
            </a:r>
            <a:r>
              <a:rPr lang="it-IT" dirty="0" err="1"/>
              <a:t>postpagato</a:t>
            </a:r>
            <a:r>
              <a:rPr lang="it-IT" dirty="0"/>
              <a:t> (rispetto al </a:t>
            </a:r>
            <a:r>
              <a:rPr lang="it-IT" dirty="0" smtClean="0"/>
              <a:t>momento di </a:t>
            </a:r>
            <a:r>
              <a:rPr lang="it-IT" dirty="0"/>
              <a:t>effettivo utilizzo del valore</a:t>
            </a:r>
            <a:r>
              <a:rPr lang="it-IT" dirty="0" smtClean="0"/>
              <a:t>).</a:t>
            </a:r>
            <a:endParaRPr lang="it-IT" dirty="0"/>
          </a:p>
        </p:txBody>
      </p:sp>
    </p:spTree>
    <p:extLst>
      <p:ext uri="{BB962C8B-B14F-4D97-AF65-F5344CB8AC3E}">
        <p14:creationId xmlns:p14="http://schemas.microsoft.com/office/powerpoint/2010/main" val="9168869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MODELLO CARD BASED</a:t>
            </a:r>
            <a:endParaRPr lang="it-IT" sz="2800" b="1" dirty="0">
              <a:solidFill>
                <a:schemeClr val="accent1">
                  <a:lumMod val="50000"/>
                </a:schemeClr>
              </a:solidFill>
              <a:latin typeface="+mn-lt"/>
            </a:endParaRPr>
          </a:p>
        </p:txBody>
      </p:sp>
      <p:sp>
        <p:nvSpPr>
          <p:cNvPr id="3" name="Rettangolo 2"/>
          <p:cNvSpPr/>
          <p:nvPr/>
        </p:nvSpPr>
        <p:spPr>
          <a:xfrm>
            <a:off x="516179" y="1971102"/>
            <a:ext cx="5572036" cy="4431983"/>
          </a:xfrm>
          <a:prstGeom prst="rect">
            <a:avLst/>
          </a:prstGeom>
        </p:spPr>
        <p:txBody>
          <a:bodyPr wrap="square">
            <a:spAutoFit/>
          </a:bodyPr>
          <a:lstStyle/>
          <a:p>
            <a:r>
              <a:rPr lang="it-IT" sz="2400" b="1" dirty="0"/>
              <a:t>Card </a:t>
            </a:r>
            <a:r>
              <a:rPr lang="it-IT" sz="2400" b="1" dirty="0" err="1"/>
              <a:t>Centric</a:t>
            </a:r>
            <a:r>
              <a:rPr lang="it-IT" sz="2400" b="1" dirty="0"/>
              <a:t> </a:t>
            </a:r>
            <a:r>
              <a:rPr lang="it-IT" sz="2400" b="1" dirty="0" err="1" smtClean="0"/>
              <a:t>Ticketing</a:t>
            </a:r>
            <a:endParaRPr lang="it-IT" sz="2400" b="1" dirty="0" smtClean="0"/>
          </a:p>
          <a:p>
            <a:endParaRPr lang="it-IT" sz="2400" b="1" dirty="0"/>
          </a:p>
          <a:p>
            <a:pPr algn="just"/>
            <a:r>
              <a:rPr lang="it-IT" dirty="0"/>
              <a:t>Un servizio di </a:t>
            </a:r>
            <a:r>
              <a:rPr lang="it-IT" dirty="0" err="1"/>
              <a:t>ticketing</a:t>
            </a:r>
            <a:r>
              <a:rPr lang="it-IT" dirty="0"/>
              <a:t> dove </a:t>
            </a:r>
            <a:r>
              <a:rPr lang="it-IT" b="1" dirty="0"/>
              <a:t>il valore che il titolare acquista</a:t>
            </a:r>
            <a:r>
              <a:rPr lang="it-IT" dirty="0"/>
              <a:t> (che siano Euro o </a:t>
            </a:r>
            <a:r>
              <a:rPr lang="it-IT" dirty="0" smtClean="0"/>
              <a:t>siano titoli </a:t>
            </a:r>
            <a:r>
              <a:rPr lang="it-IT" dirty="0"/>
              <a:t>/ contratti di viaggio) </a:t>
            </a:r>
            <a:r>
              <a:rPr lang="it-IT" b="1" dirty="0"/>
              <a:t>è memorizzato in modo sicuro nel dispositivo</a:t>
            </a:r>
            <a:r>
              <a:rPr lang="it-IT" dirty="0"/>
              <a:t>. </a:t>
            </a:r>
            <a:r>
              <a:rPr lang="it-IT" dirty="0" smtClean="0"/>
              <a:t>Questo, che </a:t>
            </a:r>
            <a:r>
              <a:rPr lang="it-IT" dirty="0"/>
              <a:t>sia uno smartphone, una carta, un wearables (</a:t>
            </a:r>
            <a:r>
              <a:rPr lang="it-IT" dirty="0" err="1"/>
              <a:t>Smartwatch</a:t>
            </a:r>
            <a:r>
              <a:rPr lang="it-IT" dirty="0"/>
              <a:t>) o altro, ha al </a:t>
            </a:r>
            <a:r>
              <a:rPr lang="it-IT" dirty="0" smtClean="0"/>
              <a:t>suo interno </a:t>
            </a:r>
            <a:r>
              <a:rPr lang="it-IT" dirty="0"/>
              <a:t>le componenti di sicurezza necessarie per memorizzare il valore acquistato.</a:t>
            </a:r>
          </a:p>
          <a:p>
            <a:pPr algn="just"/>
            <a:r>
              <a:rPr lang="it-IT" b="1" dirty="0"/>
              <a:t>La “decurtazione” del valore utilizzato avviene direttamente sul </a:t>
            </a:r>
            <a:r>
              <a:rPr lang="it-IT" b="1" dirty="0" smtClean="0"/>
              <a:t>dispositivo utilizzato</a:t>
            </a:r>
            <a:r>
              <a:rPr lang="it-IT" dirty="0"/>
              <a:t>. In caso di “contestazioni”, pur essendo spesso presente quel valore </a:t>
            </a:r>
            <a:r>
              <a:rPr lang="it-IT" dirty="0" smtClean="0"/>
              <a:t>anche nel </a:t>
            </a:r>
            <a:r>
              <a:rPr lang="it-IT" dirty="0"/>
              <a:t>cloud, fa fede quanto presente nel dispositivo.</a:t>
            </a:r>
          </a:p>
          <a:p>
            <a:pPr algn="just"/>
            <a:r>
              <a:rPr lang="it-IT" b="1" dirty="0" smtClean="0"/>
              <a:t>Modello applicabile </a:t>
            </a:r>
            <a:r>
              <a:rPr lang="it-IT" b="1" dirty="0"/>
              <a:t>e applicato solo su circuiti Closed </a:t>
            </a:r>
            <a:r>
              <a:rPr lang="it-IT" b="1" dirty="0" smtClean="0"/>
              <a:t>Loop</a:t>
            </a:r>
            <a:r>
              <a:rPr lang="it-IT" dirty="0" smtClean="0"/>
              <a:t> e prevalentemente </a:t>
            </a:r>
            <a:r>
              <a:rPr lang="it-IT" dirty="0"/>
              <a:t>opera con una logica di </a:t>
            </a:r>
            <a:r>
              <a:rPr lang="it-IT" dirty="0" err="1" smtClean="0"/>
              <a:t>pre</a:t>
            </a:r>
            <a:r>
              <a:rPr lang="it-IT" dirty="0" smtClean="0"/>
              <a:t>-pagato.</a:t>
            </a:r>
            <a:endParaRPr lang="it-IT" dirty="0"/>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340" y="1578942"/>
            <a:ext cx="4693024" cy="5216301"/>
          </a:xfrm>
          <a:prstGeom prst="rect">
            <a:avLst/>
          </a:prstGeom>
        </p:spPr>
      </p:pic>
    </p:spTree>
    <p:extLst>
      <p:ext uri="{BB962C8B-B14F-4D97-AF65-F5344CB8AC3E}">
        <p14:creationId xmlns:p14="http://schemas.microsoft.com/office/powerpoint/2010/main" val="14945803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MODELLO ACCOUNT BASED</a:t>
            </a:r>
            <a:endParaRPr lang="it-IT" sz="2800" b="1" dirty="0">
              <a:solidFill>
                <a:schemeClr val="accent1">
                  <a:lumMod val="50000"/>
                </a:schemeClr>
              </a:solidFill>
              <a:latin typeface="+mn-lt"/>
            </a:endParaRPr>
          </a:p>
        </p:txBody>
      </p:sp>
      <p:sp>
        <p:nvSpPr>
          <p:cNvPr id="3" name="Rettangolo 2"/>
          <p:cNvSpPr/>
          <p:nvPr/>
        </p:nvSpPr>
        <p:spPr>
          <a:xfrm>
            <a:off x="422049" y="1523957"/>
            <a:ext cx="7296562" cy="5262979"/>
          </a:xfrm>
          <a:prstGeom prst="rect">
            <a:avLst/>
          </a:prstGeom>
        </p:spPr>
        <p:txBody>
          <a:bodyPr wrap="square">
            <a:spAutoFit/>
          </a:bodyPr>
          <a:lstStyle/>
          <a:p>
            <a:r>
              <a:rPr lang="it-IT" sz="2400" b="1" dirty="0"/>
              <a:t>Account </a:t>
            </a:r>
            <a:r>
              <a:rPr lang="it-IT" sz="2400" b="1" dirty="0" err="1"/>
              <a:t>Based</a:t>
            </a:r>
            <a:r>
              <a:rPr lang="it-IT" sz="2400" b="1" dirty="0"/>
              <a:t> </a:t>
            </a:r>
            <a:r>
              <a:rPr lang="it-IT" sz="2400" b="1" dirty="0" err="1" smtClean="0"/>
              <a:t>Ticketing</a:t>
            </a:r>
            <a:endParaRPr lang="it-IT" sz="2400" b="1" dirty="0" smtClean="0"/>
          </a:p>
          <a:p>
            <a:endParaRPr lang="it-IT" sz="2400" b="1" dirty="0"/>
          </a:p>
          <a:p>
            <a:pPr algn="just"/>
            <a:r>
              <a:rPr lang="it-IT" dirty="0"/>
              <a:t>Un servizio di </a:t>
            </a:r>
            <a:r>
              <a:rPr lang="it-IT" dirty="0" err="1"/>
              <a:t>ticketing</a:t>
            </a:r>
            <a:r>
              <a:rPr lang="it-IT" dirty="0"/>
              <a:t> dove </a:t>
            </a:r>
            <a:r>
              <a:rPr lang="it-IT" b="1" dirty="0"/>
              <a:t>il valore che il </a:t>
            </a:r>
            <a:r>
              <a:rPr lang="it-IT" b="1" dirty="0" smtClean="0"/>
              <a:t>titolare acquista</a:t>
            </a:r>
            <a:r>
              <a:rPr lang="it-IT" dirty="0" smtClean="0"/>
              <a:t> </a:t>
            </a:r>
            <a:r>
              <a:rPr lang="it-IT" dirty="0"/>
              <a:t>(che siano Euro o </a:t>
            </a:r>
            <a:r>
              <a:rPr lang="it-IT" dirty="0" smtClean="0"/>
              <a:t>siano titoli </a:t>
            </a:r>
            <a:r>
              <a:rPr lang="it-IT" dirty="0"/>
              <a:t>/ contratti di viaggio) </a:t>
            </a:r>
            <a:r>
              <a:rPr lang="it-IT" b="1" dirty="0"/>
              <a:t>è memorizzato nel cloud in modalità sicuro</a:t>
            </a:r>
            <a:r>
              <a:rPr lang="it-IT" dirty="0"/>
              <a:t>; lo </a:t>
            </a:r>
            <a:r>
              <a:rPr lang="it-IT" dirty="0" smtClean="0"/>
              <a:t>strumento che </a:t>
            </a:r>
            <a:r>
              <a:rPr lang="it-IT" dirty="0"/>
              <a:t>il titolare utilizza (mobile, carta, Wearables o altro) serve ad identificare </a:t>
            </a:r>
            <a:r>
              <a:rPr lang="it-IT" dirty="0" smtClean="0"/>
              <a:t>in modo </a:t>
            </a:r>
            <a:r>
              <a:rPr lang="it-IT" dirty="0"/>
              <a:t>sicuro il titolare stesso.  </a:t>
            </a:r>
            <a:r>
              <a:rPr lang="it-IT" b="1" dirty="0" smtClean="0"/>
              <a:t>La </a:t>
            </a:r>
            <a:r>
              <a:rPr lang="it-IT" b="1" dirty="0"/>
              <a:t>“decurtazione” del valore utilizzato avviene </a:t>
            </a:r>
            <a:r>
              <a:rPr lang="it-IT" b="1" dirty="0" smtClean="0"/>
              <a:t>nel cloud </a:t>
            </a:r>
            <a:r>
              <a:rPr lang="it-IT" b="1" dirty="0"/>
              <a:t>e non nel </a:t>
            </a:r>
            <a:r>
              <a:rPr lang="it-IT" b="1" dirty="0" smtClean="0"/>
              <a:t>dispositivo</a:t>
            </a:r>
            <a:r>
              <a:rPr lang="it-IT" dirty="0" smtClean="0"/>
              <a:t>. </a:t>
            </a:r>
            <a:r>
              <a:rPr lang="it-IT" b="1" dirty="0" smtClean="0"/>
              <a:t>Applicabile </a:t>
            </a:r>
            <a:r>
              <a:rPr lang="it-IT" b="1" dirty="0"/>
              <a:t>sia a circuiti Closed Loop che Open </a:t>
            </a:r>
            <a:r>
              <a:rPr lang="it-IT" b="1" dirty="0" smtClean="0"/>
              <a:t>Loop</a:t>
            </a:r>
            <a:r>
              <a:rPr lang="it-IT" dirty="0" smtClean="0"/>
              <a:t>.</a:t>
            </a:r>
            <a:r>
              <a:rPr lang="it-IT" dirty="0"/>
              <a:t> </a:t>
            </a:r>
            <a:r>
              <a:rPr lang="it-IT" dirty="0" smtClean="0"/>
              <a:t>Può </a:t>
            </a:r>
            <a:r>
              <a:rPr lang="it-IT" dirty="0"/>
              <a:t>operare sia con una logica di </a:t>
            </a:r>
            <a:r>
              <a:rPr lang="it-IT" dirty="0" err="1" smtClean="0"/>
              <a:t>pre</a:t>
            </a:r>
            <a:r>
              <a:rPr lang="it-IT" dirty="0" smtClean="0"/>
              <a:t>-pagato </a:t>
            </a:r>
            <a:r>
              <a:rPr lang="it-IT" dirty="0"/>
              <a:t>che </a:t>
            </a:r>
            <a:r>
              <a:rPr lang="it-IT" dirty="0" smtClean="0"/>
              <a:t>di post-pagato </a:t>
            </a:r>
            <a:r>
              <a:rPr lang="it-IT" dirty="0"/>
              <a:t>(rispetto al </a:t>
            </a:r>
            <a:r>
              <a:rPr lang="it-IT" dirty="0" smtClean="0"/>
              <a:t>momento di </a:t>
            </a:r>
            <a:r>
              <a:rPr lang="it-IT" dirty="0"/>
              <a:t>effettivo utilizzo del valore</a:t>
            </a:r>
            <a:r>
              <a:rPr lang="it-IT" dirty="0" smtClean="0"/>
              <a:t>).</a:t>
            </a:r>
          </a:p>
          <a:p>
            <a:pPr algn="just"/>
            <a:r>
              <a:rPr lang="it-IT" b="1" dirty="0"/>
              <a:t>I sistemi </a:t>
            </a:r>
            <a:r>
              <a:rPr lang="it-IT" b="1" dirty="0" smtClean="0"/>
              <a:t>Account-</a:t>
            </a:r>
            <a:r>
              <a:rPr lang="it-IT" b="1" dirty="0" err="1" smtClean="0"/>
              <a:t>Based</a:t>
            </a:r>
            <a:r>
              <a:rPr lang="it-IT" b="1" dirty="0" smtClean="0"/>
              <a:t> (ABT) permettono </a:t>
            </a:r>
            <a:r>
              <a:rPr lang="it-IT" b="1" dirty="0"/>
              <a:t>ai passeggeri di viaggiare </a:t>
            </a:r>
            <a:r>
              <a:rPr lang="it-IT" b="1" dirty="0" smtClean="0"/>
              <a:t>senza soluzione </a:t>
            </a:r>
            <a:r>
              <a:rPr lang="it-IT" b="1" dirty="0"/>
              <a:t>di </a:t>
            </a:r>
            <a:r>
              <a:rPr lang="it-IT" b="1" dirty="0" smtClean="0"/>
              <a:t>continuità</a:t>
            </a:r>
            <a:r>
              <a:rPr lang="it-IT" dirty="0" smtClean="0"/>
              <a:t>, senza </a:t>
            </a:r>
            <a:r>
              <a:rPr lang="it-IT" dirty="0"/>
              <a:t>la necessità di imbarcarsi </a:t>
            </a:r>
            <a:r>
              <a:rPr lang="it-IT" dirty="0" smtClean="0"/>
              <a:t>nelle complessità </a:t>
            </a:r>
            <a:r>
              <a:rPr lang="it-IT" dirty="0"/>
              <a:t>di acquistare un biglietto, usare una emettitrice di </a:t>
            </a:r>
            <a:r>
              <a:rPr lang="it-IT" dirty="0" smtClean="0"/>
              <a:t>biglietti, fare </a:t>
            </a:r>
            <a:r>
              <a:rPr lang="it-IT" dirty="0"/>
              <a:t>la fila per acquistare un titolo di viaggio, o ricaricare una </a:t>
            </a:r>
            <a:r>
              <a:rPr lang="it-IT" dirty="0" smtClean="0"/>
              <a:t>Smart </a:t>
            </a:r>
            <a:r>
              <a:rPr lang="it-IT" dirty="0"/>
              <a:t>C</a:t>
            </a:r>
            <a:r>
              <a:rPr lang="it-IT" dirty="0" smtClean="0"/>
              <a:t>ard. </a:t>
            </a:r>
            <a:r>
              <a:rPr lang="it-IT" dirty="0"/>
              <a:t>Con </a:t>
            </a:r>
            <a:r>
              <a:rPr lang="it-IT" dirty="0" smtClean="0"/>
              <a:t>un sistema </a:t>
            </a:r>
            <a:r>
              <a:rPr lang="it-IT" dirty="0"/>
              <a:t>ABT, i passeggeri possono semplicemente validare </a:t>
            </a:r>
            <a:r>
              <a:rPr lang="it-IT" dirty="0" smtClean="0"/>
              <a:t>il loro </a:t>
            </a:r>
            <a:r>
              <a:rPr lang="it-IT" dirty="0"/>
              <a:t>supporto tariffario preferito al momento </a:t>
            </a:r>
            <a:r>
              <a:rPr lang="it-IT" dirty="0" smtClean="0"/>
              <a:t>di usare </a:t>
            </a:r>
            <a:r>
              <a:rPr lang="it-IT" dirty="0"/>
              <a:t>un servizio di TPL. </a:t>
            </a:r>
            <a:r>
              <a:rPr lang="it-IT" b="1" dirty="0"/>
              <a:t>Le tariffe verranno calcolate e il pagamento </a:t>
            </a:r>
            <a:r>
              <a:rPr lang="it-IT" b="1" dirty="0" smtClean="0"/>
              <a:t>elaborato direttamente </a:t>
            </a:r>
            <a:r>
              <a:rPr lang="it-IT" b="1" dirty="0"/>
              <a:t>dal </a:t>
            </a:r>
            <a:r>
              <a:rPr lang="it-IT" b="1" dirty="0" smtClean="0"/>
              <a:t>back-office, dopo </a:t>
            </a:r>
            <a:r>
              <a:rPr lang="it-IT" b="1" dirty="0"/>
              <a:t>che il loro viaggio è stato effettuato.</a:t>
            </a:r>
          </a:p>
        </p:txBody>
      </p:sp>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8611" y="1712642"/>
            <a:ext cx="4047566" cy="4885607"/>
          </a:xfrm>
          <a:prstGeom prst="rect">
            <a:avLst/>
          </a:prstGeom>
        </p:spPr>
      </p:pic>
    </p:spTree>
    <p:extLst>
      <p:ext uri="{BB962C8B-B14F-4D97-AF65-F5344CB8AC3E}">
        <p14:creationId xmlns:p14="http://schemas.microsoft.com/office/powerpoint/2010/main" val="24488824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VANTAGGI SISTEMA DI BIGLIETTAZIONE ACCOUNT BASED</a:t>
            </a:r>
            <a:endParaRPr lang="it-IT" sz="2800" b="1" dirty="0">
              <a:solidFill>
                <a:schemeClr val="accent1">
                  <a:lumMod val="50000"/>
                </a:schemeClr>
              </a:solidFill>
              <a:latin typeface="+mn-lt"/>
            </a:endParaRPr>
          </a:p>
        </p:txBody>
      </p:sp>
      <p:sp>
        <p:nvSpPr>
          <p:cNvPr id="3" name="Rettangolo 2"/>
          <p:cNvSpPr/>
          <p:nvPr/>
        </p:nvSpPr>
        <p:spPr>
          <a:xfrm>
            <a:off x="785946" y="1796291"/>
            <a:ext cx="10227196" cy="4093428"/>
          </a:xfrm>
          <a:prstGeom prst="rect">
            <a:avLst/>
          </a:prstGeom>
        </p:spPr>
        <p:txBody>
          <a:bodyPr wrap="square">
            <a:spAutoFit/>
          </a:bodyPr>
          <a:lstStyle/>
          <a:p>
            <a:pPr marL="457200" indent="-457200" algn="just">
              <a:buFont typeface="+mj-lt"/>
              <a:buAutoNum type="arabicPeriod"/>
            </a:pPr>
            <a:r>
              <a:rPr lang="it-IT" sz="2000" b="1" dirty="0"/>
              <a:t>E</a:t>
            </a:r>
            <a:r>
              <a:rPr lang="it-IT" sz="2000" b="1" dirty="0" smtClean="0"/>
              <a:t>sperienza </a:t>
            </a:r>
            <a:r>
              <a:rPr lang="it-IT" sz="2000" b="1" dirty="0"/>
              <a:t>dei viaggiatori </a:t>
            </a:r>
            <a:r>
              <a:rPr lang="it-IT" sz="2000" b="1" dirty="0" smtClean="0"/>
              <a:t>migliorata: </a:t>
            </a:r>
            <a:r>
              <a:rPr lang="it-IT" sz="2000" dirty="0" smtClean="0"/>
              <a:t>non </a:t>
            </a:r>
            <a:r>
              <a:rPr lang="it-IT" sz="2000" dirty="0"/>
              <a:t>vi è necessità di acquistare un </a:t>
            </a:r>
            <a:r>
              <a:rPr lang="it-IT" sz="2000" dirty="0" smtClean="0"/>
              <a:t>titolo di viaggio fisico </a:t>
            </a:r>
            <a:r>
              <a:rPr lang="it-IT" sz="2000" dirty="0"/>
              <a:t>quando si ha un account. Un semplice </a:t>
            </a:r>
            <a:r>
              <a:rPr lang="it-IT" sz="2000" dirty="0" err="1"/>
              <a:t>tap</a:t>
            </a:r>
            <a:r>
              <a:rPr lang="it-IT" sz="2000" dirty="0"/>
              <a:t> (ovvero una </a:t>
            </a:r>
            <a:r>
              <a:rPr lang="it-IT" sz="2000" dirty="0" smtClean="0"/>
              <a:t>lettura ottica) usando </a:t>
            </a:r>
            <a:r>
              <a:rPr lang="it-IT" sz="2000" dirty="0"/>
              <a:t>il </a:t>
            </a:r>
            <a:r>
              <a:rPr lang="it-IT" sz="2000" dirty="0" err="1"/>
              <a:t>barcode</a:t>
            </a:r>
            <a:r>
              <a:rPr lang="it-IT" sz="2000" dirty="0"/>
              <a:t>, o in alternativa un altro </a:t>
            </a:r>
            <a:r>
              <a:rPr lang="it-IT" sz="2000" dirty="0" err="1"/>
              <a:t>token</a:t>
            </a:r>
            <a:r>
              <a:rPr lang="it-IT" sz="2000" dirty="0"/>
              <a:t> come </a:t>
            </a:r>
            <a:r>
              <a:rPr lang="it-IT" sz="2000" dirty="0" smtClean="0"/>
              <a:t>una </a:t>
            </a:r>
            <a:r>
              <a:rPr lang="it-IT" sz="2000" dirty="0" err="1" smtClean="0"/>
              <a:t>smartcard</a:t>
            </a:r>
            <a:r>
              <a:rPr lang="it-IT" sz="2000" dirty="0"/>
              <a:t>, una carta di </a:t>
            </a:r>
            <a:r>
              <a:rPr lang="it-IT" sz="2000" dirty="0" smtClean="0"/>
              <a:t>debito/credito </a:t>
            </a:r>
            <a:r>
              <a:rPr lang="it-IT" sz="2000" dirty="0" err="1" smtClean="0"/>
              <a:t>contactless</a:t>
            </a:r>
            <a:r>
              <a:rPr lang="it-IT" sz="2000" dirty="0" smtClean="0"/>
              <a:t> o </a:t>
            </a:r>
            <a:r>
              <a:rPr lang="it-IT" sz="2000" dirty="0"/>
              <a:t>un </a:t>
            </a:r>
            <a:r>
              <a:rPr lang="it-IT" sz="2000" dirty="0" err="1"/>
              <a:t>token</a:t>
            </a:r>
            <a:r>
              <a:rPr lang="it-IT" sz="2000" dirty="0"/>
              <a:t> EMV virtuale. Questo toglie complessità allo spostamento del viaggiatore, facilitando </a:t>
            </a:r>
            <a:r>
              <a:rPr lang="it-IT" sz="2000" dirty="0" smtClean="0"/>
              <a:t>quindi l’accesso </a:t>
            </a:r>
            <a:r>
              <a:rPr lang="it-IT" sz="2000" dirty="0"/>
              <a:t>al </a:t>
            </a:r>
            <a:r>
              <a:rPr lang="it-IT" sz="2000" dirty="0" smtClean="0"/>
              <a:t>sistema;</a:t>
            </a:r>
          </a:p>
          <a:p>
            <a:pPr marL="457200" indent="-457200" algn="just">
              <a:buFont typeface="+mj-lt"/>
              <a:buAutoNum type="arabicPeriod"/>
            </a:pPr>
            <a:r>
              <a:rPr lang="it-IT" sz="2000" b="1" dirty="0" smtClean="0"/>
              <a:t>Varie possibilità di supporto: </a:t>
            </a:r>
            <a:r>
              <a:rPr lang="it-IT" sz="2000" dirty="0" smtClean="0"/>
              <a:t>il </a:t>
            </a:r>
            <a:r>
              <a:rPr lang="it-IT" sz="2000" dirty="0"/>
              <a:t>passeggero può utilizzare il </a:t>
            </a:r>
            <a:r>
              <a:rPr lang="it-IT" sz="2000" dirty="0" err="1"/>
              <a:t>token</a:t>
            </a:r>
            <a:r>
              <a:rPr lang="it-IT" sz="2000" dirty="0"/>
              <a:t> a lui più adatto, che sia un </a:t>
            </a:r>
            <a:r>
              <a:rPr lang="it-IT" sz="2000" dirty="0" err="1"/>
              <a:t>barcode</a:t>
            </a:r>
            <a:r>
              <a:rPr lang="it-IT" sz="2000" dirty="0"/>
              <a:t>, una carta </a:t>
            </a:r>
            <a:r>
              <a:rPr lang="it-IT" sz="2000" dirty="0" err="1"/>
              <a:t>contactless</a:t>
            </a:r>
            <a:r>
              <a:rPr lang="it-IT" sz="2000" dirty="0"/>
              <a:t>, una </a:t>
            </a:r>
            <a:r>
              <a:rPr lang="it-IT" sz="2000" dirty="0" err="1"/>
              <a:t>smart</a:t>
            </a:r>
            <a:r>
              <a:rPr lang="it-IT" sz="2000" dirty="0"/>
              <a:t> </a:t>
            </a:r>
            <a:r>
              <a:rPr lang="it-IT" sz="2000" dirty="0" smtClean="0"/>
              <a:t>card o </a:t>
            </a:r>
            <a:r>
              <a:rPr lang="it-IT" sz="2000" dirty="0"/>
              <a:t>un </a:t>
            </a:r>
            <a:r>
              <a:rPr lang="it-IT" sz="2000" dirty="0" err="1"/>
              <a:t>token</a:t>
            </a:r>
            <a:r>
              <a:rPr lang="it-IT" sz="2000" dirty="0"/>
              <a:t> EMV </a:t>
            </a:r>
            <a:r>
              <a:rPr lang="it-IT" sz="2000" dirty="0" smtClean="0"/>
              <a:t>virtuale;</a:t>
            </a:r>
          </a:p>
          <a:p>
            <a:pPr marL="457200" indent="-457200" algn="just">
              <a:buFont typeface="+mj-lt"/>
              <a:buAutoNum type="arabicPeriod"/>
            </a:pPr>
            <a:r>
              <a:rPr lang="it-IT" sz="2000" b="1" dirty="0" smtClean="0"/>
              <a:t>Possibilità di tariffe best fare: </a:t>
            </a:r>
            <a:r>
              <a:rPr lang="it-IT" sz="2000" dirty="0"/>
              <a:t>c</a:t>
            </a:r>
            <a:r>
              <a:rPr lang="it-IT" sz="2000" dirty="0" smtClean="0"/>
              <a:t>on </a:t>
            </a:r>
            <a:r>
              <a:rPr lang="it-IT" sz="2000" dirty="0"/>
              <a:t>un sistema di </a:t>
            </a:r>
            <a:r>
              <a:rPr lang="it-IT" sz="2000" dirty="0" err="1"/>
              <a:t>ticketing</a:t>
            </a:r>
            <a:r>
              <a:rPr lang="it-IT" sz="2000" dirty="0"/>
              <a:t> account-</a:t>
            </a:r>
            <a:r>
              <a:rPr lang="it-IT" sz="2000" dirty="0" err="1"/>
              <a:t>based</a:t>
            </a:r>
            <a:r>
              <a:rPr lang="it-IT" sz="2000" dirty="0"/>
              <a:t> i passeggeri “tappano” e </a:t>
            </a:r>
            <a:r>
              <a:rPr lang="it-IT" sz="2000" dirty="0" smtClean="0"/>
              <a:t>viaggiano. Grazie </a:t>
            </a:r>
            <a:r>
              <a:rPr lang="it-IT" sz="2000" dirty="0"/>
              <a:t>all’associazione con </a:t>
            </a:r>
            <a:r>
              <a:rPr lang="it-IT" sz="2000" dirty="0" smtClean="0"/>
              <a:t>il </a:t>
            </a:r>
            <a:r>
              <a:rPr lang="it-IT" sz="2000" dirty="0" err="1" smtClean="0"/>
              <a:t>tap</a:t>
            </a:r>
            <a:r>
              <a:rPr lang="it-IT" sz="2000" dirty="0" smtClean="0"/>
              <a:t> </a:t>
            </a:r>
            <a:r>
              <a:rPr lang="it-IT" sz="2000" dirty="0"/>
              <a:t>all’account vi è possibilità di calcolo della migliore tariffa in quel </a:t>
            </a:r>
            <a:r>
              <a:rPr lang="it-IT" sz="2000" dirty="0" smtClean="0"/>
              <a:t>momento;</a:t>
            </a:r>
          </a:p>
          <a:p>
            <a:pPr marL="457200" indent="-457200" algn="just">
              <a:buFont typeface="+mj-lt"/>
              <a:buAutoNum type="arabicPeriod"/>
            </a:pPr>
            <a:r>
              <a:rPr lang="it-IT" sz="2000" b="1" dirty="0" smtClean="0"/>
              <a:t>Possibilità di varie opzioni tariffarie e di flessibilità nei trasferimenti modali: </a:t>
            </a:r>
            <a:r>
              <a:rPr lang="it-IT" sz="2000" dirty="0"/>
              <a:t>permette la veloce implementazione di regole di trasferimento per i differenti </a:t>
            </a:r>
            <a:r>
              <a:rPr lang="it-IT" sz="2000" dirty="0" smtClean="0"/>
              <a:t>modi, così </a:t>
            </a:r>
            <a:r>
              <a:rPr lang="it-IT" sz="2000" dirty="0"/>
              <a:t>come tariffe scontate per viaggi </a:t>
            </a:r>
            <a:r>
              <a:rPr lang="it-IT" sz="2000" dirty="0" smtClean="0"/>
              <a:t>continuativi;</a:t>
            </a:r>
          </a:p>
        </p:txBody>
      </p:sp>
    </p:spTree>
    <p:extLst>
      <p:ext uri="{BB962C8B-B14F-4D97-AF65-F5344CB8AC3E}">
        <p14:creationId xmlns:p14="http://schemas.microsoft.com/office/powerpoint/2010/main" val="23695072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VANTAGGI SISTEMA DI BIGLIETTAZIONE ACCOUNT BASED</a:t>
            </a:r>
            <a:endParaRPr lang="it-IT" sz="2800" b="1" dirty="0">
              <a:solidFill>
                <a:schemeClr val="accent1">
                  <a:lumMod val="50000"/>
                </a:schemeClr>
              </a:solidFill>
              <a:latin typeface="+mn-lt"/>
            </a:endParaRPr>
          </a:p>
        </p:txBody>
      </p:sp>
      <p:sp>
        <p:nvSpPr>
          <p:cNvPr id="3" name="Rettangolo 2"/>
          <p:cNvSpPr/>
          <p:nvPr/>
        </p:nvSpPr>
        <p:spPr>
          <a:xfrm>
            <a:off x="382533" y="1602255"/>
            <a:ext cx="11411363" cy="5016758"/>
          </a:xfrm>
          <a:prstGeom prst="rect">
            <a:avLst/>
          </a:prstGeom>
        </p:spPr>
        <p:txBody>
          <a:bodyPr wrap="square">
            <a:spAutoFit/>
          </a:bodyPr>
          <a:lstStyle/>
          <a:p>
            <a:pPr marL="457200" indent="-457200" algn="just">
              <a:buFont typeface="+mj-lt"/>
              <a:buAutoNum type="arabicPeriod" startAt="5"/>
            </a:pPr>
            <a:r>
              <a:rPr lang="it-IT" sz="2000" b="1" dirty="0"/>
              <a:t>Gestione particolati categorie di utilizzatori: </a:t>
            </a:r>
            <a:r>
              <a:rPr lang="it-IT" sz="2000" dirty="0"/>
              <a:t>Eccezioni possono essere abilitate attraverso il back office del sistema, o tramite il portale o il sito web del cliente. Per questi utilizzatori, ai quali sono concesse riduzioni, il sistema ABT è in grado di calcolare le loro tariffe dopo che loro hanno viaggiato, oppure il sistema può abilitare le riduzioni prima del viaggio, prendendo in considerazione le specifiche concessioni basate sulle categorie di utilizzatori (come studenti, pensionati, ecc.);</a:t>
            </a:r>
            <a:endParaRPr lang="it-IT" sz="2000" b="1" dirty="0"/>
          </a:p>
          <a:p>
            <a:pPr marL="457200" indent="-457200" algn="just">
              <a:buFont typeface="+mj-lt"/>
              <a:buAutoNum type="arabicPeriod" startAt="5"/>
            </a:pPr>
            <a:r>
              <a:rPr lang="it-IT" sz="2000" b="1" dirty="0" smtClean="0"/>
              <a:t>Facilità di manutenzione: </a:t>
            </a:r>
            <a:r>
              <a:rPr lang="it-IT" sz="2000" dirty="0"/>
              <a:t>I calcoli tariffari sono processati nel back office invece che dal singolo </a:t>
            </a:r>
            <a:r>
              <a:rPr lang="it-IT" sz="2000" dirty="0" err="1" smtClean="0"/>
              <a:t>validatore</a:t>
            </a:r>
            <a:r>
              <a:rPr lang="it-IT" sz="2000" dirty="0" smtClean="0"/>
              <a:t>. Questo </a:t>
            </a:r>
            <a:r>
              <a:rPr lang="it-IT" sz="2000" dirty="0"/>
              <a:t>significa che </a:t>
            </a:r>
            <a:r>
              <a:rPr lang="it-IT" sz="2000" dirty="0" smtClean="0"/>
              <a:t>il supporto </a:t>
            </a:r>
            <a:r>
              <a:rPr lang="it-IT" sz="2000" dirty="0"/>
              <a:t>del passeggero è esclusivamente un </a:t>
            </a:r>
            <a:r>
              <a:rPr lang="it-IT" sz="2000" dirty="0" err="1"/>
              <a:t>token</a:t>
            </a:r>
            <a:r>
              <a:rPr lang="it-IT" sz="2000" dirty="0"/>
              <a:t> che rappresenta che l’account è correttamente </a:t>
            </a:r>
            <a:r>
              <a:rPr lang="it-IT" sz="2000" dirty="0" smtClean="0"/>
              <a:t>registrato. Il </a:t>
            </a:r>
            <a:r>
              <a:rPr lang="it-IT" sz="2000" dirty="0"/>
              <a:t>sistema di bigliettazione è pertanto più semplice da mantenere così come il singolo back office piuttosto </a:t>
            </a:r>
            <a:r>
              <a:rPr lang="it-IT" sz="2000" dirty="0" smtClean="0"/>
              <a:t>che una </a:t>
            </a:r>
            <a:r>
              <a:rPr lang="it-IT" sz="2000" dirty="0"/>
              <a:t>rete di centrali fisiche, ognuna delle quali richiede installazione </a:t>
            </a:r>
            <a:r>
              <a:rPr lang="it-IT" sz="2000" dirty="0" smtClean="0"/>
              <a:t>e manutenzione;</a:t>
            </a:r>
          </a:p>
          <a:p>
            <a:pPr marL="457200" indent="-457200" algn="just">
              <a:buFont typeface="+mj-lt"/>
              <a:buAutoNum type="arabicPeriod" startAt="5"/>
            </a:pPr>
            <a:r>
              <a:rPr lang="it-IT" sz="2000" b="1" dirty="0" smtClean="0"/>
              <a:t>Facile da aggiornare: </a:t>
            </a:r>
            <a:r>
              <a:rPr lang="it-IT" sz="2000" dirty="0"/>
              <a:t>grazie al fatto che la tariffa è calcolata nel back office, non vi è nessun tipo di </a:t>
            </a:r>
            <a:r>
              <a:rPr lang="it-IT" sz="2000" dirty="0" smtClean="0"/>
              <a:t>logica nell’hardware</a:t>
            </a:r>
            <a:r>
              <a:rPr lang="it-IT" sz="2000" dirty="0"/>
              <a:t>. </a:t>
            </a:r>
            <a:r>
              <a:rPr lang="it-IT" sz="2000" dirty="0" smtClean="0"/>
              <a:t>Questo vuol </a:t>
            </a:r>
            <a:r>
              <a:rPr lang="it-IT" sz="2000" dirty="0"/>
              <a:t>dire che il sistema può essere velocemente aggiornato dalla centrale ed è così in grado di seguire </a:t>
            </a:r>
            <a:r>
              <a:rPr lang="it-IT" sz="2000" dirty="0" smtClean="0"/>
              <a:t>ed introdurre </a:t>
            </a:r>
            <a:r>
              <a:rPr lang="it-IT" sz="2000" dirty="0"/>
              <a:t>le evoluzioni della </a:t>
            </a:r>
            <a:r>
              <a:rPr lang="it-IT" sz="2000" dirty="0" smtClean="0"/>
              <a:t>tecnologia;</a:t>
            </a:r>
          </a:p>
          <a:p>
            <a:pPr marL="457200" indent="-457200" algn="just">
              <a:buFont typeface="+mj-lt"/>
              <a:buAutoNum type="arabicPeriod" startAt="5"/>
            </a:pPr>
            <a:r>
              <a:rPr lang="it-IT" sz="2000" b="1" dirty="0" smtClean="0"/>
              <a:t>Sistema che </a:t>
            </a:r>
            <a:r>
              <a:rPr lang="it-IT" sz="2000" b="1" dirty="0"/>
              <a:t>permette trasparenza: </a:t>
            </a:r>
            <a:r>
              <a:rPr lang="it-IT" sz="2000" dirty="0"/>
              <a:t>un passeggero può facilmente sapere quanto credito residuo </a:t>
            </a:r>
            <a:r>
              <a:rPr lang="it-IT" sz="2000" dirty="0" smtClean="0"/>
              <a:t>ha nel suo </a:t>
            </a:r>
            <a:r>
              <a:rPr lang="it-IT" sz="2000" dirty="0"/>
              <a:t>account e gestire ed aggiornare le sue credenziali</a:t>
            </a:r>
            <a:r>
              <a:rPr lang="it-IT" sz="2000" dirty="0" smtClean="0"/>
              <a:t>.</a:t>
            </a:r>
          </a:p>
          <a:p>
            <a:pPr marL="457200" indent="-457200" algn="just">
              <a:buFont typeface="+mj-lt"/>
              <a:buAutoNum type="arabicPeriod" startAt="5"/>
            </a:pPr>
            <a:endParaRPr lang="it-IT" sz="2000" dirty="0" smtClean="0"/>
          </a:p>
        </p:txBody>
      </p:sp>
    </p:spTree>
    <p:extLst>
      <p:ext uri="{BB962C8B-B14F-4D97-AF65-F5344CB8AC3E}">
        <p14:creationId xmlns:p14="http://schemas.microsoft.com/office/powerpoint/2010/main" val="28815320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SVANTAGGI E RISCHI SISTEMA DI BIGLIETTAZIONE ACCOUNT BASED</a:t>
            </a:r>
            <a:endParaRPr lang="it-IT" sz="2800" b="1" dirty="0">
              <a:solidFill>
                <a:schemeClr val="accent1">
                  <a:lumMod val="50000"/>
                </a:schemeClr>
              </a:solidFill>
              <a:latin typeface="+mn-lt"/>
            </a:endParaRPr>
          </a:p>
        </p:txBody>
      </p:sp>
      <p:sp>
        <p:nvSpPr>
          <p:cNvPr id="2" name="Rettangolo 1"/>
          <p:cNvSpPr/>
          <p:nvPr/>
        </p:nvSpPr>
        <p:spPr>
          <a:xfrm>
            <a:off x="788894" y="1647936"/>
            <a:ext cx="10694894" cy="4801314"/>
          </a:xfrm>
          <a:prstGeom prst="rect">
            <a:avLst/>
          </a:prstGeom>
        </p:spPr>
        <p:txBody>
          <a:bodyPr wrap="square">
            <a:spAutoFit/>
          </a:bodyPr>
          <a:lstStyle/>
          <a:p>
            <a:pPr algn="just"/>
            <a:r>
              <a:rPr lang="it-IT" dirty="0"/>
              <a:t>La quantità di rischio nei sistemi </a:t>
            </a:r>
            <a:r>
              <a:rPr lang="it-IT" dirty="0" smtClean="0"/>
              <a:t>account-</a:t>
            </a:r>
            <a:r>
              <a:rPr lang="it-IT" dirty="0" err="1" smtClean="0"/>
              <a:t>based</a:t>
            </a:r>
            <a:r>
              <a:rPr lang="it-IT" dirty="0" smtClean="0"/>
              <a:t> è </a:t>
            </a:r>
            <a:r>
              <a:rPr lang="it-IT" dirty="0"/>
              <a:t>strettamente legata </a:t>
            </a:r>
            <a:r>
              <a:rPr lang="it-IT" b="1" dirty="0"/>
              <a:t>all'architettura delle </a:t>
            </a:r>
            <a:r>
              <a:rPr lang="it-IT" b="1" dirty="0" smtClean="0"/>
              <a:t>comunicazioni</a:t>
            </a:r>
            <a:r>
              <a:rPr lang="it-IT" dirty="0" smtClean="0"/>
              <a:t>:</a:t>
            </a:r>
          </a:p>
          <a:p>
            <a:pPr algn="just"/>
            <a:endParaRPr lang="it-IT" dirty="0" smtClean="0"/>
          </a:p>
          <a:p>
            <a:pPr marL="342900" indent="-342900" algn="just">
              <a:buFont typeface="Arial" panose="020B0604020202020204" pitchFamily="34" charset="0"/>
              <a:buChar char="•"/>
            </a:pPr>
            <a:r>
              <a:rPr lang="it-IT" dirty="0"/>
              <a:t>Per un'efficace applicazione delle tariffe, i dispositivi sul campo richiedono comunicazioni frequenti con il back </a:t>
            </a:r>
            <a:r>
              <a:rPr lang="it-IT" dirty="0" smtClean="0"/>
              <a:t>office;</a:t>
            </a:r>
          </a:p>
          <a:p>
            <a:pPr marL="342900" indent="-342900" algn="just">
              <a:buFont typeface="Arial" panose="020B0604020202020204" pitchFamily="34" charset="0"/>
              <a:buChar char="•"/>
            </a:pPr>
            <a:r>
              <a:rPr lang="it-IT" dirty="0"/>
              <a:t>La </a:t>
            </a:r>
            <a:r>
              <a:rPr lang="it-IT" dirty="0" smtClean="0"/>
              <a:t>validazione </a:t>
            </a:r>
            <a:r>
              <a:rPr lang="it-IT" dirty="0"/>
              <a:t>in tempo reale non è fondamentale per i dispositivi di pagamento delle tariffe, ma la </a:t>
            </a:r>
            <a:r>
              <a:rPr lang="it-IT" b="1" dirty="0"/>
              <a:t>frequente distribuzione </a:t>
            </a:r>
            <a:r>
              <a:rPr lang="it-IT" b="1" dirty="0" smtClean="0"/>
              <a:t>delle liste </a:t>
            </a:r>
            <a:r>
              <a:rPr lang="it-IT" dirty="0" smtClean="0"/>
              <a:t>(Black-list, White-list e Grey-list)</a:t>
            </a:r>
            <a:r>
              <a:rPr lang="it-IT" b="1" dirty="0" smtClean="0"/>
              <a:t> è </a:t>
            </a:r>
            <a:r>
              <a:rPr lang="it-IT" b="1" dirty="0"/>
              <a:t>necessaria per prevenire abusi </a:t>
            </a:r>
            <a:r>
              <a:rPr lang="it-IT" b="1" dirty="0" smtClean="0"/>
              <a:t>eccessivi</a:t>
            </a:r>
            <a:r>
              <a:rPr lang="it-IT" dirty="0" smtClean="0"/>
              <a:t>;</a:t>
            </a:r>
          </a:p>
          <a:p>
            <a:pPr marL="342900" indent="-342900" algn="just">
              <a:buFont typeface="Arial" panose="020B0604020202020204" pitchFamily="34" charset="0"/>
              <a:buChar char="•"/>
            </a:pPr>
            <a:r>
              <a:rPr lang="it-IT" dirty="0"/>
              <a:t>I dispositivi di </a:t>
            </a:r>
            <a:r>
              <a:rPr lang="it-IT" dirty="0" smtClean="0"/>
              <a:t>caricamento </a:t>
            </a:r>
            <a:r>
              <a:rPr lang="it-IT" dirty="0"/>
              <a:t>sono generalmente online e possono avviare aggiornamenti dell'account quasi in tempo </a:t>
            </a:r>
            <a:r>
              <a:rPr lang="it-IT" dirty="0" smtClean="0"/>
              <a:t>reale;</a:t>
            </a:r>
          </a:p>
          <a:p>
            <a:pPr marL="342900" indent="-342900" algn="just">
              <a:buFont typeface="Arial" panose="020B0604020202020204" pitchFamily="34" charset="0"/>
              <a:buChar char="•"/>
            </a:pPr>
            <a:r>
              <a:rPr lang="it-IT" dirty="0"/>
              <a:t>Le </a:t>
            </a:r>
            <a:r>
              <a:rPr lang="it-IT" dirty="0" smtClean="0"/>
              <a:t>White-list e un rapido </a:t>
            </a:r>
            <a:r>
              <a:rPr lang="it-IT" dirty="0" err="1" smtClean="0"/>
              <a:t>check</a:t>
            </a:r>
            <a:r>
              <a:rPr lang="it-IT" dirty="0" smtClean="0"/>
              <a:t> delle carte possono </a:t>
            </a:r>
            <a:r>
              <a:rPr lang="it-IT" dirty="0"/>
              <a:t>essere utilizzate per impedire l'ingresso nel sistema di carte </a:t>
            </a:r>
            <a:r>
              <a:rPr lang="it-IT" dirty="0" smtClean="0"/>
              <a:t>fraudolente.</a:t>
            </a:r>
          </a:p>
          <a:p>
            <a:pPr algn="just"/>
            <a:endParaRPr lang="it-IT" dirty="0"/>
          </a:p>
          <a:p>
            <a:pPr algn="just"/>
            <a:r>
              <a:rPr lang="it-IT" b="1" dirty="0" smtClean="0">
                <a:solidFill>
                  <a:srgbClr val="FF0000"/>
                </a:solidFill>
              </a:rPr>
              <a:t>Rischio di First Trip: </a:t>
            </a:r>
            <a:r>
              <a:rPr lang="it-IT" dirty="0" smtClean="0">
                <a:solidFill>
                  <a:srgbClr val="FF0000"/>
                </a:solidFill>
              </a:rPr>
              <a:t>il primo ingresso al sistema tramite l’utilizzo di una carta di pagamento «non conosciuta» dal sistema è sempre consentito, in quanto occorre che l’accesso dell’utente sia immediato e non è possibile verificare la carta in primissima battuta (occorre qualche secondo per la verifica). Se questa risulterà non idonea (ad esempio per mancato credito) verrà inserita in Black-list e un eventuale accesso successivo al sistema verrà bloccato. Esiste quindi il rischio che un utente possa utilizzare il mezzo di trasporto attraverso una carta non valida, che potrà essere bloccata solo successivamente al primo impiego.</a:t>
            </a:r>
            <a:endParaRPr lang="it-IT" b="1" dirty="0">
              <a:solidFill>
                <a:srgbClr val="FF0000"/>
              </a:solidFill>
            </a:endParaRPr>
          </a:p>
        </p:txBody>
      </p:sp>
    </p:spTree>
    <p:extLst>
      <p:ext uri="{BB962C8B-B14F-4D97-AF65-F5344CB8AC3E}">
        <p14:creationId xmlns:p14="http://schemas.microsoft.com/office/powerpoint/2010/main" val="41545615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a:solidFill>
                  <a:schemeClr val="accent1">
                    <a:lumMod val="50000"/>
                  </a:schemeClr>
                </a:solidFill>
                <a:latin typeface="+mn-lt"/>
              </a:rPr>
              <a:t>CLASSIFICAZIONE DEGLI ITS SECONDO LA </a:t>
            </a:r>
            <a:r>
              <a:rPr lang="it-IT" sz="2800" b="1" dirty="0">
                <a:solidFill>
                  <a:srgbClr val="00B050"/>
                </a:solidFill>
                <a:latin typeface="+mn-lt"/>
              </a:rPr>
              <a:t>UNI CEI 70031:2011</a:t>
            </a:r>
          </a:p>
        </p:txBody>
      </p:sp>
      <p:sp>
        <p:nvSpPr>
          <p:cNvPr id="6" name="object 11"/>
          <p:cNvSpPr/>
          <p:nvPr/>
        </p:nvSpPr>
        <p:spPr>
          <a:xfrm>
            <a:off x="2918012" y="1389157"/>
            <a:ext cx="6139180" cy="4938781"/>
          </a:xfrm>
          <a:custGeom>
            <a:avLst/>
            <a:gdLst/>
            <a:ahLst/>
            <a:cxnLst/>
            <a:rect l="l" t="t" r="r" b="b"/>
            <a:pathLst>
              <a:path w="6139180" h="5294630">
                <a:moveTo>
                  <a:pt x="5256263" y="0"/>
                </a:moveTo>
                <a:lnTo>
                  <a:pt x="882408" y="0"/>
                </a:lnTo>
                <a:lnTo>
                  <a:pt x="833993" y="1305"/>
                </a:lnTo>
                <a:lnTo>
                  <a:pt x="786261" y="5177"/>
                </a:lnTo>
                <a:lnTo>
                  <a:pt x="739278" y="11548"/>
                </a:lnTo>
                <a:lnTo>
                  <a:pt x="693112" y="20352"/>
                </a:lnTo>
                <a:lnTo>
                  <a:pt x="647830" y="31519"/>
                </a:lnTo>
                <a:lnTo>
                  <a:pt x="603500" y="44984"/>
                </a:lnTo>
                <a:lnTo>
                  <a:pt x="560189" y="60680"/>
                </a:lnTo>
                <a:lnTo>
                  <a:pt x="517964" y="78537"/>
                </a:lnTo>
                <a:lnTo>
                  <a:pt x="476892" y="98491"/>
                </a:lnTo>
                <a:lnTo>
                  <a:pt x="437041" y="120472"/>
                </a:lnTo>
                <a:lnTo>
                  <a:pt x="398478" y="144415"/>
                </a:lnTo>
                <a:lnTo>
                  <a:pt x="361271" y="170251"/>
                </a:lnTo>
                <a:lnTo>
                  <a:pt x="325486" y="197913"/>
                </a:lnTo>
                <a:lnTo>
                  <a:pt x="291190" y="227334"/>
                </a:lnTo>
                <a:lnTo>
                  <a:pt x="258452" y="258448"/>
                </a:lnTo>
                <a:lnTo>
                  <a:pt x="227339" y="291185"/>
                </a:lnTo>
                <a:lnTo>
                  <a:pt x="197917" y="325480"/>
                </a:lnTo>
                <a:lnTo>
                  <a:pt x="170254" y="361265"/>
                </a:lnTo>
                <a:lnTo>
                  <a:pt x="144418" y="398473"/>
                </a:lnTo>
                <a:lnTo>
                  <a:pt x="120475" y="437036"/>
                </a:lnTo>
                <a:lnTo>
                  <a:pt x="98493" y="476887"/>
                </a:lnTo>
                <a:lnTo>
                  <a:pt x="78539" y="517958"/>
                </a:lnTo>
                <a:lnTo>
                  <a:pt x="60681" y="560184"/>
                </a:lnTo>
                <a:lnTo>
                  <a:pt x="44986" y="603495"/>
                </a:lnTo>
                <a:lnTo>
                  <a:pt x="31520" y="647826"/>
                </a:lnTo>
                <a:lnTo>
                  <a:pt x="20352" y="693108"/>
                </a:lnTo>
                <a:lnTo>
                  <a:pt x="11549" y="739275"/>
                </a:lnTo>
                <a:lnTo>
                  <a:pt x="5177" y="786258"/>
                </a:lnTo>
                <a:lnTo>
                  <a:pt x="1305" y="833992"/>
                </a:lnTo>
                <a:lnTo>
                  <a:pt x="0" y="882408"/>
                </a:lnTo>
                <a:lnTo>
                  <a:pt x="0" y="4411954"/>
                </a:lnTo>
                <a:lnTo>
                  <a:pt x="1305" y="4460370"/>
                </a:lnTo>
                <a:lnTo>
                  <a:pt x="5177" y="4508104"/>
                </a:lnTo>
                <a:lnTo>
                  <a:pt x="11549" y="4555088"/>
                </a:lnTo>
                <a:lnTo>
                  <a:pt x="20352" y="4601255"/>
                </a:lnTo>
                <a:lnTo>
                  <a:pt x="31520" y="4646537"/>
                </a:lnTo>
                <a:lnTo>
                  <a:pt x="44986" y="4690868"/>
                </a:lnTo>
                <a:lnTo>
                  <a:pt x="60681" y="4734180"/>
                </a:lnTo>
                <a:lnTo>
                  <a:pt x="78539" y="4776406"/>
                </a:lnTo>
                <a:lnTo>
                  <a:pt x="98493" y="4817478"/>
                </a:lnTo>
                <a:lnTo>
                  <a:pt x="120475" y="4857330"/>
                </a:lnTo>
                <a:lnTo>
                  <a:pt x="144418" y="4895893"/>
                </a:lnTo>
                <a:lnTo>
                  <a:pt x="170254" y="4933102"/>
                </a:lnTo>
                <a:lnTo>
                  <a:pt x="197917" y="4968887"/>
                </a:lnTo>
                <a:lnTo>
                  <a:pt x="227339" y="5003183"/>
                </a:lnTo>
                <a:lnTo>
                  <a:pt x="258452" y="5035921"/>
                </a:lnTo>
                <a:lnTo>
                  <a:pt x="291190" y="5067035"/>
                </a:lnTo>
                <a:lnTo>
                  <a:pt x="325486" y="5096457"/>
                </a:lnTo>
                <a:lnTo>
                  <a:pt x="361271" y="5124120"/>
                </a:lnTo>
                <a:lnTo>
                  <a:pt x="398478" y="5149957"/>
                </a:lnTo>
                <a:lnTo>
                  <a:pt x="437041" y="5173900"/>
                </a:lnTo>
                <a:lnTo>
                  <a:pt x="476892" y="5195882"/>
                </a:lnTo>
                <a:lnTo>
                  <a:pt x="517964" y="5215835"/>
                </a:lnTo>
                <a:lnTo>
                  <a:pt x="560189" y="5233694"/>
                </a:lnTo>
                <a:lnTo>
                  <a:pt x="603500" y="5249389"/>
                </a:lnTo>
                <a:lnTo>
                  <a:pt x="647830" y="5262855"/>
                </a:lnTo>
                <a:lnTo>
                  <a:pt x="693112" y="5274023"/>
                </a:lnTo>
                <a:lnTo>
                  <a:pt x="739278" y="5282826"/>
                </a:lnTo>
                <a:lnTo>
                  <a:pt x="786261" y="5289198"/>
                </a:lnTo>
                <a:lnTo>
                  <a:pt x="833993" y="5293070"/>
                </a:lnTo>
                <a:lnTo>
                  <a:pt x="882408" y="5294376"/>
                </a:lnTo>
                <a:lnTo>
                  <a:pt x="5256263" y="5294376"/>
                </a:lnTo>
                <a:lnTo>
                  <a:pt x="5304678" y="5293070"/>
                </a:lnTo>
                <a:lnTo>
                  <a:pt x="5352410" y="5289198"/>
                </a:lnTo>
                <a:lnTo>
                  <a:pt x="5399393" y="5282826"/>
                </a:lnTo>
                <a:lnTo>
                  <a:pt x="5445559" y="5274023"/>
                </a:lnTo>
                <a:lnTo>
                  <a:pt x="5490841" y="5262855"/>
                </a:lnTo>
                <a:lnTo>
                  <a:pt x="5535171" y="5249389"/>
                </a:lnTo>
                <a:lnTo>
                  <a:pt x="5578482" y="5233694"/>
                </a:lnTo>
                <a:lnTo>
                  <a:pt x="5620707" y="5215835"/>
                </a:lnTo>
                <a:lnTo>
                  <a:pt x="5661779" y="5195882"/>
                </a:lnTo>
                <a:lnTo>
                  <a:pt x="5701630" y="5173900"/>
                </a:lnTo>
                <a:lnTo>
                  <a:pt x="5740193" y="5149957"/>
                </a:lnTo>
                <a:lnTo>
                  <a:pt x="5777400" y="5124120"/>
                </a:lnTo>
                <a:lnTo>
                  <a:pt x="5813185" y="5096457"/>
                </a:lnTo>
                <a:lnTo>
                  <a:pt x="5847481" y="5067035"/>
                </a:lnTo>
                <a:lnTo>
                  <a:pt x="5880219" y="5035921"/>
                </a:lnTo>
                <a:lnTo>
                  <a:pt x="5911332" y="5003183"/>
                </a:lnTo>
                <a:lnTo>
                  <a:pt x="5940754" y="4968887"/>
                </a:lnTo>
                <a:lnTo>
                  <a:pt x="5968417" y="4933102"/>
                </a:lnTo>
                <a:lnTo>
                  <a:pt x="5994253" y="4895893"/>
                </a:lnTo>
                <a:lnTo>
                  <a:pt x="6018196" y="4857330"/>
                </a:lnTo>
                <a:lnTo>
                  <a:pt x="6040178" y="4817478"/>
                </a:lnTo>
                <a:lnTo>
                  <a:pt x="6060132" y="4776406"/>
                </a:lnTo>
                <a:lnTo>
                  <a:pt x="6077990" y="4734180"/>
                </a:lnTo>
                <a:lnTo>
                  <a:pt x="6093685" y="4690868"/>
                </a:lnTo>
                <a:lnTo>
                  <a:pt x="6107151" y="4646537"/>
                </a:lnTo>
                <a:lnTo>
                  <a:pt x="6118319" y="4601255"/>
                </a:lnTo>
                <a:lnTo>
                  <a:pt x="6127122" y="4555088"/>
                </a:lnTo>
                <a:lnTo>
                  <a:pt x="6133494" y="4508104"/>
                </a:lnTo>
                <a:lnTo>
                  <a:pt x="6137366" y="4460370"/>
                </a:lnTo>
                <a:lnTo>
                  <a:pt x="6138672" y="4411954"/>
                </a:lnTo>
                <a:lnTo>
                  <a:pt x="6138672" y="882408"/>
                </a:lnTo>
                <a:lnTo>
                  <a:pt x="6137366" y="833992"/>
                </a:lnTo>
                <a:lnTo>
                  <a:pt x="6133494" y="786258"/>
                </a:lnTo>
                <a:lnTo>
                  <a:pt x="6127122" y="739275"/>
                </a:lnTo>
                <a:lnTo>
                  <a:pt x="6118319" y="693108"/>
                </a:lnTo>
                <a:lnTo>
                  <a:pt x="6107151" y="647826"/>
                </a:lnTo>
                <a:lnTo>
                  <a:pt x="6093685" y="603495"/>
                </a:lnTo>
                <a:lnTo>
                  <a:pt x="6077990" y="560184"/>
                </a:lnTo>
                <a:lnTo>
                  <a:pt x="6060132" y="517958"/>
                </a:lnTo>
                <a:lnTo>
                  <a:pt x="6040178" y="476887"/>
                </a:lnTo>
                <a:lnTo>
                  <a:pt x="6018196" y="437036"/>
                </a:lnTo>
                <a:lnTo>
                  <a:pt x="5994253" y="398473"/>
                </a:lnTo>
                <a:lnTo>
                  <a:pt x="5968417" y="361265"/>
                </a:lnTo>
                <a:lnTo>
                  <a:pt x="5940754" y="325480"/>
                </a:lnTo>
                <a:lnTo>
                  <a:pt x="5911332" y="291185"/>
                </a:lnTo>
                <a:lnTo>
                  <a:pt x="5880219" y="258448"/>
                </a:lnTo>
                <a:lnTo>
                  <a:pt x="5847481" y="227334"/>
                </a:lnTo>
                <a:lnTo>
                  <a:pt x="5813185" y="197913"/>
                </a:lnTo>
                <a:lnTo>
                  <a:pt x="5777400" y="170251"/>
                </a:lnTo>
                <a:lnTo>
                  <a:pt x="5740193" y="144415"/>
                </a:lnTo>
                <a:lnTo>
                  <a:pt x="5701630" y="120472"/>
                </a:lnTo>
                <a:lnTo>
                  <a:pt x="5661779" y="98491"/>
                </a:lnTo>
                <a:lnTo>
                  <a:pt x="5620707" y="78537"/>
                </a:lnTo>
                <a:lnTo>
                  <a:pt x="5578482" y="60680"/>
                </a:lnTo>
                <a:lnTo>
                  <a:pt x="5535171" y="44984"/>
                </a:lnTo>
                <a:lnTo>
                  <a:pt x="5490841" y="31519"/>
                </a:lnTo>
                <a:lnTo>
                  <a:pt x="5445559" y="20352"/>
                </a:lnTo>
                <a:lnTo>
                  <a:pt x="5399393" y="11548"/>
                </a:lnTo>
                <a:lnTo>
                  <a:pt x="5352410" y="5177"/>
                </a:lnTo>
                <a:lnTo>
                  <a:pt x="5304678" y="1305"/>
                </a:lnTo>
                <a:lnTo>
                  <a:pt x="5256263" y="0"/>
                </a:lnTo>
                <a:close/>
              </a:path>
            </a:pathLst>
          </a:custGeom>
          <a:solidFill>
            <a:srgbClr val="BDD9FB">
              <a:alpha val="50195"/>
            </a:srgbClr>
          </a:solidFill>
        </p:spPr>
        <p:txBody>
          <a:bodyPr wrap="square" lIns="0" tIns="0" rIns="0" bIns="0" rtlCol="0"/>
          <a:lstStyle/>
          <a:p>
            <a:endParaRPr/>
          </a:p>
        </p:txBody>
      </p:sp>
      <p:sp>
        <p:nvSpPr>
          <p:cNvPr id="7" name="object 3"/>
          <p:cNvSpPr/>
          <p:nvPr/>
        </p:nvSpPr>
        <p:spPr>
          <a:xfrm>
            <a:off x="3837302" y="3396244"/>
            <a:ext cx="536575" cy="250190"/>
          </a:xfrm>
          <a:custGeom>
            <a:avLst/>
            <a:gdLst/>
            <a:ahLst/>
            <a:cxnLst/>
            <a:rect l="l" t="t" r="r" b="b"/>
            <a:pathLst>
              <a:path w="536575" h="250189">
                <a:moveTo>
                  <a:pt x="0" y="250190"/>
                </a:moveTo>
                <a:lnTo>
                  <a:pt x="536447" y="250190"/>
                </a:lnTo>
                <a:lnTo>
                  <a:pt x="536447" y="0"/>
                </a:lnTo>
                <a:lnTo>
                  <a:pt x="0" y="0"/>
                </a:lnTo>
                <a:lnTo>
                  <a:pt x="0" y="250190"/>
                </a:lnTo>
                <a:close/>
              </a:path>
            </a:pathLst>
          </a:custGeom>
          <a:solidFill>
            <a:srgbClr val="FFFFFF"/>
          </a:solidFill>
        </p:spPr>
        <p:txBody>
          <a:bodyPr wrap="square" lIns="0" tIns="0" rIns="0" bIns="0" rtlCol="0"/>
          <a:lstStyle/>
          <a:p>
            <a:endParaRPr/>
          </a:p>
        </p:txBody>
      </p:sp>
      <p:sp>
        <p:nvSpPr>
          <p:cNvPr id="8" name="object 4"/>
          <p:cNvSpPr/>
          <p:nvPr/>
        </p:nvSpPr>
        <p:spPr>
          <a:xfrm>
            <a:off x="2556380" y="3396244"/>
            <a:ext cx="723265" cy="250190"/>
          </a:xfrm>
          <a:custGeom>
            <a:avLst/>
            <a:gdLst/>
            <a:ahLst/>
            <a:cxnLst/>
            <a:rect l="l" t="t" r="r" b="b"/>
            <a:pathLst>
              <a:path w="723265" h="250189">
                <a:moveTo>
                  <a:pt x="0" y="250190"/>
                </a:moveTo>
                <a:lnTo>
                  <a:pt x="723138" y="250190"/>
                </a:lnTo>
                <a:lnTo>
                  <a:pt x="723138" y="0"/>
                </a:lnTo>
                <a:lnTo>
                  <a:pt x="0" y="0"/>
                </a:lnTo>
                <a:lnTo>
                  <a:pt x="0" y="250190"/>
                </a:lnTo>
                <a:close/>
              </a:path>
            </a:pathLst>
          </a:custGeom>
          <a:solidFill>
            <a:srgbClr val="FFFFFF"/>
          </a:solidFill>
        </p:spPr>
        <p:txBody>
          <a:bodyPr wrap="square" lIns="0" tIns="0" rIns="0" bIns="0" rtlCol="0"/>
          <a:lstStyle/>
          <a:p>
            <a:endParaRPr/>
          </a:p>
        </p:txBody>
      </p:sp>
      <p:sp>
        <p:nvSpPr>
          <p:cNvPr id="10" name="object 15"/>
          <p:cNvSpPr/>
          <p:nvPr/>
        </p:nvSpPr>
        <p:spPr>
          <a:xfrm>
            <a:off x="3837302" y="3990350"/>
            <a:ext cx="535305" cy="962660"/>
          </a:xfrm>
          <a:custGeom>
            <a:avLst/>
            <a:gdLst/>
            <a:ahLst/>
            <a:cxnLst/>
            <a:rect l="l" t="t" r="r" b="b"/>
            <a:pathLst>
              <a:path w="535305" h="962660">
                <a:moveTo>
                  <a:pt x="0" y="0"/>
                </a:moveTo>
                <a:lnTo>
                  <a:pt x="267601" y="0"/>
                </a:lnTo>
                <a:lnTo>
                  <a:pt x="267601" y="962240"/>
                </a:lnTo>
                <a:lnTo>
                  <a:pt x="535190" y="962240"/>
                </a:lnTo>
              </a:path>
            </a:pathLst>
          </a:custGeom>
          <a:ln w="19812">
            <a:solidFill>
              <a:srgbClr val="65D6A0"/>
            </a:solidFill>
          </a:ln>
        </p:spPr>
        <p:txBody>
          <a:bodyPr wrap="square" lIns="0" tIns="0" rIns="0" bIns="0" rtlCol="0"/>
          <a:lstStyle/>
          <a:p>
            <a:endParaRPr/>
          </a:p>
        </p:txBody>
      </p:sp>
      <p:sp>
        <p:nvSpPr>
          <p:cNvPr id="11" name="object 16"/>
          <p:cNvSpPr/>
          <p:nvPr/>
        </p:nvSpPr>
        <p:spPr>
          <a:xfrm>
            <a:off x="3837302" y="3990350"/>
            <a:ext cx="535305" cy="220345"/>
          </a:xfrm>
          <a:custGeom>
            <a:avLst/>
            <a:gdLst/>
            <a:ahLst/>
            <a:cxnLst/>
            <a:rect l="l" t="t" r="r" b="b"/>
            <a:pathLst>
              <a:path w="535305" h="220345">
                <a:moveTo>
                  <a:pt x="0" y="0"/>
                </a:moveTo>
                <a:lnTo>
                  <a:pt x="267601" y="0"/>
                </a:lnTo>
                <a:lnTo>
                  <a:pt x="267601" y="219875"/>
                </a:lnTo>
                <a:lnTo>
                  <a:pt x="535190" y="219875"/>
                </a:lnTo>
              </a:path>
            </a:pathLst>
          </a:custGeom>
          <a:ln w="19812">
            <a:solidFill>
              <a:srgbClr val="65D6A0"/>
            </a:solidFill>
          </a:ln>
        </p:spPr>
        <p:txBody>
          <a:bodyPr wrap="square" lIns="0" tIns="0" rIns="0" bIns="0" rtlCol="0"/>
          <a:lstStyle/>
          <a:p>
            <a:endParaRPr/>
          </a:p>
        </p:txBody>
      </p:sp>
      <p:sp>
        <p:nvSpPr>
          <p:cNvPr id="12" name="object 17"/>
          <p:cNvSpPr/>
          <p:nvPr/>
        </p:nvSpPr>
        <p:spPr>
          <a:xfrm>
            <a:off x="3837302" y="3493531"/>
            <a:ext cx="535305" cy="497205"/>
          </a:xfrm>
          <a:custGeom>
            <a:avLst/>
            <a:gdLst/>
            <a:ahLst/>
            <a:cxnLst/>
            <a:rect l="l" t="t" r="r" b="b"/>
            <a:pathLst>
              <a:path w="535305" h="497204">
                <a:moveTo>
                  <a:pt x="0" y="496989"/>
                </a:moveTo>
                <a:lnTo>
                  <a:pt x="267601" y="496989"/>
                </a:lnTo>
                <a:lnTo>
                  <a:pt x="267601" y="0"/>
                </a:lnTo>
                <a:lnTo>
                  <a:pt x="535190" y="0"/>
                </a:lnTo>
              </a:path>
            </a:pathLst>
          </a:custGeom>
          <a:ln w="19812">
            <a:solidFill>
              <a:srgbClr val="65D6A0"/>
            </a:solidFill>
          </a:ln>
        </p:spPr>
        <p:txBody>
          <a:bodyPr wrap="square" lIns="0" tIns="0" rIns="0" bIns="0" rtlCol="0"/>
          <a:lstStyle/>
          <a:p>
            <a:endParaRPr/>
          </a:p>
        </p:txBody>
      </p:sp>
      <p:sp>
        <p:nvSpPr>
          <p:cNvPr id="13" name="object 18"/>
          <p:cNvSpPr/>
          <p:nvPr/>
        </p:nvSpPr>
        <p:spPr>
          <a:xfrm>
            <a:off x="3837302" y="2742195"/>
            <a:ext cx="535305" cy="1247775"/>
          </a:xfrm>
          <a:custGeom>
            <a:avLst/>
            <a:gdLst/>
            <a:ahLst/>
            <a:cxnLst/>
            <a:rect l="l" t="t" r="r" b="b"/>
            <a:pathLst>
              <a:path w="535305" h="1247775">
                <a:moveTo>
                  <a:pt x="0" y="1247698"/>
                </a:moveTo>
                <a:lnTo>
                  <a:pt x="267601" y="1247698"/>
                </a:lnTo>
                <a:lnTo>
                  <a:pt x="267601" y="0"/>
                </a:lnTo>
                <a:lnTo>
                  <a:pt x="535190" y="0"/>
                </a:lnTo>
              </a:path>
            </a:pathLst>
          </a:custGeom>
          <a:ln w="19812">
            <a:solidFill>
              <a:srgbClr val="65D6A0"/>
            </a:solidFill>
          </a:ln>
        </p:spPr>
        <p:txBody>
          <a:bodyPr wrap="square" lIns="0" tIns="0" rIns="0" bIns="0" rtlCol="0"/>
          <a:lstStyle/>
          <a:p>
            <a:endParaRPr/>
          </a:p>
        </p:txBody>
      </p:sp>
      <p:sp>
        <p:nvSpPr>
          <p:cNvPr id="14" name="object 19"/>
          <p:cNvSpPr/>
          <p:nvPr/>
        </p:nvSpPr>
        <p:spPr>
          <a:xfrm>
            <a:off x="3837302" y="2054871"/>
            <a:ext cx="535305" cy="1935480"/>
          </a:xfrm>
          <a:custGeom>
            <a:avLst/>
            <a:gdLst/>
            <a:ahLst/>
            <a:cxnLst/>
            <a:rect l="l" t="t" r="r" b="b"/>
            <a:pathLst>
              <a:path w="535305" h="1935479">
                <a:moveTo>
                  <a:pt x="0" y="1935099"/>
                </a:moveTo>
                <a:lnTo>
                  <a:pt x="267601" y="1935099"/>
                </a:lnTo>
                <a:lnTo>
                  <a:pt x="267601" y="0"/>
                </a:lnTo>
                <a:lnTo>
                  <a:pt x="535190" y="0"/>
                </a:lnTo>
              </a:path>
            </a:pathLst>
          </a:custGeom>
          <a:ln w="19811">
            <a:solidFill>
              <a:srgbClr val="65D6A0"/>
            </a:solidFill>
          </a:ln>
        </p:spPr>
        <p:txBody>
          <a:bodyPr wrap="square" lIns="0" tIns="0" rIns="0" bIns="0" rtlCol="0"/>
          <a:lstStyle/>
          <a:p>
            <a:endParaRPr/>
          </a:p>
        </p:txBody>
      </p:sp>
      <p:sp>
        <p:nvSpPr>
          <p:cNvPr id="15" name="object 20"/>
          <p:cNvSpPr/>
          <p:nvPr/>
        </p:nvSpPr>
        <p:spPr>
          <a:xfrm>
            <a:off x="3278565" y="1729424"/>
            <a:ext cx="558165" cy="4258248"/>
          </a:xfrm>
          <a:custGeom>
            <a:avLst/>
            <a:gdLst/>
            <a:ahLst/>
            <a:cxnLst/>
            <a:rect l="l" t="t" r="r" b="b"/>
            <a:pathLst>
              <a:path w="558165" h="4295140">
                <a:moveTo>
                  <a:pt x="0" y="0"/>
                </a:moveTo>
                <a:lnTo>
                  <a:pt x="557784" y="0"/>
                </a:lnTo>
                <a:lnTo>
                  <a:pt x="557784" y="4294632"/>
                </a:lnTo>
                <a:lnTo>
                  <a:pt x="0" y="4294632"/>
                </a:lnTo>
                <a:lnTo>
                  <a:pt x="0" y="0"/>
                </a:lnTo>
                <a:close/>
              </a:path>
            </a:pathLst>
          </a:custGeom>
          <a:solidFill>
            <a:srgbClr val="5AA0F5"/>
          </a:solidFill>
        </p:spPr>
        <p:txBody>
          <a:bodyPr wrap="square" lIns="0" tIns="0" rIns="0" bIns="0" rtlCol="0"/>
          <a:lstStyle/>
          <a:p>
            <a:endParaRPr/>
          </a:p>
        </p:txBody>
      </p:sp>
      <p:sp>
        <p:nvSpPr>
          <p:cNvPr id="16" name="object 21"/>
          <p:cNvSpPr/>
          <p:nvPr/>
        </p:nvSpPr>
        <p:spPr>
          <a:xfrm>
            <a:off x="3279227" y="1729424"/>
            <a:ext cx="558165" cy="4258248"/>
          </a:xfrm>
          <a:custGeom>
            <a:avLst/>
            <a:gdLst/>
            <a:ahLst/>
            <a:cxnLst/>
            <a:rect l="l" t="t" r="r" b="b"/>
            <a:pathLst>
              <a:path w="558165" h="4295140">
                <a:moveTo>
                  <a:pt x="0" y="0"/>
                </a:moveTo>
                <a:lnTo>
                  <a:pt x="557784" y="0"/>
                </a:lnTo>
                <a:lnTo>
                  <a:pt x="557784" y="4294632"/>
                </a:lnTo>
                <a:lnTo>
                  <a:pt x="0" y="4294632"/>
                </a:lnTo>
                <a:lnTo>
                  <a:pt x="0" y="0"/>
                </a:lnTo>
                <a:close/>
              </a:path>
            </a:pathLst>
          </a:custGeom>
          <a:ln w="19811">
            <a:solidFill>
              <a:srgbClr val="FFFFFF"/>
            </a:solidFill>
          </a:ln>
        </p:spPr>
        <p:txBody>
          <a:bodyPr wrap="square" lIns="0" tIns="0" rIns="0" bIns="0" rtlCol="0"/>
          <a:lstStyle/>
          <a:p>
            <a:endParaRPr/>
          </a:p>
        </p:txBody>
      </p:sp>
      <p:sp>
        <p:nvSpPr>
          <p:cNvPr id="17" name="object 22"/>
          <p:cNvSpPr txBox="1"/>
          <p:nvPr/>
        </p:nvSpPr>
        <p:spPr>
          <a:xfrm>
            <a:off x="3424693" y="2078972"/>
            <a:ext cx="280035" cy="3519804"/>
          </a:xfrm>
          <a:prstGeom prst="rect">
            <a:avLst/>
          </a:prstGeom>
        </p:spPr>
        <p:txBody>
          <a:bodyPr vert="vert270" wrap="square" lIns="0" tIns="0" rIns="0" bIns="0" rtlCol="0">
            <a:spAutoFit/>
          </a:bodyPr>
          <a:lstStyle/>
          <a:p>
            <a:pPr marL="12700">
              <a:lnSpc>
                <a:spcPts val="2005"/>
              </a:lnSpc>
            </a:pPr>
            <a:r>
              <a:rPr sz="2000" b="1" spc="-10" dirty="0">
                <a:solidFill>
                  <a:srgbClr val="FFFFFF"/>
                </a:solidFill>
                <a:latin typeface="Calibri"/>
                <a:cs typeface="Calibri"/>
              </a:rPr>
              <a:t>Intelligent </a:t>
            </a:r>
            <a:r>
              <a:rPr sz="2000" b="1" spc="-15" dirty="0">
                <a:solidFill>
                  <a:srgbClr val="FFFFFF"/>
                </a:solidFill>
                <a:latin typeface="Calibri"/>
                <a:cs typeface="Calibri"/>
              </a:rPr>
              <a:t>Transportation</a:t>
            </a:r>
            <a:r>
              <a:rPr sz="2000" b="1" spc="-90" dirty="0">
                <a:solidFill>
                  <a:srgbClr val="FFFFFF"/>
                </a:solidFill>
                <a:latin typeface="Calibri"/>
                <a:cs typeface="Calibri"/>
              </a:rPr>
              <a:t> </a:t>
            </a:r>
            <a:r>
              <a:rPr sz="2000" b="1" spc="-15" dirty="0">
                <a:solidFill>
                  <a:srgbClr val="FFFFFF"/>
                </a:solidFill>
                <a:latin typeface="Calibri"/>
                <a:cs typeface="Calibri"/>
              </a:rPr>
              <a:t>System</a:t>
            </a:r>
            <a:endParaRPr sz="2000">
              <a:latin typeface="Calibri"/>
              <a:cs typeface="Calibri"/>
            </a:endParaRPr>
          </a:p>
        </p:txBody>
      </p:sp>
      <p:sp>
        <p:nvSpPr>
          <p:cNvPr id="18" name="object 23"/>
          <p:cNvSpPr/>
          <p:nvPr/>
        </p:nvSpPr>
        <p:spPr>
          <a:xfrm>
            <a:off x="4373750" y="1843034"/>
            <a:ext cx="4296410" cy="424180"/>
          </a:xfrm>
          <a:custGeom>
            <a:avLst/>
            <a:gdLst/>
            <a:ahLst/>
            <a:cxnLst/>
            <a:rect l="l" t="t" r="r" b="b"/>
            <a:pathLst>
              <a:path w="4296410" h="424180">
                <a:moveTo>
                  <a:pt x="0" y="0"/>
                </a:moveTo>
                <a:lnTo>
                  <a:pt x="4296156" y="0"/>
                </a:lnTo>
                <a:lnTo>
                  <a:pt x="4296156" y="423672"/>
                </a:lnTo>
                <a:lnTo>
                  <a:pt x="0" y="423672"/>
                </a:lnTo>
                <a:lnTo>
                  <a:pt x="0" y="0"/>
                </a:lnTo>
                <a:close/>
              </a:path>
            </a:pathLst>
          </a:custGeom>
          <a:solidFill>
            <a:srgbClr val="C0C0C0"/>
          </a:solidFill>
        </p:spPr>
        <p:txBody>
          <a:bodyPr wrap="square" lIns="0" tIns="0" rIns="0" bIns="0" rtlCol="0"/>
          <a:lstStyle/>
          <a:p>
            <a:endParaRPr/>
          </a:p>
        </p:txBody>
      </p:sp>
      <p:sp>
        <p:nvSpPr>
          <p:cNvPr id="19" name="object 24"/>
          <p:cNvSpPr/>
          <p:nvPr/>
        </p:nvSpPr>
        <p:spPr>
          <a:xfrm>
            <a:off x="4373750" y="1843034"/>
            <a:ext cx="4296410" cy="424180"/>
          </a:xfrm>
          <a:custGeom>
            <a:avLst/>
            <a:gdLst/>
            <a:ahLst/>
            <a:cxnLst/>
            <a:rect l="l" t="t" r="r" b="b"/>
            <a:pathLst>
              <a:path w="4296410" h="424180">
                <a:moveTo>
                  <a:pt x="0" y="0"/>
                </a:moveTo>
                <a:lnTo>
                  <a:pt x="4296156" y="0"/>
                </a:lnTo>
                <a:lnTo>
                  <a:pt x="4296156" y="423672"/>
                </a:lnTo>
                <a:lnTo>
                  <a:pt x="0" y="423672"/>
                </a:lnTo>
                <a:lnTo>
                  <a:pt x="0" y="0"/>
                </a:lnTo>
                <a:close/>
              </a:path>
            </a:pathLst>
          </a:custGeom>
          <a:ln w="19812">
            <a:solidFill>
              <a:srgbClr val="FFFFFF"/>
            </a:solidFill>
          </a:ln>
        </p:spPr>
        <p:txBody>
          <a:bodyPr wrap="square" lIns="0" tIns="0" rIns="0" bIns="0" rtlCol="0"/>
          <a:lstStyle/>
          <a:p>
            <a:endParaRPr/>
          </a:p>
        </p:txBody>
      </p:sp>
      <p:sp>
        <p:nvSpPr>
          <p:cNvPr id="20" name="object 25"/>
          <p:cNvSpPr txBox="1"/>
          <p:nvPr/>
        </p:nvSpPr>
        <p:spPr>
          <a:xfrm>
            <a:off x="4570996" y="1896347"/>
            <a:ext cx="3900804"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a:cs typeface="Calibri"/>
              </a:rPr>
              <a:t>Advanced </a:t>
            </a:r>
            <a:r>
              <a:rPr sz="1600" b="1" spc="-25" dirty="0">
                <a:latin typeface="Calibri"/>
                <a:cs typeface="Calibri"/>
              </a:rPr>
              <a:t>Traffic </a:t>
            </a:r>
            <a:r>
              <a:rPr sz="1600" b="1" spc="-10" dirty="0">
                <a:latin typeface="Calibri"/>
                <a:cs typeface="Calibri"/>
              </a:rPr>
              <a:t>Management </a:t>
            </a:r>
            <a:r>
              <a:rPr sz="1600" b="1" spc="-20" dirty="0">
                <a:latin typeface="Calibri"/>
                <a:cs typeface="Calibri"/>
              </a:rPr>
              <a:t>System</a:t>
            </a:r>
            <a:r>
              <a:rPr sz="1600" b="1" spc="95" dirty="0">
                <a:latin typeface="Calibri"/>
                <a:cs typeface="Calibri"/>
              </a:rPr>
              <a:t> </a:t>
            </a:r>
            <a:r>
              <a:rPr sz="1600" b="1" spc="-25" dirty="0">
                <a:latin typeface="Calibri"/>
                <a:cs typeface="Calibri"/>
              </a:rPr>
              <a:t>(ATMS)</a:t>
            </a:r>
            <a:endParaRPr sz="1600">
              <a:latin typeface="Calibri"/>
              <a:cs typeface="Calibri"/>
            </a:endParaRPr>
          </a:p>
        </p:txBody>
      </p:sp>
      <p:sp>
        <p:nvSpPr>
          <p:cNvPr id="21" name="object 26"/>
          <p:cNvSpPr/>
          <p:nvPr/>
        </p:nvSpPr>
        <p:spPr>
          <a:xfrm>
            <a:off x="4395467" y="2535981"/>
            <a:ext cx="4296410" cy="424180"/>
          </a:xfrm>
          <a:custGeom>
            <a:avLst/>
            <a:gdLst/>
            <a:ahLst/>
            <a:cxnLst/>
            <a:rect l="l" t="t" r="r" b="b"/>
            <a:pathLst>
              <a:path w="4296410" h="424180">
                <a:moveTo>
                  <a:pt x="0" y="0"/>
                </a:moveTo>
                <a:lnTo>
                  <a:pt x="4296156" y="0"/>
                </a:lnTo>
                <a:lnTo>
                  <a:pt x="4296156" y="423672"/>
                </a:lnTo>
                <a:lnTo>
                  <a:pt x="0" y="423672"/>
                </a:lnTo>
                <a:lnTo>
                  <a:pt x="0" y="0"/>
                </a:lnTo>
                <a:close/>
              </a:path>
            </a:pathLst>
          </a:custGeom>
          <a:solidFill>
            <a:schemeClr val="accent5">
              <a:lumMod val="60000"/>
              <a:lumOff val="40000"/>
            </a:schemeClr>
          </a:solidFill>
        </p:spPr>
        <p:txBody>
          <a:bodyPr wrap="square" lIns="0" tIns="0" rIns="0" bIns="0" rtlCol="0"/>
          <a:lstStyle/>
          <a:p>
            <a:endParaRPr/>
          </a:p>
        </p:txBody>
      </p:sp>
      <p:sp>
        <p:nvSpPr>
          <p:cNvPr id="22" name="object 27"/>
          <p:cNvSpPr/>
          <p:nvPr/>
        </p:nvSpPr>
        <p:spPr>
          <a:xfrm>
            <a:off x="4373750" y="2530357"/>
            <a:ext cx="4296410" cy="424180"/>
          </a:xfrm>
          <a:custGeom>
            <a:avLst/>
            <a:gdLst/>
            <a:ahLst/>
            <a:cxnLst/>
            <a:rect l="l" t="t" r="r" b="b"/>
            <a:pathLst>
              <a:path w="4296410" h="424180">
                <a:moveTo>
                  <a:pt x="0" y="0"/>
                </a:moveTo>
                <a:lnTo>
                  <a:pt x="4296156" y="0"/>
                </a:lnTo>
                <a:lnTo>
                  <a:pt x="4296156" y="423672"/>
                </a:lnTo>
                <a:lnTo>
                  <a:pt x="0" y="423672"/>
                </a:lnTo>
                <a:lnTo>
                  <a:pt x="0" y="0"/>
                </a:lnTo>
                <a:close/>
              </a:path>
            </a:pathLst>
          </a:custGeom>
          <a:ln w="19812">
            <a:solidFill>
              <a:srgbClr val="FFFFFF"/>
            </a:solidFill>
          </a:ln>
        </p:spPr>
        <p:txBody>
          <a:bodyPr wrap="square" lIns="0" tIns="0" rIns="0" bIns="0" rtlCol="0"/>
          <a:lstStyle/>
          <a:p>
            <a:endParaRPr/>
          </a:p>
        </p:txBody>
      </p:sp>
      <p:sp>
        <p:nvSpPr>
          <p:cNvPr id="23" name="object 28"/>
          <p:cNvSpPr txBox="1"/>
          <p:nvPr/>
        </p:nvSpPr>
        <p:spPr>
          <a:xfrm>
            <a:off x="4827584" y="2596541"/>
            <a:ext cx="3432175"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a:cs typeface="Calibri"/>
              </a:rPr>
              <a:t>Advanced </a:t>
            </a:r>
            <a:r>
              <a:rPr sz="1600" b="1" spc="-15" dirty="0">
                <a:latin typeface="Calibri"/>
                <a:cs typeface="Calibri"/>
              </a:rPr>
              <a:t>Vehicle </a:t>
            </a:r>
            <a:r>
              <a:rPr sz="1600" b="1" spc="-10" dirty="0">
                <a:latin typeface="Calibri"/>
                <a:cs typeface="Calibri"/>
              </a:rPr>
              <a:t>Control </a:t>
            </a:r>
            <a:r>
              <a:rPr sz="1600" b="1" spc="-20" dirty="0">
                <a:latin typeface="Calibri"/>
                <a:cs typeface="Calibri"/>
              </a:rPr>
              <a:t>System</a:t>
            </a:r>
            <a:r>
              <a:rPr sz="1600" b="1" spc="45" dirty="0">
                <a:latin typeface="Calibri"/>
                <a:cs typeface="Calibri"/>
              </a:rPr>
              <a:t> </a:t>
            </a:r>
            <a:r>
              <a:rPr sz="1600" b="1" spc="-25" dirty="0">
                <a:latin typeface="Calibri"/>
                <a:cs typeface="Calibri"/>
              </a:rPr>
              <a:t>(AVCS)</a:t>
            </a:r>
            <a:endParaRPr sz="1600" dirty="0">
              <a:latin typeface="Calibri"/>
              <a:cs typeface="Calibri"/>
            </a:endParaRPr>
          </a:p>
        </p:txBody>
      </p:sp>
      <p:sp>
        <p:nvSpPr>
          <p:cNvPr id="24" name="object 29"/>
          <p:cNvSpPr/>
          <p:nvPr/>
        </p:nvSpPr>
        <p:spPr>
          <a:xfrm>
            <a:off x="4373750" y="3281690"/>
            <a:ext cx="4296410" cy="424180"/>
          </a:xfrm>
          <a:custGeom>
            <a:avLst/>
            <a:gdLst/>
            <a:ahLst/>
            <a:cxnLst/>
            <a:rect l="l" t="t" r="r" b="b"/>
            <a:pathLst>
              <a:path w="4296410" h="424179">
                <a:moveTo>
                  <a:pt x="0" y="0"/>
                </a:moveTo>
                <a:lnTo>
                  <a:pt x="4296156" y="0"/>
                </a:lnTo>
                <a:lnTo>
                  <a:pt x="4296156" y="423672"/>
                </a:lnTo>
                <a:lnTo>
                  <a:pt x="0" y="423672"/>
                </a:lnTo>
                <a:lnTo>
                  <a:pt x="0" y="0"/>
                </a:lnTo>
                <a:close/>
              </a:path>
            </a:pathLst>
          </a:custGeom>
          <a:solidFill>
            <a:srgbClr val="65D6A0"/>
          </a:solidFill>
        </p:spPr>
        <p:txBody>
          <a:bodyPr wrap="square" lIns="0" tIns="0" rIns="0" bIns="0" rtlCol="0"/>
          <a:lstStyle/>
          <a:p>
            <a:endParaRPr/>
          </a:p>
        </p:txBody>
      </p:sp>
      <p:sp>
        <p:nvSpPr>
          <p:cNvPr id="25" name="object 30"/>
          <p:cNvSpPr/>
          <p:nvPr/>
        </p:nvSpPr>
        <p:spPr>
          <a:xfrm>
            <a:off x="4373750" y="3281690"/>
            <a:ext cx="4296410" cy="424180"/>
          </a:xfrm>
          <a:custGeom>
            <a:avLst/>
            <a:gdLst/>
            <a:ahLst/>
            <a:cxnLst/>
            <a:rect l="l" t="t" r="r" b="b"/>
            <a:pathLst>
              <a:path w="4296410" h="424179">
                <a:moveTo>
                  <a:pt x="0" y="0"/>
                </a:moveTo>
                <a:lnTo>
                  <a:pt x="4296156" y="0"/>
                </a:lnTo>
                <a:lnTo>
                  <a:pt x="4296156" y="423672"/>
                </a:lnTo>
                <a:lnTo>
                  <a:pt x="0" y="423672"/>
                </a:lnTo>
                <a:lnTo>
                  <a:pt x="0" y="0"/>
                </a:lnTo>
                <a:close/>
              </a:path>
            </a:pathLst>
          </a:custGeom>
          <a:ln w="19812">
            <a:solidFill>
              <a:srgbClr val="FFFFFF"/>
            </a:solidFill>
          </a:ln>
        </p:spPr>
        <p:txBody>
          <a:bodyPr wrap="square" lIns="0" tIns="0" rIns="0" bIns="0" rtlCol="0"/>
          <a:lstStyle/>
          <a:p>
            <a:endParaRPr/>
          </a:p>
        </p:txBody>
      </p:sp>
      <p:sp>
        <p:nvSpPr>
          <p:cNvPr id="26" name="object 31"/>
          <p:cNvSpPr txBox="1"/>
          <p:nvPr/>
        </p:nvSpPr>
        <p:spPr>
          <a:xfrm>
            <a:off x="4763051" y="3334452"/>
            <a:ext cx="3516629"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a:cs typeface="Calibri"/>
              </a:rPr>
              <a:t>Advanced </a:t>
            </a:r>
            <a:r>
              <a:rPr sz="1600" b="1" spc="-5" dirty="0">
                <a:latin typeface="Calibri"/>
                <a:cs typeface="Calibri"/>
              </a:rPr>
              <a:t>Public </a:t>
            </a:r>
            <a:r>
              <a:rPr sz="1600" b="1" spc="-20" dirty="0">
                <a:latin typeface="Calibri"/>
                <a:cs typeface="Calibri"/>
              </a:rPr>
              <a:t>Transport System</a:t>
            </a:r>
            <a:r>
              <a:rPr sz="1600" b="1" spc="105" dirty="0">
                <a:latin typeface="Calibri"/>
                <a:cs typeface="Calibri"/>
              </a:rPr>
              <a:t> </a:t>
            </a:r>
            <a:r>
              <a:rPr sz="1600" b="1" spc="-10" dirty="0">
                <a:latin typeface="Calibri"/>
                <a:cs typeface="Calibri"/>
              </a:rPr>
              <a:t>(APTS)</a:t>
            </a:r>
            <a:endParaRPr sz="1600">
              <a:latin typeface="Calibri"/>
              <a:cs typeface="Calibri"/>
            </a:endParaRPr>
          </a:p>
        </p:txBody>
      </p:sp>
      <p:sp>
        <p:nvSpPr>
          <p:cNvPr id="27" name="object 32"/>
          <p:cNvSpPr/>
          <p:nvPr/>
        </p:nvSpPr>
        <p:spPr>
          <a:xfrm>
            <a:off x="4373750" y="3997970"/>
            <a:ext cx="4296410" cy="424180"/>
          </a:xfrm>
          <a:custGeom>
            <a:avLst/>
            <a:gdLst/>
            <a:ahLst/>
            <a:cxnLst/>
            <a:rect l="l" t="t" r="r" b="b"/>
            <a:pathLst>
              <a:path w="4296410" h="424179">
                <a:moveTo>
                  <a:pt x="0" y="0"/>
                </a:moveTo>
                <a:lnTo>
                  <a:pt x="4296156" y="0"/>
                </a:lnTo>
                <a:lnTo>
                  <a:pt x="4296156" y="423671"/>
                </a:lnTo>
                <a:lnTo>
                  <a:pt x="0" y="423671"/>
                </a:lnTo>
                <a:lnTo>
                  <a:pt x="0" y="0"/>
                </a:lnTo>
                <a:close/>
              </a:path>
            </a:pathLst>
          </a:custGeom>
          <a:solidFill>
            <a:srgbClr val="C0C0C0"/>
          </a:solidFill>
        </p:spPr>
        <p:txBody>
          <a:bodyPr wrap="square" lIns="0" tIns="0" rIns="0" bIns="0" rtlCol="0"/>
          <a:lstStyle/>
          <a:p>
            <a:endParaRPr/>
          </a:p>
        </p:txBody>
      </p:sp>
      <p:sp>
        <p:nvSpPr>
          <p:cNvPr id="28" name="object 33"/>
          <p:cNvSpPr/>
          <p:nvPr/>
        </p:nvSpPr>
        <p:spPr>
          <a:xfrm>
            <a:off x="4373750" y="3997970"/>
            <a:ext cx="4296410" cy="424180"/>
          </a:xfrm>
          <a:custGeom>
            <a:avLst/>
            <a:gdLst/>
            <a:ahLst/>
            <a:cxnLst/>
            <a:rect l="l" t="t" r="r" b="b"/>
            <a:pathLst>
              <a:path w="4296410" h="424179">
                <a:moveTo>
                  <a:pt x="0" y="0"/>
                </a:moveTo>
                <a:lnTo>
                  <a:pt x="4296156" y="0"/>
                </a:lnTo>
                <a:lnTo>
                  <a:pt x="4296156" y="423671"/>
                </a:lnTo>
                <a:lnTo>
                  <a:pt x="0" y="423671"/>
                </a:lnTo>
                <a:lnTo>
                  <a:pt x="0" y="0"/>
                </a:lnTo>
                <a:close/>
              </a:path>
            </a:pathLst>
          </a:custGeom>
          <a:ln w="19812">
            <a:solidFill>
              <a:srgbClr val="FFFFFF"/>
            </a:solidFill>
          </a:ln>
        </p:spPr>
        <p:txBody>
          <a:bodyPr wrap="square" lIns="0" tIns="0" rIns="0" bIns="0" rtlCol="0"/>
          <a:lstStyle/>
          <a:p>
            <a:endParaRPr/>
          </a:p>
        </p:txBody>
      </p:sp>
      <p:sp>
        <p:nvSpPr>
          <p:cNvPr id="29" name="object 34"/>
          <p:cNvSpPr txBox="1"/>
          <p:nvPr/>
        </p:nvSpPr>
        <p:spPr>
          <a:xfrm>
            <a:off x="4923071" y="4051323"/>
            <a:ext cx="319659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a:cs typeface="Calibri"/>
              </a:rPr>
              <a:t>Commercial </a:t>
            </a:r>
            <a:r>
              <a:rPr sz="1600" b="1" spc="-15" dirty="0">
                <a:latin typeface="Calibri"/>
                <a:cs typeface="Calibri"/>
              </a:rPr>
              <a:t>Vehicle </a:t>
            </a:r>
            <a:r>
              <a:rPr sz="1600" b="1" spc="-10" dirty="0">
                <a:latin typeface="Calibri"/>
                <a:cs typeface="Calibri"/>
              </a:rPr>
              <a:t>Operations</a:t>
            </a:r>
            <a:r>
              <a:rPr sz="1600" b="1" spc="35" dirty="0">
                <a:latin typeface="Calibri"/>
                <a:cs typeface="Calibri"/>
              </a:rPr>
              <a:t> </a:t>
            </a:r>
            <a:r>
              <a:rPr sz="1600" b="1" spc="-15" dirty="0">
                <a:latin typeface="Calibri"/>
                <a:cs typeface="Calibri"/>
              </a:rPr>
              <a:t>(CVO)</a:t>
            </a:r>
            <a:endParaRPr sz="1600">
              <a:latin typeface="Calibri"/>
              <a:cs typeface="Calibri"/>
            </a:endParaRPr>
          </a:p>
        </p:txBody>
      </p:sp>
      <p:sp>
        <p:nvSpPr>
          <p:cNvPr id="30" name="object 35"/>
          <p:cNvSpPr/>
          <p:nvPr/>
        </p:nvSpPr>
        <p:spPr>
          <a:xfrm>
            <a:off x="4373750" y="4740158"/>
            <a:ext cx="4296410" cy="424180"/>
          </a:xfrm>
          <a:custGeom>
            <a:avLst/>
            <a:gdLst/>
            <a:ahLst/>
            <a:cxnLst/>
            <a:rect l="l" t="t" r="r" b="b"/>
            <a:pathLst>
              <a:path w="4296410" h="424179">
                <a:moveTo>
                  <a:pt x="0" y="0"/>
                </a:moveTo>
                <a:lnTo>
                  <a:pt x="4296156" y="0"/>
                </a:lnTo>
                <a:lnTo>
                  <a:pt x="4296156" y="423672"/>
                </a:lnTo>
                <a:lnTo>
                  <a:pt x="0" y="423672"/>
                </a:lnTo>
                <a:lnTo>
                  <a:pt x="0" y="0"/>
                </a:lnTo>
                <a:close/>
              </a:path>
            </a:pathLst>
          </a:custGeom>
          <a:solidFill>
            <a:srgbClr val="EF7A24"/>
          </a:solidFill>
        </p:spPr>
        <p:txBody>
          <a:bodyPr wrap="square" lIns="0" tIns="0" rIns="0" bIns="0" rtlCol="0"/>
          <a:lstStyle/>
          <a:p>
            <a:endParaRPr/>
          </a:p>
        </p:txBody>
      </p:sp>
      <p:sp>
        <p:nvSpPr>
          <p:cNvPr id="31" name="object 36"/>
          <p:cNvSpPr/>
          <p:nvPr/>
        </p:nvSpPr>
        <p:spPr>
          <a:xfrm>
            <a:off x="4373750" y="4740158"/>
            <a:ext cx="4296410" cy="424180"/>
          </a:xfrm>
          <a:custGeom>
            <a:avLst/>
            <a:gdLst/>
            <a:ahLst/>
            <a:cxnLst/>
            <a:rect l="l" t="t" r="r" b="b"/>
            <a:pathLst>
              <a:path w="4296410" h="424179">
                <a:moveTo>
                  <a:pt x="0" y="0"/>
                </a:moveTo>
                <a:lnTo>
                  <a:pt x="4296156" y="0"/>
                </a:lnTo>
                <a:lnTo>
                  <a:pt x="4296156" y="423672"/>
                </a:lnTo>
                <a:lnTo>
                  <a:pt x="0" y="423672"/>
                </a:lnTo>
                <a:lnTo>
                  <a:pt x="0" y="0"/>
                </a:lnTo>
                <a:close/>
              </a:path>
            </a:pathLst>
          </a:custGeom>
          <a:ln w="19812">
            <a:solidFill>
              <a:srgbClr val="FFFFFF"/>
            </a:solidFill>
          </a:ln>
        </p:spPr>
        <p:txBody>
          <a:bodyPr wrap="square" lIns="0" tIns="0" rIns="0" bIns="0" rtlCol="0"/>
          <a:lstStyle/>
          <a:p>
            <a:endParaRPr/>
          </a:p>
        </p:txBody>
      </p:sp>
      <p:sp>
        <p:nvSpPr>
          <p:cNvPr id="32" name="object 37"/>
          <p:cNvSpPr txBox="1"/>
          <p:nvPr/>
        </p:nvSpPr>
        <p:spPr>
          <a:xfrm>
            <a:off x="4590808" y="4793683"/>
            <a:ext cx="3861435"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a:cs typeface="Calibri"/>
              </a:rPr>
              <a:t>Advanced </a:t>
            </a:r>
            <a:r>
              <a:rPr sz="1600" b="1" spc="-20" dirty="0">
                <a:latin typeface="Calibri"/>
                <a:cs typeface="Calibri"/>
              </a:rPr>
              <a:t>Traveller </a:t>
            </a:r>
            <a:r>
              <a:rPr sz="1600" b="1" spc="-10" dirty="0">
                <a:latin typeface="Calibri"/>
                <a:cs typeface="Calibri"/>
              </a:rPr>
              <a:t>Information </a:t>
            </a:r>
            <a:r>
              <a:rPr sz="1600" b="1" spc="-20" dirty="0">
                <a:latin typeface="Calibri"/>
                <a:cs typeface="Calibri"/>
              </a:rPr>
              <a:t>System</a:t>
            </a:r>
            <a:r>
              <a:rPr sz="1600" b="1" spc="60" dirty="0">
                <a:latin typeface="Calibri"/>
                <a:cs typeface="Calibri"/>
              </a:rPr>
              <a:t> </a:t>
            </a:r>
            <a:r>
              <a:rPr sz="1600" b="1" spc="-25" dirty="0">
                <a:latin typeface="Calibri"/>
                <a:cs typeface="Calibri"/>
              </a:rPr>
              <a:t>(ATIS)</a:t>
            </a:r>
            <a:endParaRPr sz="1600">
              <a:latin typeface="Calibri"/>
              <a:cs typeface="Calibri"/>
            </a:endParaRPr>
          </a:p>
        </p:txBody>
      </p:sp>
      <p:sp>
        <p:nvSpPr>
          <p:cNvPr id="33" name="object 38"/>
          <p:cNvSpPr txBox="1"/>
          <p:nvPr/>
        </p:nvSpPr>
        <p:spPr>
          <a:xfrm>
            <a:off x="5066510" y="5614658"/>
            <a:ext cx="2301240" cy="269240"/>
          </a:xfrm>
          <a:prstGeom prst="rect">
            <a:avLst/>
          </a:prstGeom>
        </p:spPr>
        <p:txBody>
          <a:bodyPr vert="horz" wrap="square" lIns="0" tIns="12065" rIns="0" bIns="0" rtlCol="0">
            <a:spAutoFit/>
          </a:bodyPr>
          <a:lstStyle/>
          <a:p>
            <a:pPr marL="12700">
              <a:lnSpc>
                <a:spcPct val="100000"/>
              </a:lnSpc>
              <a:spcBef>
                <a:spcPts val="95"/>
              </a:spcBef>
            </a:pPr>
            <a:r>
              <a:rPr sz="1600" b="1" spc="-15" dirty="0">
                <a:latin typeface="Calibri"/>
                <a:cs typeface="Calibri"/>
              </a:rPr>
              <a:t>Fonte: </a:t>
            </a:r>
            <a:r>
              <a:rPr sz="1600" b="1" spc="-5" dirty="0">
                <a:latin typeface="Calibri"/>
                <a:cs typeface="Calibri"/>
              </a:rPr>
              <a:t>UNI CEI </a:t>
            </a:r>
            <a:r>
              <a:rPr sz="1600" b="1" spc="-10" dirty="0">
                <a:latin typeface="Calibri"/>
                <a:cs typeface="Calibri"/>
              </a:rPr>
              <a:t>70031,</a:t>
            </a:r>
            <a:r>
              <a:rPr sz="1600" b="1" spc="35" dirty="0">
                <a:latin typeface="Calibri"/>
                <a:cs typeface="Calibri"/>
              </a:rPr>
              <a:t> </a:t>
            </a:r>
            <a:r>
              <a:rPr sz="1600" b="1" spc="-10" dirty="0">
                <a:latin typeface="Calibri"/>
                <a:cs typeface="Calibri"/>
              </a:rPr>
              <a:t>2011</a:t>
            </a:r>
            <a:endParaRPr sz="1600" dirty="0">
              <a:latin typeface="Calibri"/>
              <a:cs typeface="Calibri"/>
            </a:endParaRPr>
          </a:p>
        </p:txBody>
      </p:sp>
    </p:spTree>
    <p:extLst>
      <p:ext uri="{BB962C8B-B14F-4D97-AF65-F5344CB8AC3E}">
        <p14:creationId xmlns:p14="http://schemas.microsoft.com/office/powerpoint/2010/main" val="2871022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1</a:t>
            </a:r>
            <a:endParaRPr lang="it-IT" sz="2800" b="1" dirty="0">
              <a:solidFill>
                <a:schemeClr val="accent1">
                  <a:lumMod val="50000"/>
                </a:schemeClr>
              </a:solidFill>
              <a:latin typeface="+mn-lt"/>
            </a:endParaRP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7052" y="3029911"/>
            <a:ext cx="8814061" cy="3828089"/>
          </a:xfrm>
          <a:prstGeom prst="rect">
            <a:avLst/>
          </a:prstGeom>
        </p:spPr>
      </p:pic>
      <p:sp>
        <p:nvSpPr>
          <p:cNvPr id="3" name="Rettangolo 2"/>
          <p:cNvSpPr/>
          <p:nvPr/>
        </p:nvSpPr>
        <p:spPr>
          <a:xfrm>
            <a:off x="319425" y="1387102"/>
            <a:ext cx="11349317" cy="1569660"/>
          </a:xfrm>
          <a:prstGeom prst="rect">
            <a:avLst/>
          </a:prstGeom>
        </p:spPr>
        <p:txBody>
          <a:bodyPr wrap="square">
            <a:spAutoFit/>
          </a:bodyPr>
          <a:lstStyle/>
          <a:p>
            <a:r>
              <a:rPr lang="it-IT" sz="2400" b="1" dirty="0"/>
              <a:t>Bordo </a:t>
            </a:r>
            <a:r>
              <a:rPr lang="it-IT" sz="2400" b="1" dirty="0" smtClean="0"/>
              <a:t>bus</a:t>
            </a:r>
          </a:p>
          <a:p>
            <a:pPr algn="just"/>
            <a:r>
              <a:rPr lang="it-IT" dirty="0"/>
              <a:t>Il Sottosistema di Bordo Bus, inteso come l’insieme degli apparati e dei relativi software applicativi </a:t>
            </a:r>
            <a:r>
              <a:rPr lang="it-IT" dirty="0" smtClean="0"/>
              <a:t>installati a </a:t>
            </a:r>
            <a:r>
              <a:rPr lang="it-IT" dirty="0"/>
              <a:t>bordo dei mezzi, è generalmente composto a sua volta dai seguenti due Sottosistemi</a:t>
            </a:r>
            <a:r>
              <a:rPr lang="it-IT" dirty="0" smtClean="0"/>
              <a:t>:</a:t>
            </a:r>
          </a:p>
          <a:p>
            <a:pPr marL="457200" indent="-457200" algn="just">
              <a:buFont typeface="+mj-lt"/>
              <a:buAutoNum type="arabicPeriod"/>
            </a:pPr>
            <a:r>
              <a:rPr lang="it-IT" dirty="0" smtClean="0"/>
              <a:t>Dispositivi</a:t>
            </a:r>
            <a:r>
              <a:rPr lang="it-IT" b="1" dirty="0"/>
              <a:t> </a:t>
            </a:r>
            <a:r>
              <a:rPr lang="it-IT" dirty="0"/>
              <a:t>hardware e software per la gestione della bigliettazione elettronica (</a:t>
            </a:r>
            <a:r>
              <a:rPr lang="it-IT" dirty="0" smtClean="0"/>
              <a:t>Sottosistema di </a:t>
            </a:r>
            <a:r>
              <a:rPr lang="it-IT" dirty="0"/>
              <a:t>Bigliettazione</a:t>
            </a:r>
            <a:r>
              <a:rPr lang="it-IT" dirty="0" smtClean="0"/>
              <a:t>);</a:t>
            </a:r>
          </a:p>
          <a:p>
            <a:pPr marL="457200" indent="-457200" algn="just">
              <a:buFont typeface="+mj-lt"/>
              <a:buAutoNum type="arabicPeriod"/>
            </a:pPr>
            <a:r>
              <a:rPr lang="it-IT" dirty="0" smtClean="0"/>
              <a:t>dispositivi </a:t>
            </a:r>
            <a:r>
              <a:rPr lang="it-IT" dirty="0"/>
              <a:t>hardware e software per la gestione del monitoraggio della flotta (Sottosistema </a:t>
            </a:r>
            <a:r>
              <a:rPr lang="it-IT" dirty="0" smtClean="0"/>
              <a:t>di Monitoraggio).</a:t>
            </a:r>
          </a:p>
        </p:txBody>
      </p:sp>
    </p:spTree>
    <p:extLst>
      <p:ext uri="{BB962C8B-B14F-4D97-AF65-F5344CB8AC3E}">
        <p14:creationId xmlns:p14="http://schemas.microsoft.com/office/powerpoint/2010/main" val="23320563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1</a:t>
            </a:r>
            <a:endParaRPr lang="it-IT" sz="2800" b="1" dirty="0">
              <a:solidFill>
                <a:schemeClr val="accent1">
                  <a:lumMod val="50000"/>
                </a:schemeClr>
              </a:solidFill>
              <a:latin typeface="+mn-lt"/>
            </a:endParaRPr>
          </a:p>
        </p:txBody>
      </p:sp>
      <p:sp>
        <p:nvSpPr>
          <p:cNvPr id="3" name="Rettangolo 2"/>
          <p:cNvSpPr/>
          <p:nvPr/>
        </p:nvSpPr>
        <p:spPr>
          <a:xfrm>
            <a:off x="319425" y="1387102"/>
            <a:ext cx="11349317" cy="5170646"/>
          </a:xfrm>
          <a:prstGeom prst="rect">
            <a:avLst/>
          </a:prstGeom>
        </p:spPr>
        <p:txBody>
          <a:bodyPr wrap="square">
            <a:spAutoFit/>
          </a:bodyPr>
          <a:lstStyle/>
          <a:p>
            <a:r>
              <a:rPr lang="it-IT" sz="2400" b="1" dirty="0"/>
              <a:t>Bordo </a:t>
            </a:r>
            <a:r>
              <a:rPr lang="it-IT" sz="2400" b="1" dirty="0" smtClean="0"/>
              <a:t>bus</a:t>
            </a:r>
          </a:p>
          <a:p>
            <a:pPr algn="just"/>
            <a:r>
              <a:rPr lang="it-IT" dirty="0"/>
              <a:t>Il Sottosistema di Bigliettazione è il sistema che racchiude la gestione delle transazioni di validazione </a:t>
            </a:r>
            <a:r>
              <a:rPr lang="it-IT" dirty="0" smtClean="0"/>
              <a:t>effettuate dagli </a:t>
            </a:r>
            <a:r>
              <a:rPr lang="it-IT" dirty="0"/>
              <a:t>utenti a bordo degli autobus e di tutte le attività che il SBE svolge a bordo dei mezzi</a:t>
            </a:r>
            <a:r>
              <a:rPr lang="it-IT" dirty="0" smtClean="0"/>
              <a:t>. </a:t>
            </a:r>
            <a:r>
              <a:rPr lang="it-IT" dirty="0"/>
              <a:t>È composto da</a:t>
            </a:r>
            <a:r>
              <a:rPr lang="it-IT" dirty="0" smtClean="0"/>
              <a:t>:</a:t>
            </a:r>
          </a:p>
          <a:p>
            <a:pPr algn="just"/>
            <a:endParaRPr lang="it-IT" dirty="0"/>
          </a:p>
          <a:p>
            <a:pPr marL="285750" indent="-285750" algn="just">
              <a:buFont typeface="Wingdings" panose="05000000000000000000" pitchFamily="2" charset="2"/>
              <a:buChar char="Ø"/>
            </a:pPr>
            <a:r>
              <a:rPr lang="it-IT" dirty="0" smtClean="0"/>
              <a:t>un </a:t>
            </a:r>
            <a:r>
              <a:rPr lang="it-IT" dirty="0"/>
              <a:t>computer di bordo;</a:t>
            </a:r>
          </a:p>
          <a:p>
            <a:pPr marL="285750" indent="-285750" algn="just">
              <a:buFont typeface="Wingdings" panose="05000000000000000000" pitchFamily="2" charset="2"/>
              <a:buChar char="Ø"/>
            </a:pPr>
            <a:r>
              <a:rPr lang="it-IT" dirty="0" smtClean="0"/>
              <a:t>una </a:t>
            </a:r>
            <a:r>
              <a:rPr lang="it-IT" dirty="0"/>
              <a:t>consolle autista;</a:t>
            </a:r>
          </a:p>
          <a:p>
            <a:pPr marL="285750" indent="-285750" algn="just">
              <a:buFont typeface="Wingdings" panose="05000000000000000000" pitchFamily="2" charset="2"/>
              <a:buChar char="Ø"/>
            </a:pPr>
            <a:r>
              <a:rPr lang="it-IT" dirty="0" smtClean="0"/>
              <a:t>uno </a:t>
            </a:r>
            <a:r>
              <a:rPr lang="it-IT" dirty="0"/>
              <a:t>o più </a:t>
            </a:r>
            <a:r>
              <a:rPr lang="it-IT" dirty="0" err="1"/>
              <a:t>validatori</a:t>
            </a:r>
            <a:r>
              <a:rPr lang="it-IT" dirty="0"/>
              <a:t>;</a:t>
            </a:r>
          </a:p>
          <a:p>
            <a:pPr marL="285750" indent="-285750" algn="just">
              <a:buFont typeface="Wingdings" panose="05000000000000000000" pitchFamily="2" charset="2"/>
              <a:buChar char="Ø"/>
            </a:pPr>
            <a:r>
              <a:rPr lang="it-IT" dirty="0" smtClean="0"/>
              <a:t>un </a:t>
            </a:r>
            <a:r>
              <a:rPr lang="it-IT" dirty="0"/>
              <a:t>sistema di comunicazione wireless (</a:t>
            </a:r>
            <a:r>
              <a:rPr lang="it-IT" dirty="0" err="1"/>
              <a:t>Wlan</a:t>
            </a:r>
            <a:r>
              <a:rPr lang="it-IT" dirty="0"/>
              <a:t> IEEE 802.11b/g/n, GPRS, …) per </a:t>
            </a:r>
            <a:r>
              <a:rPr lang="it-IT" dirty="0" smtClean="0"/>
              <a:t>la trasmissione/ricezione </a:t>
            </a:r>
            <a:r>
              <a:rPr lang="it-IT" dirty="0"/>
              <a:t>dei dati ai/dai sistemi di terra</a:t>
            </a:r>
            <a:r>
              <a:rPr lang="it-IT" dirty="0" smtClean="0"/>
              <a:t>.</a:t>
            </a:r>
            <a:endParaRPr lang="it-IT" dirty="0"/>
          </a:p>
          <a:p>
            <a:pPr algn="just"/>
            <a:endParaRPr lang="it-IT" dirty="0" smtClean="0"/>
          </a:p>
          <a:p>
            <a:pPr algn="just"/>
            <a:r>
              <a:rPr lang="it-IT" dirty="0"/>
              <a:t>Da un punto di vista architetturale, il sottosistema di bordo deve essere:</a:t>
            </a:r>
          </a:p>
          <a:p>
            <a:pPr marL="285750" indent="-285750" algn="just">
              <a:buFont typeface="Wingdings" panose="05000000000000000000" pitchFamily="2" charset="2"/>
              <a:buChar char="Ø"/>
            </a:pPr>
            <a:r>
              <a:rPr lang="it-IT" i="1" dirty="0" smtClean="0"/>
              <a:t>integrato</a:t>
            </a:r>
            <a:r>
              <a:rPr lang="it-IT" dirty="0"/>
              <a:t>, consentendo l’interconnessione di dispositivi specializzati a singole attività;</a:t>
            </a:r>
          </a:p>
          <a:p>
            <a:pPr marL="285750" indent="-285750" algn="just">
              <a:buFont typeface="Wingdings" panose="05000000000000000000" pitchFamily="2" charset="2"/>
              <a:buChar char="Ø"/>
            </a:pPr>
            <a:r>
              <a:rPr lang="it-IT" i="1" dirty="0" smtClean="0"/>
              <a:t>aperto</a:t>
            </a:r>
            <a:r>
              <a:rPr lang="it-IT" dirty="0"/>
              <a:t>, garantendo il possibile collegamento con altri dispositivi / sottosistemi tecnologici </a:t>
            </a:r>
            <a:r>
              <a:rPr lang="it-IT" dirty="0" smtClean="0"/>
              <a:t>già presenti </a:t>
            </a:r>
            <a:r>
              <a:rPr lang="it-IT" dirty="0"/>
              <a:t>o installabili in futuro;</a:t>
            </a:r>
          </a:p>
          <a:p>
            <a:pPr marL="285750" indent="-285750" algn="just">
              <a:buFont typeface="Wingdings" panose="05000000000000000000" pitchFamily="2" charset="2"/>
              <a:buChar char="Ø"/>
            </a:pPr>
            <a:r>
              <a:rPr lang="it-IT" i="1" dirty="0" smtClean="0"/>
              <a:t>scalabile</a:t>
            </a:r>
            <a:r>
              <a:rPr lang="it-IT" dirty="0"/>
              <a:t>, permettendo un inserimento graduale nel tempo di dispositivi e/o sottosistemi </a:t>
            </a:r>
            <a:r>
              <a:rPr lang="it-IT" dirty="0" smtClean="0"/>
              <a:t>in funzione </a:t>
            </a:r>
            <a:r>
              <a:rPr lang="it-IT" dirty="0"/>
              <a:t>di programmi di sviluppo o di nuove esigenze operative;</a:t>
            </a:r>
          </a:p>
          <a:p>
            <a:pPr marL="285750" indent="-285750" algn="just">
              <a:buFont typeface="Wingdings" panose="05000000000000000000" pitchFamily="2" charset="2"/>
              <a:buChar char="Ø"/>
            </a:pPr>
            <a:r>
              <a:rPr lang="it-IT" i="1" dirty="0" smtClean="0"/>
              <a:t>compatibile</a:t>
            </a:r>
            <a:r>
              <a:rPr lang="it-IT" dirty="0"/>
              <a:t>, garantendo la compatibilità con interfacce hardware e software </a:t>
            </a:r>
            <a:r>
              <a:rPr lang="it-IT" dirty="0" smtClean="0"/>
              <a:t>standardizzate nel </a:t>
            </a:r>
            <a:r>
              <a:rPr lang="it-IT" dirty="0"/>
              <a:t>mondo </a:t>
            </a:r>
            <a:r>
              <a:rPr lang="it-IT" dirty="0" err="1"/>
              <a:t>automotive</a:t>
            </a:r>
            <a:r>
              <a:rPr lang="it-IT" dirty="0"/>
              <a:t> e informatico.</a:t>
            </a:r>
            <a:endParaRPr lang="it-IT" dirty="0" smtClean="0"/>
          </a:p>
        </p:txBody>
      </p:sp>
    </p:spTree>
    <p:extLst>
      <p:ext uri="{BB962C8B-B14F-4D97-AF65-F5344CB8AC3E}">
        <p14:creationId xmlns:p14="http://schemas.microsoft.com/office/powerpoint/2010/main" val="37725813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1</a:t>
            </a:r>
            <a:endParaRPr lang="it-IT" sz="2800" b="1" dirty="0">
              <a:solidFill>
                <a:schemeClr val="accent1">
                  <a:lumMod val="50000"/>
                </a:schemeClr>
              </a:solidFill>
              <a:latin typeface="+mn-lt"/>
            </a:endParaRPr>
          </a:p>
        </p:txBody>
      </p:sp>
      <p:sp>
        <p:nvSpPr>
          <p:cNvPr id="3" name="Rettangolo 2"/>
          <p:cNvSpPr/>
          <p:nvPr/>
        </p:nvSpPr>
        <p:spPr>
          <a:xfrm>
            <a:off x="188259" y="1387102"/>
            <a:ext cx="8081682" cy="5447645"/>
          </a:xfrm>
          <a:prstGeom prst="rect">
            <a:avLst/>
          </a:prstGeom>
        </p:spPr>
        <p:txBody>
          <a:bodyPr wrap="square">
            <a:spAutoFit/>
          </a:bodyPr>
          <a:lstStyle/>
          <a:p>
            <a:r>
              <a:rPr lang="it-IT" sz="2400" b="1" dirty="0"/>
              <a:t>Bordo </a:t>
            </a:r>
            <a:r>
              <a:rPr lang="it-IT" sz="2400" b="1" dirty="0" smtClean="0"/>
              <a:t>bus</a:t>
            </a:r>
          </a:p>
          <a:p>
            <a:pPr algn="just"/>
            <a:r>
              <a:rPr lang="it-IT" dirty="0"/>
              <a:t>Le tecniche progettuali hardware e software si devono caratterizzare per:</a:t>
            </a:r>
          </a:p>
          <a:p>
            <a:pPr marL="285750" indent="-285750" algn="just">
              <a:buFont typeface="Wingdings" panose="05000000000000000000" pitchFamily="2" charset="2"/>
              <a:buChar char="Ø"/>
            </a:pPr>
            <a:r>
              <a:rPr lang="it-IT" dirty="0" smtClean="0"/>
              <a:t>garantire </a:t>
            </a:r>
            <a:r>
              <a:rPr lang="it-IT" dirty="0"/>
              <a:t>in ogni momento e in qualsiasi circostanza la sicurezza e la disponibilità dei </a:t>
            </a:r>
            <a:r>
              <a:rPr lang="it-IT" dirty="0" smtClean="0"/>
              <a:t>dati, prevedendo </a:t>
            </a:r>
            <a:r>
              <a:rPr lang="it-IT" dirty="0"/>
              <a:t>la dotazione, a ogni livello, di adeguate memorie di back-up;</a:t>
            </a:r>
          </a:p>
          <a:p>
            <a:pPr marL="285750" indent="-285750" algn="just">
              <a:buFont typeface="Wingdings" panose="05000000000000000000" pitchFamily="2" charset="2"/>
              <a:buChar char="Ø"/>
            </a:pPr>
            <a:r>
              <a:rPr lang="it-IT" dirty="0" smtClean="0"/>
              <a:t>permettere </a:t>
            </a:r>
            <a:r>
              <a:rPr lang="it-IT" dirty="0"/>
              <a:t>una facile e veloce sostituzione dei suoi componenti, senza la necessità </a:t>
            </a:r>
            <a:r>
              <a:rPr lang="it-IT" dirty="0" smtClean="0"/>
              <a:t>di particolari </a:t>
            </a:r>
            <a:r>
              <a:rPr lang="it-IT" dirty="0"/>
              <a:t>procedure di inizializzazione, </a:t>
            </a:r>
            <a:r>
              <a:rPr lang="it-IT" dirty="0" err="1"/>
              <a:t>restart</a:t>
            </a:r>
            <a:r>
              <a:rPr lang="it-IT" dirty="0"/>
              <a:t> o riconfigurazione;</a:t>
            </a:r>
          </a:p>
          <a:p>
            <a:pPr marL="285750" indent="-285750" algn="just">
              <a:buFont typeface="Wingdings" panose="05000000000000000000" pitchFamily="2" charset="2"/>
              <a:buChar char="Ø"/>
            </a:pPr>
            <a:r>
              <a:rPr lang="it-IT" dirty="0" smtClean="0"/>
              <a:t>essere </a:t>
            </a:r>
            <a:r>
              <a:rPr lang="it-IT" dirty="0"/>
              <a:t>disabilitato, in caso di necessità, con l'introduzione di un codice o funzione (</a:t>
            </a:r>
            <a:r>
              <a:rPr lang="it-IT" dirty="0" smtClean="0"/>
              <a:t>es. controllo </a:t>
            </a:r>
            <a:r>
              <a:rPr lang="it-IT" dirty="0"/>
              <a:t>ispettori);</a:t>
            </a:r>
          </a:p>
          <a:p>
            <a:pPr marL="285750" indent="-285750" algn="just">
              <a:buFont typeface="Wingdings" panose="05000000000000000000" pitchFamily="2" charset="2"/>
              <a:buChar char="Ø"/>
            </a:pPr>
            <a:r>
              <a:rPr lang="it-IT" dirty="0" smtClean="0"/>
              <a:t>consentire una </a:t>
            </a:r>
            <a:r>
              <a:rPr lang="it-IT" dirty="0"/>
              <a:t>gestione dei dati </a:t>
            </a:r>
            <a:r>
              <a:rPr lang="it-IT" dirty="0" smtClean="0"/>
              <a:t>raccolti immediata e di facile accesso.</a:t>
            </a:r>
            <a:endParaRPr lang="it-IT" dirty="0"/>
          </a:p>
          <a:p>
            <a:pPr algn="just"/>
            <a:endParaRPr lang="it-IT" dirty="0" smtClean="0"/>
          </a:p>
          <a:p>
            <a:pPr algn="just"/>
            <a:r>
              <a:rPr lang="it-IT" dirty="0" smtClean="0"/>
              <a:t>Gli </a:t>
            </a:r>
            <a:r>
              <a:rPr lang="it-IT" dirty="0"/>
              <a:t>apparati costituenti il sottosistema di bordo devono presentare, inoltre, caratteristiche quali:</a:t>
            </a:r>
          </a:p>
          <a:p>
            <a:pPr marL="285750" indent="-285750" algn="just">
              <a:buFont typeface="Wingdings" panose="05000000000000000000" pitchFamily="2" charset="2"/>
              <a:buChar char="Ø"/>
            </a:pPr>
            <a:r>
              <a:rPr lang="it-IT" dirty="0" smtClean="0"/>
              <a:t>protezioni </a:t>
            </a:r>
            <a:r>
              <a:rPr lang="it-IT" dirty="0"/>
              <a:t>da sovratensioni e/o sovracorrenti;</a:t>
            </a:r>
          </a:p>
          <a:p>
            <a:pPr marL="285750" indent="-285750" algn="just">
              <a:buFont typeface="Wingdings" panose="05000000000000000000" pitchFamily="2" charset="2"/>
              <a:buChar char="Ø"/>
            </a:pPr>
            <a:r>
              <a:rPr lang="it-IT" dirty="0" smtClean="0"/>
              <a:t>nessuna </a:t>
            </a:r>
            <a:r>
              <a:rPr lang="it-IT" dirty="0"/>
              <a:t>generazione di interferenze di natura elettromagnetica, termica o di altra specie;</a:t>
            </a:r>
          </a:p>
          <a:p>
            <a:pPr marL="285750" indent="-285750" algn="just">
              <a:buFont typeface="Wingdings" panose="05000000000000000000" pitchFamily="2" charset="2"/>
              <a:buChar char="Ø"/>
            </a:pPr>
            <a:r>
              <a:rPr lang="it-IT" dirty="0" smtClean="0"/>
              <a:t>rispetto </a:t>
            </a:r>
            <a:r>
              <a:rPr lang="it-IT" dirty="0"/>
              <a:t>di tutte le normative anti-infortunistiche vigenti;</a:t>
            </a:r>
          </a:p>
          <a:p>
            <a:pPr marL="285750" indent="-285750" algn="just">
              <a:buFont typeface="Wingdings" panose="05000000000000000000" pitchFamily="2" charset="2"/>
              <a:buChar char="Ø"/>
            </a:pPr>
            <a:r>
              <a:rPr lang="it-IT" dirty="0" smtClean="0"/>
              <a:t>nessuna </a:t>
            </a:r>
            <a:r>
              <a:rPr lang="it-IT" dirty="0"/>
              <a:t>necessità di </a:t>
            </a:r>
            <a:r>
              <a:rPr lang="it-IT" dirty="0" err="1"/>
              <a:t>riomologazione</a:t>
            </a:r>
            <a:r>
              <a:rPr lang="it-IT" dirty="0"/>
              <a:t> dei mezzi interessati all’installazione;</a:t>
            </a:r>
          </a:p>
          <a:p>
            <a:pPr marL="285750" indent="-285750" algn="just">
              <a:buFont typeface="Wingdings" panose="05000000000000000000" pitchFamily="2" charset="2"/>
              <a:buChar char="Ø"/>
            </a:pPr>
            <a:r>
              <a:rPr lang="it-IT" dirty="0" smtClean="0"/>
              <a:t>garanzia </a:t>
            </a:r>
            <a:r>
              <a:rPr lang="it-IT" dirty="0"/>
              <a:t>di elevata affidabilità anche in condizioni critiche;</a:t>
            </a:r>
          </a:p>
          <a:p>
            <a:pPr marL="285750" indent="-285750" algn="just">
              <a:buFont typeface="Wingdings" panose="05000000000000000000" pitchFamily="2" charset="2"/>
              <a:buChar char="Ø"/>
            </a:pPr>
            <a:r>
              <a:rPr lang="it-IT" dirty="0" smtClean="0"/>
              <a:t>semplicità </a:t>
            </a:r>
            <a:r>
              <a:rPr lang="it-IT" dirty="0"/>
              <a:t>di manutenzione.</a:t>
            </a:r>
            <a:endParaRPr lang="it-IT" dirty="0" smtClean="0"/>
          </a:p>
        </p:txBody>
      </p:sp>
      <p:pic>
        <p:nvPicPr>
          <p:cNvPr id="1026" name="Picture 2" descr="Risultati immagini per sistemi bigliettazione bordo b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6655" y="4110924"/>
            <a:ext cx="3431516" cy="2570326"/>
          </a:xfrm>
          <a:prstGeom prst="rect">
            <a:avLst/>
          </a:prstGeom>
          <a:noFill/>
          <a:extLst>
            <a:ext uri="{909E8E84-426E-40DD-AFC4-6F175D3DCCD1}">
              <a14:hiddenFill xmlns:a14="http://schemas.microsoft.com/office/drawing/2010/main">
                <a:solidFill>
                  <a:srgbClr val="FFFFFF"/>
                </a:solidFill>
              </a14:hiddenFill>
            </a:ext>
          </a:extLst>
        </p:spPr>
      </p:pic>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6655" y="1679102"/>
            <a:ext cx="3431516" cy="2139822"/>
          </a:xfrm>
          <a:prstGeom prst="rect">
            <a:avLst/>
          </a:prstGeom>
        </p:spPr>
      </p:pic>
    </p:spTree>
    <p:extLst>
      <p:ext uri="{BB962C8B-B14F-4D97-AF65-F5344CB8AC3E}">
        <p14:creationId xmlns:p14="http://schemas.microsoft.com/office/powerpoint/2010/main" val="24395743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1</a:t>
            </a:r>
            <a:endParaRPr lang="it-IT" sz="2800" b="1" dirty="0">
              <a:solidFill>
                <a:schemeClr val="accent1">
                  <a:lumMod val="50000"/>
                </a:schemeClr>
              </a:solidFill>
              <a:latin typeface="+mn-lt"/>
            </a:endParaRPr>
          </a:p>
        </p:txBody>
      </p:sp>
      <p:sp>
        <p:nvSpPr>
          <p:cNvPr id="3" name="Rettangolo 2"/>
          <p:cNvSpPr/>
          <p:nvPr/>
        </p:nvSpPr>
        <p:spPr>
          <a:xfrm>
            <a:off x="319425" y="1387102"/>
            <a:ext cx="11668746" cy="2954655"/>
          </a:xfrm>
          <a:prstGeom prst="rect">
            <a:avLst/>
          </a:prstGeom>
        </p:spPr>
        <p:txBody>
          <a:bodyPr wrap="square">
            <a:spAutoFit/>
          </a:bodyPr>
          <a:lstStyle/>
          <a:p>
            <a:r>
              <a:rPr lang="it-IT" sz="2400" b="1" dirty="0"/>
              <a:t>Bordo </a:t>
            </a:r>
            <a:r>
              <a:rPr lang="it-IT" sz="2400" b="1" dirty="0" smtClean="0"/>
              <a:t>bus</a:t>
            </a:r>
          </a:p>
          <a:p>
            <a:pPr algn="just"/>
            <a:r>
              <a:rPr lang="it-IT" dirty="0"/>
              <a:t>Il grado di protezione degli involucri dei dispositivi elettrici ed elettronici contro la penetrazione di </a:t>
            </a:r>
            <a:r>
              <a:rPr lang="it-IT" dirty="0" smtClean="0"/>
              <a:t>agenti esterni </a:t>
            </a:r>
            <a:r>
              <a:rPr lang="it-IT" dirty="0"/>
              <a:t>di natura solida o liquida deve essere tale da garantire la non nocività dei depositi di polveri e </a:t>
            </a:r>
            <a:r>
              <a:rPr lang="it-IT" dirty="0" smtClean="0"/>
              <a:t>la protezione </a:t>
            </a:r>
            <a:r>
              <a:rPr lang="it-IT" dirty="0"/>
              <a:t>dagli spruzzi d’acqua, qualunque sia la direzione di </a:t>
            </a:r>
            <a:r>
              <a:rPr lang="it-IT" dirty="0" smtClean="0"/>
              <a:t>provenienza. Il </a:t>
            </a:r>
            <a:r>
              <a:rPr lang="it-IT" dirty="0"/>
              <a:t>Sottosistema deve poter essere utilizzato in modo facile e naturale da parte dell’utenza e ogni </a:t>
            </a:r>
            <a:r>
              <a:rPr lang="it-IT" dirty="0" smtClean="0"/>
              <a:t>operazione con </a:t>
            </a:r>
            <a:r>
              <a:rPr lang="it-IT" dirty="0"/>
              <a:t>il </a:t>
            </a:r>
            <a:r>
              <a:rPr lang="it-IT" dirty="0" err="1"/>
              <a:t>validatore</a:t>
            </a:r>
            <a:r>
              <a:rPr lang="it-IT" dirty="0"/>
              <a:t> deve essere guidata da opportune scritte in chiaro sul display, visibili in qualsiasi </a:t>
            </a:r>
            <a:r>
              <a:rPr lang="it-IT" dirty="0" smtClean="0"/>
              <a:t>condizione di </a:t>
            </a:r>
            <a:r>
              <a:rPr lang="it-IT" dirty="0"/>
              <a:t>luce, accompagnate da indicazioni audio (suoni di livelli diversi) e video (spie luminose di colore diverso</a:t>
            </a:r>
            <a:r>
              <a:rPr lang="it-IT" dirty="0" smtClean="0"/>
              <a:t>). Tutte </a:t>
            </a:r>
            <a:r>
              <a:rPr lang="it-IT" dirty="0"/>
              <a:t>le unità presenti a bordo, compresa l’architettura di collegamento (ethernet vs seriale vs </a:t>
            </a:r>
            <a:r>
              <a:rPr lang="it-IT" dirty="0" err="1"/>
              <a:t>canbus</a:t>
            </a:r>
            <a:r>
              <a:rPr lang="it-IT" dirty="0"/>
              <a:t>), </a:t>
            </a:r>
            <a:r>
              <a:rPr lang="it-IT" dirty="0" smtClean="0"/>
              <a:t>devono presentare </a:t>
            </a:r>
            <a:r>
              <a:rPr lang="it-IT" dirty="0"/>
              <a:t>caratteristiche </a:t>
            </a:r>
            <a:r>
              <a:rPr lang="it-IT" i="1" dirty="0" err="1"/>
              <a:t>automotive</a:t>
            </a:r>
            <a:r>
              <a:rPr lang="it-IT" dirty="0"/>
              <a:t>, ossia devono essere omologate secondo le direttive europee </a:t>
            </a:r>
            <a:r>
              <a:rPr lang="it-IT" dirty="0" smtClean="0"/>
              <a:t>di riferimento</a:t>
            </a:r>
            <a:r>
              <a:rPr lang="it-IT" dirty="0"/>
              <a:t>, per l’installazione a bordo di </a:t>
            </a:r>
            <a:r>
              <a:rPr lang="it-IT" dirty="0" smtClean="0"/>
              <a:t>veicoli. La </a:t>
            </a:r>
            <a:r>
              <a:rPr lang="it-IT" dirty="0"/>
              <a:t>disposizione e numerosità dei </a:t>
            </a:r>
            <a:r>
              <a:rPr lang="it-IT" dirty="0" err="1"/>
              <a:t>validatori</a:t>
            </a:r>
            <a:r>
              <a:rPr lang="it-IT" dirty="0"/>
              <a:t> a bordo deve essere tale da consentire un rapido </a:t>
            </a:r>
            <a:r>
              <a:rPr lang="it-IT" dirty="0" err="1" smtClean="0"/>
              <a:t>incarrozzamento</a:t>
            </a:r>
            <a:r>
              <a:rPr lang="it-IT" dirty="0"/>
              <a:t> </a:t>
            </a:r>
            <a:r>
              <a:rPr lang="it-IT" dirty="0" smtClean="0"/>
              <a:t>degli </a:t>
            </a:r>
            <a:r>
              <a:rPr lang="it-IT" dirty="0"/>
              <a:t>utenti, anche nei punti e momenti di massima affluenza al </a:t>
            </a:r>
            <a:r>
              <a:rPr lang="it-IT" dirty="0" smtClean="0"/>
              <a:t>servizio.</a:t>
            </a: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6691" y="4436691"/>
            <a:ext cx="8474787" cy="2259943"/>
          </a:xfrm>
          <a:prstGeom prst="rect">
            <a:avLst/>
          </a:prstGeom>
        </p:spPr>
      </p:pic>
    </p:spTree>
    <p:extLst>
      <p:ext uri="{BB962C8B-B14F-4D97-AF65-F5344CB8AC3E}">
        <p14:creationId xmlns:p14="http://schemas.microsoft.com/office/powerpoint/2010/main" val="42042223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1</a:t>
            </a:r>
            <a:endParaRPr lang="it-IT" sz="2800" b="1" dirty="0">
              <a:solidFill>
                <a:schemeClr val="accent1">
                  <a:lumMod val="50000"/>
                </a:schemeClr>
              </a:solidFill>
              <a:latin typeface="+mn-lt"/>
            </a:endParaRPr>
          </a:p>
        </p:txBody>
      </p:sp>
      <p:sp>
        <p:nvSpPr>
          <p:cNvPr id="6" name="Rettangolo 5"/>
          <p:cNvSpPr/>
          <p:nvPr/>
        </p:nvSpPr>
        <p:spPr>
          <a:xfrm>
            <a:off x="188258" y="1387102"/>
            <a:ext cx="3926542" cy="4832092"/>
          </a:xfrm>
          <a:prstGeom prst="rect">
            <a:avLst/>
          </a:prstGeom>
        </p:spPr>
        <p:txBody>
          <a:bodyPr wrap="square">
            <a:spAutoFit/>
          </a:bodyPr>
          <a:lstStyle/>
          <a:p>
            <a:pPr algn="just"/>
            <a:r>
              <a:rPr lang="it-IT" sz="2400" b="1" dirty="0" smtClean="0"/>
              <a:t>Rete di vendita</a:t>
            </a:r>
          </a:p>
          <a:p>
            <a:pPr algn="just"/>
            <a:endParaRPr lang="it-IT" sz="2400" b="1" dirty="0" smtClean="0"/>
          </a:p>
          <a:p>
            <a:pPr algn="just"/>
            <a:r>
              <a:rPr lang="it-IT" sz="2000" dirty="0" smtClean="0"/>
              <a:t>Il </a:t>
            </a:r>
            <a:r>
              <a:rPr lang="it-IT" sz="2000" dirty="0"/>
              <a:t>Sottosistema di Vendita è </a:t>
            </a:r>
            <a:r>
              <a:rPr lang="it-IT" sz="2000" dirty="0" smtClean="0"/>
              <a:t>composto </a:t>
            </a:r>
            <a:r>
              <a:rPr lang="it-IT" sz="2000" dirty="0"/>
              <a:t>da </a:t>
            </a:r>
            <a:r>
              <a:rPr lang="it-IT" sz="2000" b="1" i="1" dirty="0"/>
              <a:t>5 sottosistemi</a:t>
            </a:r>
            <a:r>
              <a:rPr lang="it-IT" sz="2000" dirty="0" smtClean="0"/>
              <a:t>:</a:t>
            </a:r>
          </a:p>
          <a:p>
            <a:pPr algn="just"/>
            <a:endParaRPr lang="it-IT" sz="2000" dirty="0"/>
          </a:p>
          <a:p>
            <a:pPr marL="342900" indent="-342900" algn="just">
              <a:buFont typeface="Wingdings" panose="05000000000000000000" pitchFamily="2" charset="2"/>
              <a:buChar char="Ø"/>
            </a:pPr>
            <a:r>
              <a:rPr lang="it-IT" sz="2000" dirty="0" smtClean="0"/>
              <a:t>Sottosistema </a:t>
            </a:r>
            <a:r>
              <a:rPr lang="it-IT" sz="2000" dirty="0"/>
              <a:t>di Emissione, Vendita </a:t>
            </a:r>
            <a:r>
              <a:rPr lang="it-IT" sz="2000" dirty="0" smtClean="0"/>
              <a:t>e Rinnovo/Ricarica Biglietterie Aziendali;</a:t>
            </a:r>
          </a:p>
          <a:p>
            <a:pPr marL="342900" indent="-342900" algn="just">
              <a:buFont typeface="Wingdings" panose="05000000000000000000" pitchFamily="2" charset="2"/>
              <a:buChar char="Ø"/>
            </a:pPr>
            <a:r>
              <a:rPr lang="it-IT" sz="2000" dirty="0" smtClean="0"/>
              <a:t>Sottosistema </a:t>
            </a:r>
            <a:r>
              <a:rPr lang="it-IT" sz="2000" dirty="0"/>
              <a:t>di Vendita e Rinnovo/Ricarica </a:t>
            </a:r>
            <a:r>
              <a:rPr lang="it-IT" sz="2000" dirty="0" smtClean="0"/>
              <a:t>Punti Vendita Convenzionati;</a:t>
            </a:r>
          </a:p>
          <a:p>
            <a:pPr marL="342900" indent="-342900" algn="just">
              <a:buFont typeface="Wingdings" panose="05000000000000000000" pitchFamily="2" charset="2"/>
              <a:buChar char="Ø"/>
            </a:pPr>
            <a:r>
              <a:rPr lang="it-IT" sz="2000" dirty="0" smtClean="0"/>
              <a:t>Sottosistema </a:t>
            </a:r>
            <a:r>
              <a:rPr lang="it-IT" sz="2000" dirty="0"/>
              <a:t>di Vendita e Rinnovo/Ricarica </a:t>
            </a:r>
            <a:r>
              <a:rPr lang="it-IT" sz="2000" dirty="0" smtClean="0"/>
              <a:t>Self-Service;</a:t>
            </a:r>
          </a:p>
          <a:p>
            <a:pPr marL="342900" indent="-342900" algn="just">
              <a:buFont typeface="Wingdings" panose="05000000000000000000" pitchFamily="2" charset="2"/>
              <a:buChar char="Ø"/>
            </a:pPr>
            <a:r>
              <a:rPr lang="it-IT" sz="2000" dirty="0" smtClean="0"/>
              <a:t>Sottosistema </a:t>
            </a:r>
            <a:r>
              <a:rPr lang="it-IT" sz="2000" dirty="0"/>
              <a:t>di Rinnovo/Ricarica via Internet (</a:t>
            </a:r>
            <a:r>
              <a:rPr lang="it-IT" sz="2000" dirty="0" err="1"/>
              <a:t>webshop</a:t>
            </a:r>
            <a:r>
              <a:rPr lang="it-IT" sz="2000" dirty="0"/>
              <a:t>)</a:t>
            </a:r>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9235" y="1524328"/>
            <a:ext cx="7207623" cy="5092113"/>
          </a:xfrm>
          <a:prstGeom prst="rect">
            <a:avLst/>
          </a:prstGeom>
        </p:spPr>
      </p:pic>
    </p:spTree>
    <p:extLst>
      <p:ext uri="{BB962C8B-B14F-4D97-AF65-F5344CB8AC3E}">
        <p14:creationId xmlns:p14="http://schemas.microsoft.com/office/powerpoint/2010/main" val="333625981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2</a:t>
            </a:r>
            <a:endParaRPr lang="it-IT" sz="2800" b="1" dirty="0">
              <a:solidFill>
                <a:schemeClr val="accent1">
                  <a:lumMod val="50000"/>
                </a:schemeClr>
              </a:solidFill>
              <a:latin typeface="+mn-lt"/>
            </a:endParaRPr>
          </a:p>
        </p:txBody>
      </p:sp>
      <p:sp>
        <p:nvSpPr>
          <p:cNvPr id="6" name="Rettangolo 5"/>
          <p:cNvSpPr/>
          <p:nvPr/>
        </p:nvSpPr>
        <p:spPr>
          <a:xfrm>
            <a:off x="188258" y="1387102"/>
            <a:ext cx="11591366" cy="5262979"/>
          </a:xfrm>
          <a:prstGeom prst="rect">
            <a:avLst/>
          </a:prstGeom>
        </p:spPr>
        <p:txBody>
          <a:bodyPr wrap="square">
            <a:spAutoFit/>
          </a:bodyPr>
          <a:lstStyle/>
          <a:p>
            <a:pPr algn="just"/>
            <a:r>
              <a:rPr lang="it-IT" sz="2400" b="1" dirty="0" smtClean="0"/>
              <a:t>Raccolta dati</a:t>
            </a:r>
          </a:p>
          <a:p>
            <a:pPr algn="just"/>
            <a:endParaRPr lang="it-IT" sz="2400" b="1" dirty="0" smtClean="0"/>
          </a:p>
          <a:p>
            <a:pPr algn="just"/>
            <a:r>
              <a:rPr lang="it-IT" dirty="0"/>
              <a:t>I dati periferici vengono raccolti e concentrati al CCA attraverso differenti modalità in funzione della </a:t>
            </a:r>
            <a:r>
              <a:rPr lang="it-IT" dirty="0" smtClean="0"/>
              <a:t>tipologia di </a:t>
            </a:r>
            <a:r>
              <a:rPr lang="it-IT" dirty="0"/>
              <a:t>connessione scelta per la </a:t>
            </a:r>
            <a:r>
              <a:rPr lang="it-IT" dirty="0" smtClean="0"/>
              <a:t>comunicazione. Le </a:t>
            </a:r>
            <a:r>
              <a:rPr lang="it-IT" dirty="0"/>
              <a:t>modalità di trasmissione possono essere raggruppate secondo </a:t>
            </a:r>
            <a:r>
              <a:rPr lang="it-IT" dirty="0" smtClean="0"/>
              <a:t>lo </a:t>
            </a:r>
            <a:r>
              <a:rPr lang="it-IT" dirty="0"/>
              <a:t>schema</a:t>
            </a:r>
            <a:r>
              <a:rPr lang="it-IT" dirty="0" smtClean="0"/>
              <a:t>:</a:t>
            </a:r>
          </a:p>
          <a:p>
            <a:pPr algn="just"/>
            <a:endParaRPr lang="it-IT" dirty="0"/>
          </a:p>
          <a:p>
            <a:pPr marL="457200" indent="-457200" algn="just">
              <a:buAutoNum type="arabicPeriod"/>
            </a:pPr>
            <a:r>
              <a:rPr lang="it-IT" dirty="0" smtClean="0"/>
              <a:t>Rete </a:t>
            </a:r>
            <a:r>
              <a:rPr lang="it-IT" dirty="0"/>
              <a:t>LAN/Ethernet </a:t>
            </a:r>
            <a:r>
              <a:rPr lang="it-IT" dirty="0" smtClean="0"/>
              <a:t>TCP-IP: il </a:t>
            </a:r>
            <a:r>
              <a:rPr lang="it-IT" dirty="0"/>
              <a:t>collegamento di tipo LAN/Ethernet TCP/IP è utilizzato per lo scambio dati tra il CCA e </a:t>
            </a:r>
            <a:r>
              <a:rPr lang="it-IT" dirty="0" smtClean="0"/>
              <a:t>le biglietterie </a:t>
            </a:r>
            <a:r>
              <a:rPr lang="it-IT" dirty="0"/>
              <a:t>aziendali, i Self-Service, le Stazioni e i Depositi </a:t>
            </a:r>
            <a:r>
              <a:rPr lang="it-IT" dirty="0" smtClean="0"/>
              <a:t>Bus.</a:t>
            </a:r>
          </a:p>
          <a:p>
            <a:pPr marL="444500" indent="-342900" algn="just">
              <a:buFont typeface="+mj-lt"/>
              <a:buAutoNum type="arabicPeriod"/>
            </a:pPr>
            <a:r>
              <a:rPr lang="it-IT" dirty="0" smtClean="0"/>
              <a:t>Rete </a:t>
            </a:r>
            <a:r>
              <a:rPr lang="it-IT" dirty="0"/>
              <a:t>Telefonica Commutata (RTC</a:t>
            </a:r>
            <a:r>
              <a:rPr lang="it-IT" dirty="0" smtClean="0"/>
              <a:t>):</a:t>
            </a:r>
            <a:r>
              <a:rPr lang="it-IT" dirty="0"/>
              <a:t> </a:t>
            </a:r>
            <a:r>
              <a:rPr lang="it-IT" dirty="0" smtClean="0"/>
              <a:t>modalità </a:t>
            </a:r>
            <a:r>
              <a:rPr lang="it-IT" dirty="0"/>
              <a:t>di collegamento con il CCA da utilizzarsi per i sottosistemi di vendita degli </a:t>
            </a:r>
            <a:r>
              <a:rPr lang="it-IT" dirty="0" smtClean="0"/>
              <a:t>esercizi convenzionati </a:t>
            </a:r>
            <a:r>
              <a:rPr lang="it-IT" dirty="0"/>
              <a:t>(agenzie, esercizi commerciali, distributori, altro), in alternativa </a:t>
            </a:r>
            <a:r>
              <a:rPr lang="it-IT" dirty="0" smtClean="0"/>
              <a:t>alla trasmissione </a:t>
            </a:r>
            <a:r>
              <a:rPr lang="it-IT" dirty="0"/>
              <a:t>wireless a lungo raggio mediante scheda GPRS. La connessione RTC </a:t>
            </a:r>
            <a:r>
              <a:rPr lang="it-IT" dirty="0" smtClean="0"/>
              <a:t>potrà essere </a:t>
            </a:r>
            <a:r>
              <a:rPr lang="it-IT" dirty="0"/>
              <a:t>utilizzata anche per il collegamento tra il CCA e i Sottosistemi Remoti (</a:t>
            </a:r>
            <a:r>
              <a:rPr lang="it-IT" dirty="0" smtClean="0"/>
              <a:t>Biglietterie, Depositi</a:t>
            </a:r>
            <a:r>
              <a:rPr lang="it-IT" dirty="0"/>
              <a:t>) nel caso di assenza di collegamenti di tipo LAN/Ethernet TCP-IP.</a:t>
            </a:r>
          </a:p>
          <a:p>
            <a:pPr marL="444500" indent="-444500" algn="just">
              <a:buFont typeface="+mj-lt"/>
              <a:buAutoNum type="arabicPeriod"/>
            </a:pPr>
            <a:r>
              <a:rPr lang="it-IT" dirty="0" smtClean="0"/>
              <a:t>Trasmissione </a:t>
            </a:r>
            <a:r>
              <a:rPr lang="it-IT" dirty="0"/>
              <a:t>Wireless “a corto raggio</a:t>
            </a:r>
            <a:r>
              <a:rPr lang="it-IT" dirty="0" smtClean="0"/>
              <a:t>”: modalità </a:t>
            </a:r>
            <a:r>
              <a:rPr lang="it-IT" dirty="0"/>
              <a:t>di comunicazione bordo/terra tra i veicoli e i relativi impianti </a:t>
            </a:r>
            <a:r>
              <a:rPr lang="it-IT" dirty="0" smtClean="0"/>
              <a:t>di Deposito basata sullo </a:t>
            </a:r>
            <a:r>
              <a:rPr lang="it-IT" dirty="0"/>
              <a:t>standard IEEE 802.11b/g/n e l’impiego del protocollo TCP-IP.</a:t>
            </a:r>
          </a:p>
          <a:p>
            <a:pPr marL="444500" indent="-342900" algn="just">
              <a:buFont typeface="+mj-lt"/>
              <a:buAutoNum type="arabicPeriod"/>
            </a:pPr>
            <a:r>
              <a:rPr lang="it-IT" dirty="0" smtClean="0"/>
              <a:t>Trasmissione </a:t>
            </a:r>
            <a:r>
              <a:rPr lang="it-IT" dirty="0"/>
              <a:t>Wireless “a lungo raggio</a:t>
            </a:r>
            <a:r>
              <a:rPr lang="it-IT" dirty="0" smtClean="0"/>
              <a:t>”: modalità </a:t>
            </a:r>
            <a:r>
              <a:rPr lang="it-IT" dirty="0"/>
              <a:t>di comunicazione bordo/terra con il CCA basata sull’utilizzo di tecnologia a </a:t>
            </a:r>
            <a:r>
              <a:rPr lang="it-IT" dirty="0" smtClean="0"/>
              <a:t>lungo raggio </a:t>
            </a:r>
            <a:r>
              <a:rPr lang="it-IT" dirty="0"/>
              <a:t>di tipo GPRS/UMTS da utilizzarsi in considerazione del fatto che alcuni </a:t>
            </a:r>
            <a:r>
              <a:rPr lang="it-IT" dirty="0" smtClean="0"/>
              <a:t>autobus potrebbero </a:t>
            </a:r>
            <a:r>
              <a:rPr lang="it-IT" dirty="0"/>
              <a:t>non rientrare mai o solo dopo lunghi periodi nel deposito aziendale ove </a:t>
            </a:r>
            <a:r>
              <a:rPr lang="it-IT" dirty="0" smtClean="0"/>
              <a:t>utilizzare la </a:t>
            </a:r>
            <a:r>
              <a:rPr lang="it-IT" dirty="0"/>
              <a:t>trasmissione wireless “a corto raggio”. È una modalità di comunicazione utilizzata </a:t>
            </a:r>
            <a:r>
              <a:rPr lang="it-IT" dirty="0" smtClean="0"/>
              <a:t>anche per </a:t>
            </a:r>
            <a:r>
              <a:rPr lang="it-IT" dirty="0"/>
              <a:t>la rete di vendita degli esercizi convenzionati in alternativa alla RTC.</a:t>
            </a:r>
          </a:p>
        </p:txBody>
      </p:sp>
    </p:spTree>
    <p:extLst>
      <p:ext uri="{BB962C8B-B14F-4D97-AF65-F5344CB8AC3E}">
        <p14:creationId xmlns:p14="http://schemas.microsoft.com/office/powerpoint/2010/main" val="6062675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a:t>
            </a:r>
            <a:r>
              <a:rPr lang="it-IT" sz="2800" b="1" dirty="0">
                <a:solidFill>
                  <a:schemeClr val="accent1">
                    <a:lumMod val="50000"/>
                  </a:schemeClr>
                </a:solidFill>
                <a:latin typeface="+mn-lt"/>
              </a:rPr>
              <a:t>3</a:t>
            </a:r>
          </a:p>
        </p:txBody>
      </p:sp>
      <p:sp>
        <p:nvSpPr>
          <p:cNvPr id="6" name="Rettangolo 5"/>
          <p:cNvSpPr/>
          <p:nvPr/>
        </p:nvSpPr>
        <p:spPr>
          <a:xfrm>
            <a:off x="188258" y="1387102"/>
            <a:ext cx="11591366" cy="1292662"/>
          </a:xfrm>
          <a:prstGeom prst="rect">
            <a:avLst/>
          </a:prstGeom>
        </p:spPr>
        <p:txBody>
          <a:bodyPr wrap="square">
            <a:spAutoFit/>
          </a:bodyPr>
          <a:lstStyle/>
          <a:p>
            <a:pPr algn="just"/>
            <a:r>
              <a:rPr lang="it-IT" sz="2400" b="1" dirty="0" smtClean="0"/>
              <a:t>Centro di controllo aziendale (CCA)</a:t>
            </a:r>
          </a:p>
          <a:p>
            <a:pPr algn="just"/>
            <a:r>
              <a:rPr lang="it-IT" dirty="0" smtClean="0"/>
              <a:t>Il </a:t>
            </a:r>
            <a:r>
              <a:rPr lang="it-IT" dirty="0"/>
              <a:t>Centro di Controllo Aziendale è il centro operativo di ciascuna azienda adibito ad assolvere le funzioni </a:t>
            </a:r>
            <a:r>
              <a:rPr lang="it-IT" dirty="0" smtClean="0"/>
              <a:t>di raccolta </a:t>
            </a:r>
            <a:r>
              <a:rPr lang="it-IT" dirty="0"/>
              <a:t>delle informazioni e dei dati registrati a livello periferico, definizione e gestione dei parametri </a:t>
            </a:r>
            <a:r>
              <a:rPr lang="it-IT" dirty="0" smtClean="0"/>
              <a:t>di funzionamento </a:t>
            </a:r>
            <a:r>
              <a:rPr lang="it-IT" dirty="0"/>
              <a:t>e consuntivazione delle attività svolte dal </a:t>
            </a:r>
            <a:r>
              <a:rPr lang="it-IT" dirty="0" smtClean="0"/>
              <a:t>sistema.</a:t>
            </a: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7348" y="2679764"/>
            <a:ext cx="9613185" cy="4178236"/>
          </a:xfrm>
          <a:prstGeom prst="rect">
            <a:avLst/>
          </a:prstGeom>
        </p:spPr>
      </p:pic>
    </p:spTree>
    <p:extLst>
      <p:ext uri="{BB962C8B-B14F-4D97-AF65-F5344CB8AC3E}">
        <p14:creationId xmlns:p14="http://schemas.microsoft.com/office/powerpoint/2010/main" val="9706679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a:t>
            </a:r>
            <a:r>
              <a:rPr lang="it-IT" sz="2800" b="1" dirty="0">
                <a:solidFill>
                  <a:schemeClr val="accent1">
                    <a:lumMod val="50000"/>
                  </a:schemeClr>
                </a:solidFill>
                <a:latin typeface="+mn-lt"/>
              </a:rPr>
              <a:t>3</a:t>
            </a:r>
          </a:p>
        </p:txBody>
      </p:sp>
      <p:sp>
        <p:nvSpPr>
          <p:cNvPr id="7" name="Rettangolo 6"/>
          <p:cNvSpPr/>
          <p:nvPr/>
        </p:nvSpPr>
        <p:spPr>
          <a:xfrm>
            <a:off x="287519" y="1518851"/>
            <a:ext cx="6489798" cy="5232202"/>
          </a:xfrm>
          <a:prstGeom prst="rect">
            <a:avLst/>
          </a:prstGeom>
        </p:spPr>
        <p:txBody>
          <a:bodyPr wrap="square">
            <a:spAutoFit/>
          </a:bodyPr>
          <a:lstStyle/>
          <a:p>
            <a:pPr algn="just"/>
            <a:r>
              <a:rPr lang="it-IT" sz="2400" b="1" dirty="0"/>
              <a:t>Centro di controllo aziendale (CCA)</a:t>
            </a:r>
          </a:p>
          <a:p>
            <a:pPr algn="just"/>
            <a:endParaRPr lang="it-IT" dirty="0" smtClean="0"/>
          </a:p>
          <a:p>
            <a:pPr algn="just"/>
            <a:r>
              <a:rPr lang="it-IT" dirty="0" smtClean="0"/>
              <a:t>L’architettura </a:t>
            </a:r>
            <a:r>
              <a:rPr lang="it-IT" dirty="0"/>
              <a:t>informatica è generalmente del tipo </a:t>
            </a:r>
            <a:r>
              <a:rPr lang="it-IT" dirty="0" err="1"/>
              <a:t>client-server</a:t>
            </a:r>
            <a:r>
              <a:rPr lang="it-IT" dirty="0"/>
              <a:t>, basata su un </a:t>
            </a:r>
            <a:r>
              <a:rPr lang="it-IT" dirty="0" smtClean="0"/>
              <a:t>applicativo </a:t>
            </a:r>
            <a:r>
              <a:rPr lang="it-IT" dirty="0"/>
              <a:t>WEB </a:t>
            </a:r>
            <a:r>
              <a:rPr lang="it-IT" dirty="0" err="1"/>
              <a:t>based</a:t>
            </a:r>
            <a:r>
              <a:rPr lang="it-IT" dirty="0"/>
              <a:t> per consentire l’accesso a tutte le funzionalità della centrale e delle postazioni di vendita mediante browser web.</a:t>
            </a:r>
          </a:p>
          <a:p>
            <a:pPr algn="just"/>
            <a:endParaRPr lang="it-IT" sz="2000" b="1" u="sng" dirty="0" smtClean="0"/>
          </a:p>
          <a:p>
            <a:pPr algn="just"/>
            <a:r>
              <a:rPr lang="it-IT" sz="2000" b="1" u="sng" dirty="0" smtClean="0"/>
              <a:t>Funzionalità principali:</a:t>
            </a:r>
          </a:p>
          <a:p>
            <a:endParaRPr lang="it-IT" dirty="0"/>
          </a:p>
          <a:p>
            <a:pPr marL="285750" indent="-285750" algn="just">
              <a:buFont typeface="Wingdings" panose="05000000000000000000" pitchFamily="2" charset="2"/>
              <a:buChar char="Ø"/>
            </a:pPr>
            <a:r>
              <a:rPr lang="it-IT" dirty="0"/>
              <a:t>Scambio dati con </a:t>
            </a:r>
            <a:r>
              <a:rPr lang="it-IT" dirty="0" smtClean="0"/>
              <a:t>il CSR; </a:t>
            </a:r>
            <a:endParaRPr lang="it-IT" dirty="0"/>
          </a:p>
          <a:p>
            <a:pPr marL="285750" indent="-285750" algn="just">
              <a:buFont typeface="Wingdings" panose="05000000000000000000" pitchFamily="2" charset="2"/>
              <a:buChar char="Ø"/>
            </a:pPr>
            <a:r>
              <a:rPr lang="it-IT" dirty="0" smtClean="0"/>
              <a:t>Gestione </a:t>
            </a:r>
            <a:r>
              <a:rPr lang="it-IT" dirty="0"/>
              <a:t>dei parametri del sistema e della descrizione della rete; </a:t>
            </a:r>
          </a:p>
          <a:p>
            <a:pPr marL="285750" indent="-285750" algn="just">
              <a:buFont typeface="Wingdings" panose="05000000000000000000" pitchFamily="2" charset="2"/>
              <a:buChar char="Ø"/>
            </a:pPr>
            <a:r>
              <a:rPr lang="it-IT" dirty="0" smtClean="0"/>
              <a:t>Raccolta </a:t>
            </a:r>
            <a:r>
              <a:rPr lang="it-IT" dirty="0"/>
              <a:t>dei dati di attività; </a:t>
            </a:r>
          </a:p>
          <a:p>
            <a:pPr marL="285750" indent="-285750" algn="just">
              <a:buFont typeface="Wingdings" panose="05000000000000000000" pitchFamily="2" charset="2"/>
              <a:buChar char="Ø"/>
            </a:pPr>
            <a:r>
              <a:rPr lang="it-IT" dirty="0" smtClean="0"/>
              <a:t>Analisi </a:t>
            </a:r>
            <a:r>
              <a:rPr lang="it-IT" dirty="0"/>
              <a:t>statistica e reporting; </a:t>
            </a:r>
          </a:p>
          <a:p>
            <a:pPr marL="285750" indent="-285750" algn="just">
              <a:buFont typeface="Wingdings" panose="05000000000000000000" pitchFamily="2" charset="2"/>
              <a:buChar char="Ø"/>
            </a:pPr>
            <a:r>
              <a:rPr lang="it-IT" dirty="0" smtClean="0"/>
              <a:t>Gestione </a:t>
            </a:r>
            <a:r>
              <a:rPr lang="it-IT" dirty="0"/>
              <a:t>dei dati relativi ai clienti; </a:t>
            </a:r>
          </a:p>
          <a:p>
            <a:pPr marL="285750" indent="-285750" algn="just">
              <a:buFont typeface="Wingdings" panose="05000000000000000000" pitchFamily="2" charset="2"/>
              <a:buChar char="Ø"/>
            </a:pPr>
            <a:r>
              <a:rPr lang="it-IT" dirty="0" smtClean="0"/>
              <a:t>Amministrazione </a:t>
            </a:r>
            <a:r>
              <a:rPr lang="it-IT" dirty="0"/>
              <a:t>del sistema; </a:t>
            </a:r>
          </a:p>
          <a:p>
            <a:pPr marL="285750" indent="-285750" algn="just">
              <a:buFont typeface="Wingdings" panose="05000000000000000000" pitchFamily="2" charset="2"/>
              <a:buChar char="Ø"/>
            </a:pPr>
            <a:r>
              <a:rPr lang="it-IT" dirty="0" smtClean="0"/>
              <a:t>Salvataggio </a:t>
            </a:r>
            <a:r>
              <a:rPr lang="it-IT" dirty="0"/>
              <a:t>e ripristino; </a:t>
            </a:r>
          </a:p>
          <a:p>
            <a:pPr marL="285750" indent="-285750" algn="just">
              <a:buFont typeface="Wingdings" panose="05000000000000000000" pitchFamily="2" charset="2"/>
              <a:buChar char="Ø"/>
            </a:pPr>
            <a:r>
              <a:rPr lang="it-IT" dirty="0" smtClean="0"/>
              <a:t>Gestione </a:t>
            </a:r>
            <a:r>
              <a:rPr lang="it-IT" dirty="0"/>
              <a:t>degli operatori; </a:t>
            </a:r>
          </a:p>
          <a:p>
            <a:pPr marL="285750" indent="-285750" algn="just">
              <a:buFont typeface="Wingdings" panose="05000000000000000000" pitchFamily="2" charset="2"/>
              <a:buChar char="Ø"/>
            </a:pPr>
            <a:r>
              <a:rPr lang="it-IT" dirty="0" smtClean="0"/>
              <a:t>Diagnostica </a:t>
            </a:r>
            <a:r>
              <a:rPr lang="it-IT" dirty="0"/>
              <a:t>periferiche. </a:t>
            </a: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681" y="1899044"/>
            <a:ext cx="5049489" cy="4471816"/>
          </a:xfrm>
          <a:prstGeom prst="rect">
            <a:avLst/>
          </a:prstGeom>
        </p:spPr>
      </p:pic>
    </p:spTree>
    <p:extLst>
      <p:ext uri="{BB962C8B-B14F-4D97-AF65-F5344CB8AC3E}">
        <p14:creationId xmlns:p14="http://schemas.microsoft.com/office/powerpoint/2010/main" val="26656051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4</a:t>
            </a:r>
            <a:endParaRPr lang="it-IT" sz="2800" b="1" dirty="0">
              <a:solidFill>
                <a:schemeClr val="accent1">
                  <a:lumMod val="50000"/>
                </a:schemeClr>
              </a:solidFill>
              <a:latin typeface="+mn-lt"/>
            </a:endParaRPr>
          </a:p>
        </p:txBody>
      </p:sp>
      <p:sp>
        <p:nvSpPr>
          <p:cNvPr id="6" name="Rettangolo 5"/>
          <p:cNvSpPr/>
          <p:nvPr/>
        </p:nvSpPr>
        <p:spPr>
          <a:xfrm>
            <a:off x="336178" y="1558808"/>
            <a:ext cx="4397188" cy="4985980"/>
          </a:xfrm>
          <a:prstGeom prst="rect">
            <a:avLst/>
          </a:prstGeom>
        </p:spPr>
        <p:txBody>
          <a:bodyPr wrap="square">
            <a:spAutoFit/>
          </a:bodyPr>
          <a:lstStyle/>
          <a:p>
            <a:pPr algn="just"/>
            <a:r>
              <a:rPr lang="it-IT" sz="2400" b="1" dirty="0" smtClean="0"/>
              <a:t>Centro di supervisione regionale (CSR)</a:t>
            </a:r>
          </a:p>
          <a:p>
            <a:pPr algn="just"/>
            <a:endParaRPr lang="it-IT" dirty="0" smtClean="0"/>
          </a:p>
          <a:p>
            <a:pPr algn="just"/>
            <a:r>
              <a:rPr lang="it-IT" dirty="0" smtClean="0"/>
              <a:t>Essendo </a:t>
            </a:r>
            <a:r>
              <a:rPr lang="it-IT" dirty="0"/>
              <a:t>le Regioni ed Enti Locali soggetti designati alla gestione del Trasporto Pubblico Locale, sono </a:t>
            </a:r>
            <a:r>
              <a:rPr lang="it-IT" dirty="0" smtClean="0"/>
              <a:t>previsti in </a:t>
            </a:r>
            <a:r>
              <a:rPr lang="it-IT" dirty="0"/>
              <a:t>molti casi i Centri si Supervisione Regionale, atti a collezionare i dati generati dalle singole CCA, in </a:t>
            </a:r>
            <a:r>
              <a:rPr lang="it-IT" dirty="0" smtClean="0"/>
              <a:t>maniera diretta </a:t>
            </a:r>
            <a:r>
              <a:rPr lang="it-IT" dirty="0"/>
              <a:t>o tramite un Centro di Controllo di Bacino (CCB</a:t>
            </a:r>
            <a:r>
              <a:rPr lang="it-IT" dirty="0" smtClean="0"/>
              <a:t>).</a:t>
            </a:r>
          </a:p>
          <a:p>
            <a:pPr algn="just"/>
            <a:endParaRPr lang="it-IT" dirty="0" smtClean="0"/>
          </a:p>
          <a:p>
            <a:pPr algn="just"/>
            <a:r>
              <a:rPr lang="it-IT" dirty="0" smtClean="0"/>
              <a:t>I dati </a:t>
            </a:r>
            <a:r>
              <a:rPr lang="it-IT" dirty="0"/>
              <a:t>provenienti dai </a:t>
            </a:r>
            <a:r>
              <a:rPr lang="it-IT" dirty="0" smtClean="0"/>
              <a:t>CCA </a:t>
            </a:r>
            <a:r>
              <a:rPr lang="it-IT" dirty="0"/>
              <a:t>alimenteranno il sistema di monitoraggio regionale dell’esercizio, del venduto, degli spostamenti degli utenti del servizio TPL e la compensazione degli introiti. </a:t>
            </a:r>
          </a:p>
          <a:p>
            <a:pPr algn="just"/>
            <a:endParaRPr lang="it-IT" dirty="0"/>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1625" y="1387102"/>
            <a:ext cx="6855751" cy="5329392"/>
          </a:xfrm>
          <a:prstGeom prst="rect">
            <a:avLst/>
          </a:prstGeom>
        </p:spPr>
      </p:pic>
    </p:spTree>
    <p:extLst>
      <p:ext uri="{BB962C8B-B14F-4D97-AF65-F5344CB8AC3E}">
        <p14:creationId xmlns:p14="http://schemas.microsoft.com/office/powerpoint/2010/main" val="35610428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4</a:t>
            </a:r>
            <a:endParaRPr lang="it-IT" sz="2800" b="1" dirty="0">
              <a:solidFill>
                <a:schemeClr val="accent1">
                  <a:lumMod val="50000"/>
                </a:schemeClr>
              </a:solidFill>
              <a:latin typeface="+mn-lt"/>
            </a:endParaRPr>
          </a:p>
        </p:txBody>
      </p:sp>
      <p:sp>
        <p:nvSpPr>
          <p:cNvPr id="6" name="Rettangolo 5"/>
          <p:cNvSpPr/>
          <p:nvPr/>
        </p:nvSpPr>
        <p:spPr>
          <a:xfrm>
            <a:off x="312704" y="1505020"/>
            <a:ext cx="11551022" cy="5201424"/>
          </a:xfrm>
          <a:prstGeom prst="rect">
            <a:avLst/>
          </a:prstGeom>
        </p:spPr>
        <p:txBody>
          <a:bodyPr wrap="square">
            <a:spAutoFit/>
          </a:bodyPr>
          <a:lstStyle/>
          <a:p>
            <a:pPr algn="just"/>
            <a:r>
              <a:rPr lang="it-IT" sz="2400" b="1" dirty="0" smtClean="0"/>
              <a:t>Centro di supervisione regionale (CSR)</a:t>
            </a:r>
          </a:p>
          <a:p>
            <a:pPr algn="just"/>
            <a:endParaRPr lang="it-IT" dirty="0" smtClean="0"/>
          </a:p>
          <a:p>
            <a:pPr algn="just"/>
            <a:r>
              <a:rPr lang="it-IT" sz="2000" b="1" u="sng" dirty="0" smtClean="0"/>
              <a:t>Funzionalità principali:</a:t>
            </a:r>
          </a:p>
          <a:p>
            <a:endParaRPr lang="it-IT" dirty="0"/>
          </a:p>
          <a:p>
            <a:pPr marL="285750" indent="-285750" algn="just">
              <a:buFont typeface="Wingdings" panose="05000000000000000000" pitchFamily="2" charset="2"/>
              <a:buChar char="Ø"/>
            </a:pPr>
            <a:r>
              <a:rPr lang="it-IT" dirty="0" smtClean="0"/>
              <a:t>Realizzare </a:t>
            </a:r>
            <a:r>
              <a:rPr lang="it-IT" dirty="0"/>
              <a:t>e aggiornare un </a:t>
            </a:r>
            <a:r>
              <a:rPr lang="it-IT" b="1" dirty="0"/>
              <a:t>unico database </a:t>
            </a:r>
            <a:r>
              <a:rPr lang="it-IT" dirty="0"/>
              <a:t>dell’anagrafica clienti/titoli di viaggio e dei </a:t>
            </a:r>
            <a:r>
              <a:rPr lang="it-IT" i="1" dirty="0"/>
              <a:t>serial </a:t>
            </a:r>
            <a:r>
              <a:rPr lang="it-IT" i="1" dirty="0" err="1"/>
              <a:t>number</a:t>
            </a:r>
            <a:r>
              <a:rPr lang="it-IT" i="1" dirty="0"/>
              <a:t> </a:t>
            </a:r>
            <a:r>
              <a:rPr lang="it-IT" dirty="0"/>
              <a:t>dei </a:t>
            </a:r>
            <a:r>
              <a:rPr lang="it-IT" dirty="0" smtClean="0"/>
              <a:t>PO </a:t>
            </a:r>
            <a:r>
              <a:rPr lang="it-IT" i="1" dirty="0" smtClean="0"/>
              <a:t>(</a:t>
            </a:r>
            <a:r>
              <a:rPr lang="it-IT" i="1" dirty="0"/>
              <a:t>Supporti elettronici portabili dei Titoli di </a:t>
            </a:r>
            <a:r>
              <a:rPr lang="it-IT" i="1" dirty="0" smtClean="0"/>
              <a:t>Viaggio)</a:t>
            </a:r>
            <a:r>
              <a:rPr lang="it-IT" dirty="0" smtClean="0"/>
              <a:t> onde garantirne </a:t>
            </a:r>
            <a:r>
              <a:rPr lang="it-IT" dirty="0"/>
              <a:t>le prerogative di sicurezza e interoperabilità; </a:t>
            </a:r>
          </a:p>
          <a:p>
            <a:pPr marL="285750" indent="-285750" algn="just">
              <a:buFont typeface="Wingdings" panose="05000000000000000000" pitchFamily="2" charset="2"/>
              <a:buChar char="Ø"/>
            </a:pPr>
            <a:r>
              <a:rPr lang="it-IT" b="1" dirty="0" smtClean="0"/>
              <a:t>Gestire </a:t>
            </a:r>
            <a:r>
              <a:rPr lang="it-IT" b="1" dirty="0"/>
              <a:t>le tecnologie di supporto </a:t>
            </a:r>
            <a:r>
              <a:rPr lang="it-IT" dirty="0"/>
              <a:t>al sistema tariffario (applicazione/gestione dei parametri e dei dati </a:t>
            </a:r>
            <a:r>
              <a:rPr lang="it-IT" dirty="0" smtClean="0"/>
              <a:t>necessari all’applicazione </a:t>
            </a:r>
            <a:r>
              <a:rPr lang="it-IT" dirty="0"/>
              <a:t>e all’aggiornamento dell’intero sistema di tariffazione); </a:t>
            </a:r>
          </a:p>
          <a:p>
            <a:pPr marL="285750" indent="-285750" algn="just">
              <a:buFont typeface="Wingdings" panose="05000000000000000000" pitchFamily="2" charset="2"/>
              <a:buChar char="Ø"/>
            </a:pPr>
            <a:r>
              <a:rPr lang="it-IT" b="1" dirty="0" smtClean="0"/>
              <a:t>Raccogliere </a:t>
            </a:r>
            <a:r>
              <a:rPr lang="it-IT" b="1" dirty="0"/>
              <a:t>i dati SBE </a:t>
            </a:r>
            <a:r>
              <a:rPr lang="it-IT" dirty="0"/>
              <a:t>(emissione, vendita e rinnovo/ricarica, validazione, controllo) relativi ai contratti di viaggio, generati dai diversi sistemi/sottosistemi/apparati facenti parte </a:t>
            </a:r>
            <a:r>
              <a:rPr lang="it-IT" dirty="0" smtClean="0"/>
              <a:t>dello SBE (singoli </a:t>
            </a:r>
            <a:r>
              <a:rPr lang="it-IT" dirty="0"/>
              <a:t>sistemi aziendali), sulla base dell’attività di coordinamento, supervisione e concentrazione dati operata dai singoli CCA; </a:t>
            </a:r>
          </a:p>
          <a:p>
            <a:pPr marL="285750" indent="-285750" algn="just">
              <a:buFont typeface="Wingdings" panose="05000000000000000000" pitchFamily="2" charset="2"/>
              <a:buChar char="Ø"/>
            </a:pPr>
            <a:r>
              <a:rPr lang="it-IT" b="1" dirty="0" smtClean="0"/>
              <a:t>Supportare </a:t>
            </a:r>
            <a:r>
              <a:rPr lang="it-IT" b="1" dirty="0"/>
              <a:t>le Aziende titolari dei contratti di servizio </a:t>
            </a:r>
            <a:r>
              <a:rPr lang="it-IT" dirty="0"/>
              <a:t>(o un eventuale organismo di clearing) nella ripartizione degli introiti derivanti dall’uso del titolo di viaggio e implementare le logiche tariffarie che consentano una tariffazione a consumo, e politiche di best fare) sulla base dei criteri definiti tra gli operatori; </a:t>
            </a:r>
          </a:p>
          <a:p>
            <a:pPr marL="285750" indent="-285750" algn="just">
              <a:buFont typeface="Wingdings" panose="05000000000000000000" pitchFamily="2" charset="2"/>
              <a:buChar char="Ø"/>
            </a:pPr>
            <a:r>
              <a:rPr lang="it-IT" dirty="0" smtClean="0"/>
              <a:t>Gestire </a:t>
            </a:r>
            <a:r>
              <a:rPr lang="it-IT" dirty="0"/>
              <a:t>gli </a:t>
            </a:r>
            <a:r>
              <a:rPr lang="it-IT" b="1" dirty="0"/>
              <a:t>elenchi comuni dei PO/contratti</a:t>
            </a:r>
            <a:r>
              <a:rPr lang="it-IT" dirty="0"/>
              <a:t>, che secondo i casi e le funzionalità assolte prendono il nome di: </a:t>
            </a:r>
          </a:p>
          <a:p>
            <a:pPr marL="806450" indent="-268288" algn="just">
              <a:buFont typeface="Courier New" panose="02070309020205020404" pitchFamily="49" charset="0"/>
              <a:buChar char="o"/>
            </a:pPr>
            <a:r>
              <a:rPr lang="it-IT" dirty="0" smtClean="0"/>
              <a:t>“</a:t>
            </a:r>
            <a:r>
              <a:rPr lang="it-IT" b="1" dirty="0"/>
              <a:t>Black List Card</a:t>
            </a:r>
            <a:r>
              <a:rPr lang="it-IT" dirty="0"/>
              <a:t>” (es. PO/contratti non più validi), </a:t>
            </a:r>
          </a:p>
          <a:p>
            <a:pPr marL="806450" indent="-268288" algn="just">
              <a:buFont typeface="Courier New" panose="02070309020205020404" pitchFamily="49" charset="0"/>
              <a:buChar char="o"/>
            </a:pPr>
            <a:r>
              <a:rPr lang="it-IT" dirty="0" smtClean="0"/>
              <a:t>“</a:t>
            </a:r>
            <a:r>
              <a:rPr lang="it-IT" b="1" dirty="0"/>
              <a:t>White List Card</a:t>
            </a:r>
            <a:r>
              <a:rPr lang="it-IT" dirty="0"/>
              <a:t>” (es. PO/contratti per i quali è pianificata e abilitata una operazione di rinnovo/ricarica), </a:t>
            </a:r>
          </a:p>
          <a:p>
            <a:pPr marL="806450" indent="-268288" algn="just">
              <a:buFont typeface="Courier New" panose="02070309020205020404" pitchFamily="49" charset="0"/>
              <a:buChar char="o"/>
            </a:pPr>
            <a:r>
              <a:rPr lang="it-IT" dirty="0" smtClean="0"/>
              <a:t>“</a:t>
            </a:r>
            <a:r>
              <a:rPr lang="it-IT" b="1" dirty="0"/>
              <a:t>Grey List Card</a:t>
            </a:r>
            <a:r>
              <a:rPr lang="it-IT" dirty="0"/>
              <a:t>” (es. PO/contratti di viaggio temporaneamente sospesi); </a:t>
            </a:r>
          </a:p>
        </p:txBody>
      </p:sp>
    </p:spTree>
    <p:extLst>
      <p:ext uri="{BB962C8B-B14F-4D97-AF65-F5344CB8AC3E}">
        <p14:creationId xmlns:p14="http://schemas.microsoft.com/office/powerpoint/2010/main" val="11284959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en-US" sz="2800" b="1" dirty="0">
                <a:solidFill>
                  <a:schemeClr val="accent1">
                    <a:lumMod val="50000"/>
                  </a:schemeClr>
                </a:solidFill>
                <a:latin typeface="+mn-lt"/>
              </a:rPr>
              <a:t>IL RUOLO DEGLI ADVANCED PUBLIC TRANSPORT SYSTEM (APTS)</a:t>
            </a:r>
            <a:endParaRPr lang="it-IT" sz="2800" b="1" dirty="0">
              <a:solidFill>
                <a:schemeClr val="accent1">
                  <a:lumMod val="50000"/>
                </a:schemeClr>
              </a:solidFill>
              <a:latin typeface="+mn-lt"/>
            </a:endParaRPr>
          </a:p>
        </p:txBody>
      </p:sp>
      <p:sp>
        <p:nvSpPr>
          <p:cNvPr id="6" name="object 12"/>
          <p:cNvSpPr txBox="1"/>
          <p:nvPr/>
        </p:nvSpPr>
        <p:spPr>
          <a:xfrm>
            <a:off x="443655" y="1500567"/>
            <a:ext cx="11222990" cy="941069"/>
          </a:xfrm>
          <a:prstGeom prst="rect">
            <a:avLst/>
          </a:prstGeom>
        </p:spPr>
        <p:txBody>
          <a:bodyPr vert="horz" wrap="square" lIns="0" tIns="13335" rIns="0" bIns="0" rtlCol="0">
            <a:spAutoFit/>
          </a:bodyPr>
          <a:lstStyle/>
          <a:p>
            <a:pPr marL="355600" marR="5080" indent="-343535" algn="just">
              <a:lnSpc>
                <a:spcPct val="100000"/>
              </a:lnSpc>
              <a:spcBef>
                <a:spcPts val="105"/>
              </a:spcBef>
              <a:buFont typeface="Wingdings" panose="05000000000000000000" pitchFamily="2" charset="2"/>
              <a:buChar char="Ø"/>
              <a:tabLst>
                <a:tab pos="354965" algn="l"/>
              </a:tabLst>
            </a:pPr>
            <a:r>
              <a:rPr sz="2000" spc="-5" dirty="0" err="1" smtClean="0">
                <a:latin typeface="Calibri"/>
                <a:cs typeface="Calibri"/>
              </a:rPr>
              <a:t>Gli</a:t>
            </a:r>
            <a:r>
              <a:rPr sz="2000" spc="-5" dirty="0" smtClean="0">
                <a:latin typeface="Calibri"/>
                <a:cs typeface="Calibri"/>
              </a:rPr>
              <a:t> </a:t>
            </a:r>
            <a:r>
              <a:rPr sz="2000" spc="-10" dirty="0">
                <a:latin typeface="Calibri"/>
                <a:cs typeface="Calibri"/>
              </a:rPr>
              <a:t>APTS </a:t>
            </a:r>
            <a:r>
              <a:rPr sz="2000" spc="-5" dirty="0">
                <a:latin typeface="Calibri"/>
                <a:cs typeface="Calibri"/>
              </a:rPr>
              <a:t>nascono come </a:t>
            </a:r>
            <a:r>
              <a:rPr sz="2000" spc="-10" dirty="0">
                <a:latin typeface="Calibri"/>
                <a:cs typeface="Calibri"/>
              </a:rPr>
              <a:t>sistemi </a:t>
            </a:r>
            <a:r>
              <a:rPr sz="2000" spc="-5" dirty="0">
                <a:latin typeface="Calibri"/>
                <a:cs typeface="Calibri"/>
              </a:rPr>
              <a:t>tecnologici </a:t>
            </a:r>
            <a:r>
              <a:rPr sz="2000" dirty="0">
                <a:latin typeface="Calibri"/>
                <a:cs typeface="Calibri"/>
              </a:rPr>
              <a:t>di </a:t>
            </a:r>
            <a:r>
              <a:rPr sz="2000" spc="-5" dirty="0">
                <a:latin typeface="Calibri"/>
                <a:cs typeface="Calibri"/>
              </a:rPr>
              <a:t>supporto alla </a:t>
            </a:r>
            <a:r>
              <a:rPr sz="2000" b="1" spc="-10" dirty="0">
                <a:latin typeface="Calibri"/>
                <a:cs typeface="Calibri"/>
              </a:rPr>
              <a:t>gestione </a:t>
            </a:r>
            <a:r>
              <a:rPr sz="2000" dirty="0">
                <a:latin typeface="Calibri"/>
                <a:cs typeface="Calibri"/>
              </a:rPr>
              <a:t>del servizio di </a:t>
            </a:r>
            <a:r>
              <a:rPr sz="2000" spc="-10" dirty="0">
                <a:latin typeface="Calibri"/>
                <a:cs typeface="Calibri"/>
              </a:rPr>
              <a:t>trasporto </a:t>
            </a:r>
            <a:r>
              <a:rPr sz="2000" spc="-5" dirty="0">
                <a:latin typeface="Calibri"/>
                <a:cs typeface="Calibri"/>
              </a:rPr>
              <a:t>pubblico, </a:t>
            </a:r>
            <a:r>
              <a:rPr sz="2000" dirty="0">
                <a:latin typeface="Calibri"/>
                <a:cs typeface="Calibri"/>
              </a:rPr>
              <a:t>ma  nel </a:t>
            </a:r>
            <a:r>
              <a:rPr sz="2000" spc="-5" dirty="0">
                <a:latin typeface="Calibri"/>
                <a:cs typeface="Calibri"/>
              </a:rPr>
              <a:t>tempo </a:t>
            </a:r>
            <a:r>
              <a:rPr sz="2000" spc="-10" dirty="0">
                <a:latin typeface="Calibri"/>
                <a:cs typeface="Calibri"/>
              </a:rPr>
              <a:t>(interfacciandosi </a:t>
            </a:r>
            <a:r>
              <a:rPr sz="2000" spc="-5" dirty="0">
                <a:latin typeface="Calibri"/>
                <a:cs typeface="Calibri"/>
              </a:rPr>
              <a:t>con altri </a:t>
            </a:r>
            <a:r>
              <a:rPr sz="2000" spc="-10" dirty="0">
                <a:latin typeface="Calibri"/>
                <a:cs typeface="Calibri"/>
              </a:rPr>
              <a:t>sistemi, </a:t>
            </a:r>
            <a:r>
              <a:rPr sz="2000" dirty="0">
                <a:latin typeface="Calibri"/>
                <a:cs typeface="Calibri"/>
              </a:rPr>
              <a:t>quali </a:t>
            </a:r>
            <a:r>
              <a:rPr sz="2000" spc="-20" dirty="0">
                <a:latin typeface="Calibri"/>
                <a:cs typeface="Calibri"/>
              </a:rPr>
              <a:t>AVM, </a:t>
            </a:r>
            <a:r>
              <a:rPr sz="2000" spc="-35" dirty="0">
                <a:latin typeface="Calibri"/>
                <a:cs typeface="Calibri"/>
              </a:rPr>
              <a:t>ATIS, </a:t>
            </a:r>
            <a:r>
              <a:rPr sz="2000" spc="-5" dirty="0">
                <a:latin typeface="Calibri"/>
                <a:cs typeface="Calibri"/>
              </a:rPr>
              <a:t>GIS, APC, …) </a:t>
            </a:r>
            <a:r>
              <a:rPr sz="2000" dirty="0">
                <a:latin typeface="Calibri"/>
                <a:cs typeface="Calibri"/>
              </a:rPr>
              <a:t>è </a:t>
            </a:r>
            <a:r>
              <a:rPr sz="2000" spc="-10" dirty="0">
                <a:latin typeface="Calibri"/>
                <a:cs typeface="Calibri"/>
              </a:rPr>
              <a:t>emersa </a:t>
            </a:r>
            <a:r>
              <a:rPr sz="2000" spc="-5" dirty="0">
                <a:latin typeface="Calibri"/>
                <a:cs typeface="Calibri"/>
              </a:rPr>
              <a:t>la </a:t>
            </a:r>
            <a:r>
              <a:rPr sz="2000" spc="-15" dirty="0">
                <a:latin typeface="Calibri"/>
                <a:cs typeface="Calibri"/>
              </a:rPr>
              <a:t>loro </a:t>
            </a:r>
            <a:r>
              <a:rPr sz="2000" spc="-5" dirty="0">
                <a:latin typeface="Calibri"/>
                <a:cs typeface="Calibri"/>
              </a:rPr>
              <a:t>utilità </a:t>
            </a:r>
            <a:r>
              <a:rPr sz="2000" dirty="0">
                <a:latin typeface="Calibri"/>
                <a:cs typeface="Calibri"/>
              </a:rPr>
              <a:t>nel  </a:t>
            </a:r>
            <a:r>
              <a:rPr sz="2000" spc="-10" dirty="0">
                <a:latin typeface="Calibri"/>
                <a:cs typeface="Calibri"/>
              </a:rPr>
              <a:t>perseguimento </a:t>
            </a:r>
            <a:r>
              <a:rPr sz="2000" dirty="0">
                <a:latin typeface="Calibri"/>
                <a:cs typeface="Calibri"/>
              </a:rPr>
              <a:t>di </a:t>
            </a:r>
            <a:r>
              <a:rPr sz="2000" spc="-10" dirty="0">
                <a:latin typeface="Calibri"/>
                <a:cs typeface="Calibri"/>
              </a:rPr>
              <a:t>obiettivi relativi </a:t>
            </a:r>
            <a:r>
              <a:rPr sz="2000" dirty="0">
                <a:latin typeface="Calibri"/>
                <a:cs typeface="Calibri"/>
              </a:rPr>
              <a:t>a </a:t>
            </a:r>
            <a:r>
              <a:rPr sz="2000" spc="-15" dirty="0">
                <a:latin typeface="Calibri"/>
                <a:cs typeface="Calibri"/>
              </a:rPr>
              <a:t>diverse </a:t>
            </a:r>
            <a:r>
              <a:rPr sz="2000" spc="-10" dirty="0">
                <a:latin typeface="Calibri"/>
                <a:cs typeface="Calibri"/>
              </a:rPr>
              <a:t>fasi </a:t>
            </a:r>
            <a:r>
              <a:rPr sz="2000" dirty="0">
                <a:latin typeface="Calibri"/>
                <a:cs typeface="Calibri"/>
              </a:rPr>
              <a:t>del </a:t>
            </a:r>
            <a:r>
              <a:rPr sz="2000" spc="-5" dirty="0">
                <a:latin typeface="Calibri"/>
                <a:cs typeface="Calibri"/>
              </a:rPr>
              <a:t>ciclo </a:t>
            </a:r>
            <a:r>
              <a:rPr sz="2000" dirty="0">
                <a:latin typeface="Calibri"/>
                <a:cs typeface="Calibri"/>
              </a:rPr>
              <a:t>di </a:t>
            </a:r>
            <a:r>
              <a:rPr sz="2000" spc="-10" dirty="0">
                <a:latin typeface="Calibri"/>
                <a:cs typeface="Calibri"/>
              </a:rPr>
              <a:t>vita </a:t>
            </a:r>
            <a:r>
              <a:rPr sz="2000" dirty="0">
                <a:latin typeface="Calibri"/>
                <a:cs typeface="Calibri"/>
              </a:rPr>
              <a:t>di un </a:t>
            </a:r>
            <a:r>
              <a:rPr sz="2000" spc="-5" dirty="0">
                <a:latin typeface="Calibri"/>
                <a:cs typeface="Calibri"/>
              </a:rPr>
              <a:t>servizio </a:t>
            </a:r>
            <a:r>
              <a:rPr sz="2000" dirty="0">
                <a:latin typeface="Calibri"/>
                <a:cs typeface="Calibri"/>
              </a:rPr>
              <a:t>di</a:t>
            </a:r>
            <a:r>
              <a:rPr sz="2000" spc="130" dirty="0">
                <a:latin typeface="Calibri"/>
                <a:cs typeface="Calibri"/>
              </a:rPr>
              <a:t> </a:t>
            </a:r>
            <a:r>
              <a:rPr sz="2000" spc="-10" dirty="0">
                <a:latin typeface="Calibri"/>
                <a:cs typeface="Calibri"/>
              </a:rPr>
              <a:t>trasporto:</a:t>
            </a:r>
            <a:endParaRPr sz="2000" dirty="0">
              <a:latin typeface="Calibri"/>
              <a:cs typeface="Calibri"/>
            </a:endParaRPr>
          </a:p>
        </p:txBody>
      </p:sp>
      <p:sp>
        <p:nvSpPr>
          <p:cNvPr id="7" name="object 13"/>
          <p:cNvSpPr/>
          <p:nvPr/>
        </p:nvSpPr>
        <p:spPr>
          <a:xfrm>
            <a:off x="702296" y="2560334"/>
            <a:ext cx="3561587" cy="1987534"/>
          </a:xfrm>
          <a:prstGeom prst="rect">
            <a:avLst/>
          </a:prstGeom>
          <a:blipFill>
            <a:blip r:embed="rId4" cstate="print"/>
            <a:stretch>
              <a:fillRect/>
            </a:stretch>
          </a:blipFill>
        </p:spPr>
        <p:txBody>
          <a:bodyPr wrap="square" lIns="0" tIns="0" rIns="0" bIns="0" rtlCol="0"/>
          <a:lstStyle/>
          <a:p>
            <a:endParaRPr/>
          </a:p>
        </p:txBody>
      </p:sp>
      <p:sp>
        <p:nvSpPr>
          <p:cNvPr id="8" name="object 14"/>
          <p:cNvSpPr txBox="1"/>
          <p:nvPr/>
        </p:nvSpPr>
        <p:spPr>
          <a:xfrm>
            <a:off x="880386" y="2629853"/>
            <a:ext cx="3140750" cy="1730602"/>
          </a:xfrm>
          <a:prstGeom prst="rect">
            <a:avLst/>
          </a:prstGeom>
        </p:spPr>
        <p:txBody>
          <a:bodyPr vert="horz" wrap="square" lIns="0" tIns="37465" rIns="0" bIns="0" rtlCol="0">
            <a:spAutoFit/>
          </a:bodyPr>
          <a:lstStyle/>
          <a:p>
            <a:pPr marL="12700" marR="5080">
              <a:lnSpc>
                <a:spcPts val="1750"/>
              </a:lnSpc>
              <a:spcBef>
                <a:spcPts val="295"/>
              </a:spcBef>
            </a:pPr>
            <a:r>
              <a:rPr sz="1400" b="1" spc="-5" dirty="0">
                <a:solidFill>
                  <a:srgbClr val="FFFFFF"/>
                </a:solidFill>
                <a:latin typeface="Calibri"/>
                <a:cs typeface="Calibri"/>
              </a:rPr>
              <a:t>OFFRIRE UN </a:t>
            </a:r>
            <a:r>
              <a:rPr sz="1400" b="1" spc="-10" dirty="0">
                <a:solidFill>
                  <a:srgbClr val="FFFFFF"/>
                </a:solidFill>
                <a:latin typeface="Calibri"/>
                <a:cs typeface="Calibri"/>
              </a:rPr>
              <a:t>SERVIZIO </a:t>
            </a:r>
            <a:r>
              <a:rPr sz="1400" b="1" spc="-5" dirty="0">
                <a:solidFill>
                  <a:srgbClr val="FFFFFF"/>
                </a:solidFill>
                <a:latin typeface="Calibri"/>
                <a:cs typeface="Calibri"/>
              </a:rPr>
              <a:t>DI </a:t>
            </a:r>
            <a:r>
              <a:rPr sz="1400" b="1" spc="-10" dirty="0">
                <a:solidFill>
                  <a:srgbClr val="FFFFFF"/>
                </a:solidFill>
                <a:latin typeface="Calibri"/>
                <a:cs typeface="Calibri"/>
              </a:rPr>
              <a:t>TRASPORTO  </a:t>
            </a:r>
            <a:r>
              <a:rPr sz="1400" b="1" spc="-5" dirty="0">
                <a:solidFill>
                  <a:srgbClr val="FFFFFF"/>
                </a:solidFill>
                <a:latin typeface="Calibri"/>
                <a:cs typeface="Calibri"/>
              </a:rPr>
              <a:t>DI</a:t>
            </a:r>
            <a:r>
              <a:rPr sz="1400" b="1" dirty="0">
                <a:solidFill>
                  <a:srgbClr val="FFFFFF"/>
                </a:solidFill>
                <a:latin typeface="Calibri"/>
                <a:cs typeface="Calibri"/>
              </a:rPr>
              <a:t> </a:t>
            </a:r>
            <a:r>
              <a:rPr sz="1400" b="1" spc="-30" dirty="0" smtClean="0">
                <a:solidFill>
                  <a:srgbClr val="65D6A0"/>
                </a:solidFill>
                <a:latin typeface="Calibri"/>
                <a:cs typeface="Calibri"/>
              </a:rPr>
              <a:t>QUALITÀ</a:t>
            </a:r>
            <a:endParaRPr lang="it-IT" sz="1400" b="1" spc="-30" dirty="0" smtClean="0">
              <a:solidFill>
                <a:srgbClr val="65D6A0"/>
              </a:solidFill>
              <a:latin typeface="Calibri"/>
              <a:cs typeface="Calibri"/>
            </a:endParaRPr>
          </a:p>
          <a:p>
            <a:pPr marL="298450" marR="5080" indent="-285750">
              <a:lnSpc>
                <a:spcPts val="1750"/>
              </a:lnSpc>
              <a:spcBef>
                <a:spcPts val="295"/>
              </a:spcBef>
              <a:buFont typeface="Arial" panose="020B0604020202020204" pitchFamily="34" charset="0"/>
              <a:buChar char="•"/>
            </a:pPr>
            <a:r>
              <a:rPr lang="it-IT" sz="1400" dirty="0">
                <a:solidFill>
                  <a:schemeClr val="bg1"/>
                </a:solidFill>
                <a:latin typeface="+mj-lt"/>
                <a:cs typeface="Calibri"/>
              </a:rPr>
              <a:t>Assicurare maggiore regolarità, puntualità, affidabilità e rispondenza del servizio alle esigenze di mobilità degli </a:t>
            </a:r>
            <a:r>
              <a:rPr lang="it-IT" sz="1400" dirty="0" smtClean="0">
                <a:solidFill>
                  <a:schemeClr val="bg1"/>
                </a:solidFill>
                <a:latin typeface="+mj-lt"/>
                <a:cs typeface="Calibri"/>
              </a:rPr>
              <a:t>utenti</a:t>
            </a:r>
          </a:p>
          <a:p>
            <a:pPr marL="298450" marR="5080" indent="-285750">
              <a:lnSpc>
                <a:spcPts val="1750"/>
              </a:lnSpc>
              <a:spcBef>
                <a:spcPts val="295"/>
              </a:spcBef>
              <a:buFont typeface="Arial" panose="020B0604020202020204" pitchFamily="34" charset="0"/>
              <a:buChar char="•"/>
            </a:pPr>
            <a:r>
              <a:rPr lang="it-IT" sz="1400" dirty="0" smtClean="0">
                <a:solidFill>
                  <a:schemeClr val="bg1"/>
                </a:solidFill>
                <a:latin typeface="+mj-lt"/>
              </a:rPr>
              <a:t>Prevenire </a:t>
            </a:r>
            <a:r>
              <a:rPr lang="it-IT" sz="1400" dirty="0">
                <a:solidFill>
                  <a:schemeClr val="bg1"/>
                </a:solidFill>
                <a:latin typeface="+mj-lt"/>
              </a:rPr>
              <a:t>o gestire eventuali </a:t>
            </a:r>
            <a:r>
              <a:rPr lang="it-IT" sz="1400" dirty="0" smtClean="0">
                <a:solidFill>
                  <a:schemeClr val="bg1"/>
                </a:solidFill>
              </a:rPr>
              <a:t>disservizi</a:t>
            </a:r>
            <a:endParaRPr sz="1400" dirty="0">
              <a:solidFill>
                <a:schemeClr val="bg1"/>
              </a:solidFill>
              <a:cs typeface="Calibri"/>
            </a:endParaRPr>
          </a:p>
        </p:txBody>
      </p:sp>
      <p:sp>
        <p:nvSpPr>
          <p:cNvPr id="10" name="object 17"/>
          <p:cNvSpPr/>
          <p:nvPr/>
        </p:nvSpPr>
        <p:spPr>
          <a:xfrm>
            <a:off x="4333988" y="2560334"/>
            <a:ext cx="3541775" cy="1800122"/>
          </a:xfrm>
          <a:prstGeom prst="rect">
            <a:avLst/>
          </a:prstGeom>
          <a:blipFill>
            <a:blip r:embed="rId5" cstate="print"/>
            <a:stretch>
              <a:fillRect/>
            </a:stretch>
          </a:blipFill>
        </p:spPr>
        <p:txBody>
          <a:bodyPr wrap="square" lIns="0" tIns="0" rIns="0" bIns="0" rtlCol="0"/>
          <a:lstStyle/>
          <a:p>
            <a:endParaRPr/>
          </a:p>
        </p:txBody>
      </p:sp>
      <p:sp>
        <p:nvSpPr>
          <p:cNvPr id="11" name="object 18"/>
          <p:cNvSpPr txBox="1"/>
          <p:nvPr/>
        </p:nvSpPr>
        <p:spPr>
          <a:xfrm>
            <a:off x="4512496" y="2563776"/>
            <a:ext cx="3139440" cy="1371529"/>
          </a:xfrm>
          <a:prstGeom prst="rect">
            <a:avLst/>
          </a:prstGeom>
        </p:spPr>
        <p:txBody>
          <a:bodyPr vert="horz" wrap="square" lIns="0" tIns="78105" rIns="0" bIns="0" rtlCol="0">
            <a:spAutoFit/>
          </a:bodyPr>
          <a:lstStyle/>
          <a:p>
            <a:pPr marL="12700">
              <a:lnSpc>
                <a:spcPct val="100000"/>
              </a:lnSpc>
              <a:spcBef>
                <a:spcPts val="615"/>
              </a:spcBef>
            </a:pPr>
            <a:r>
              <a:rPr sz="1400" b="1" spc="-5" dirty="0">
                <a:solidFill>
                  <a:srgbClr val="FFFFFF"/>
                </a:solidFill>
                <a:latin typeface="Calibri"/>
                <a:cs typeface="Calibri"/>
              </a:rPr>
              <a:t>MIGLIORARE LA</a:t>
            </a:r>
            <a:r>
              <a:rPr sz="1400" b="1" spc="30" dirty="0">
                <a:solidFill>
                  <a:srgbClr val="FFFFFF"/>
                </a:solidFill>
                <a:latin typeface="Calibri"/>
                <a:cs typeface="Calibri"/>
              </a:rPr>
              <a:t> </a:t>
            </a:r>
            <a:r>
              <a:rPr sz="1400" b="1" spc="-10" dirty="0" smtClean="0">
                <a:solidFill>
                  <a:srgbClr val="65D6A0"/>
                </a:solidFill>
                <a:latin typeface="Calibri"/>
                <a:cs typeface="Calibri"/>
              </a:rPr>
              <a:t>SICUREZZA</a:t>
            </a:r>
            <a:endParaRPr lang="it-IT" sz="1400" b="1" spc="-10" dirty="0" smtClean="0">
              <a:solidFill>
                <a:srgbClr val="65D6A0"/>
              </a:solidFill>
              <a:latin typeface="Calibri"/>
              <a:cs typeface="Calibri"/>
            </a:endParaRPr>
          </a:p>
          <a:p>
            <a:pPr marL="285750" indent="-285750">
              <a:buFont typeface="Arial" panose="020B0604020202020204" pitchFamily="34" charset="0"/>
              <a:buChar char="•"/>
            </a:pPr>
            <a:endParaRPr lang="it-IT" sz="1400" dirty="0" smtClean="0">
              <a:solidFill>
                <a:schemeClr val="bg1"/>
              </a:solidFill>
            </a:endParaRPr>
          </a:p>
          <a:p>
            <a:pPr marL="285750" indent="-285750">
              <a:buFont typeface="Arial" panose="020B0604020202020204" pitchFamily="34" charset="0"/>
              <a:buChar char="•"/>
            </a:pPr>
            <a:r>
              <a:rPr lang="it-IT" sz="1400" dirty="0" smtClean="0">
                <a:solidFill>
                  <a:schemeClr val="bg1"/>
                </a:solidFill>
              </a:rPr>
              <a:t>Fornire </a:t>
            </a:r>
            <a:r>
              <a:rPr lang="it-IT" sz="1400" dirty="0">
                <a:solidFill>
                  <a:schemeClr val="bg1"/>
                </a:solidFill>
              </a:rPr>
              <a:t>maggiore assistenza al personale e ai </a:t>
            </a:r>
            <a:r>
              <a:rPr lang="it-IT" sz="1400" dirty="0" smtClean="0">
                <a:solidFill>
                  <a:schemeClr val="bg1"/>
                </a:solidFill>
              </a:rPr>
              <a:t>passeggeri</a:t>
            </a:r>
          </a:p>
          <a:p>
            <a:pPr marL="285750" indent="-285750">
              <a:buFont typeface="Arial" panose="020B0604020202020204" pitchFamily="34" charset="0"/>
              <a:buChar char="•"/>
            </a:pPr>
            <a:r>
              <a:rPr lang="it-IT" sz="1400" dirty="0" smtClean="0">
                <a:solidFill>
                  <a:schemeClr val="bg1"/>
                </a:solidFill>
              </a:rPr>
              <a:t>Attuare </a:t>
            </a:r>
            <a:r>
              <a:rPr lang="it-IT" sz="1400" dirty="0">
                <a:solidFill>
                  <a:schemeClr val="bg1"/>
                </a:solidFill>
              </a:rPr>
              <a:t>misure di pronto intervento in caso di emergenze e </a:t>
            </a:r>
            <a:r>
              <a:rPr lang="it-IT" sz="1400" dirty="0" smtClean="0">
                <a:solidFill>
                  <a:schemeClr val="bg1"/>
                </a:solidFill>
              </a:rPr>
              <a:t>incidenti</a:t>
            </a:r>
            <a:endParaRPr sz="1400" dirty="0">
              <a:latin typeface="Calibri"/>
              <a:cs typeface="Calibri"/>
            </a:endParaRPr>
          </a:p>
        </p:txBody>
      </p:sp>
      <p:sp>
        <p:nvSpPr>
          <p:cNvPr id="12" name="object 20"/>
          <p:cNvSpPr/>
          <p:nvPr/>
        </p:nvSpPr>
        <p:spPr>
          <a:xfrm>
            <a:off x="7965679" y="2560333"/>
            <a:ext cx="3560063" cy="1800122"/>
          </a:xfrm>
          <a:prstGeom prst="rect">
            <a:avLst/>
          </a:prstGeom>
          <a:blipFill>
            <a:blip r:embed="rId6" cstate="print"/>
            <a:stretch>
              <a:fillRect/>
            </a:stretch>
          </a:blipFill>
        </p:spPr>
        <p:txBody>
          <a:bodyPr wrap="square" lIns="0" tIns="0" rIns="0" bIns="0" rtlCol="0"/>
          <a:lstStyle/>
          <a:p>
            <a:endParaRPr/>
          </a:p>
        </p:txBody>
      </p:sp>
      <p:sp>
        <p:nvSpPr>
          <p:cNvPr id="13" name="object 21"/>
          <p:cNvSpPr txBox="1"/>
          <p:nvPr/>
        </p:nvSpPr>
        <p:spPr>
          <a:xfrm>
            <a:off x="8144609" y="2563776"/>
            <a:ext cx="3156585" cy="1586973"/>
          </a:xfrm>
          <a:prstGeom prst="rect">
            <a:avLst/>
          </a:prstGeom>
        </p:spPr>
        <p:txBody>
          <a:bodyPr vert="horz" wrap="square" lIns="0" tIns="78105" rIns="0" bIns="0" rtlCol="0">
            <a:spAutoFit/>
          </a:bodyPr>
          <a:lstStyle/>
          <a:p>
            <a:pPr marL="12700">
              <a:lnSpc>
                <a:spcPct val="100000"/>
              </a:lnSpc>
              <a:spcBef>
                <a:spcPts val="615"/>
              </a:spcBef>
            </a:pPr>
            <a:r>
              <a:rPr sz="1400" b="1" spc="-10" dirty="0">
                <a:solidFill>
                  <a:srgbClr val="FFFFFF"/>
                </a:solidFill>
                <a:latin typeface="Calibri"/>
                <a:cs typeface="Calibri"/>
              </a:rPr>
              <a:t>POTENZIARE</a:t>
            </a:r>
            <a:r>
              <a:rPr sz="1400" b="1" spc="-5" dirty="0">
                <a:solidFill>
                  <a:srgbClr val="FFFFFF"/>
                </a:solidFill>
                <a:latin typeface="Calibri"/>
                <a:cs typeface="Calibri"/>
              </a:rPr>
              <a:t> </a:t>
            </a:r>
            <a:r>
              <a:rPr sz="1400" b="1" spc="-40" dirty="0" smtClean="0">
                <a:solidFill>
                  <a:srgbClr val="FFFFFF"/>
                </a:solidFill>
                <a:latin typeface="Calibri"/>
                <a:cs typeface="Calibri"/>
              </a:rPr>
              <a:t>L</a:t>
            </a:r>
            <a:r>
              <a:rPr lang="it-IT" sz="1400" b="1" spc="-40" dirty="0" smtClean="0">
                <a:solidFill>
                  <a:srgbClr val="FFFFFF"/>
                </a:solidFill>
                <a:latin typeface="Calibri"/>
                <a:cs typeface="Calibri"/>
              </a:rPr>
              <a:t>‘ </a:t>
            </a:r>
            <a:r>
              <a:rPr sz="1400" b="1" spc="-40" dirty="0" smtClean="0">
                <a:solidFill>
                  <a:srgbClr val="65D6A0"/>
                </a:solidFill>
                <a:latin typeface="Calibri"/>
                <a:cs typeface="Calibri"/>
              </a:rPr>
              <a:t>OFFERTA</a:t>
            </a:r>
            <a:endParaRPr sz="1400" dirty="0">
              <a:latin typeface="Calibri"/>
              <a:cs typeface="Calibri"/>
            </a:endParaRPr>
          </a:p>
          <a:p>
            <a:pPr marL="285750" indent="-285750">
              <a:buFont typeface="Arial" panose="020B0604020202020204" pitchFamily="34" charset="0"/>
              <a:buChar char="•"/>
            </a:pPr>
            <a:r>
              <a:rPr lang="it-IT" sz="1400" dirty="0" smtClean="0">
                <a:solidFill>
                  <a:schemeClr val="bg1"/>
                </a:solidFill>
              </a:rPr>
              <a:t>Fornire </a:t>
            </a:r>
            <a:r>
              <a:rPr lang="it-IT" sz="1400" dirty="0">
                <a:solidFill>
                  <a:schemeClr val="bg1"/>
                </a:solidFill>
              </a:rPr>
              <a:t>servizi aggiuntivi al cittadino, come un’informazione in tempo reale circa lo stato di servizio delle linee e i tempi di arrivo dei mezzi mediante applicazioni per smartphone e display installati alle </a:t>
            </a:r>
            <a:r>
              <a:rPr lang="it-IT" sz="1400" dirty="0" smtClean="0">
                <a:solidFill>
                  <a:schemeClr val="bg1"/>
                </a:solidFill>
              </a:rPr>
              <a:t>fermate</a:t>
            </a:r>
            <a:endParaRPr sz="1400" dirty="0">
              <a:solidFill>
                <a:schemeClr val="bg1"/>
              </a:solidFill>
              <a:latin typeface="Calibri"/>
              <a:cs typeface="Calibri"/>
            </a:endParaRPr>
          </a:p>
        </p:txBody>
      </p:sp>
      <p:sp>
        <p:nvSpPr>
          <p:cNvPr id="14" name="object 24"/>
          <p:cNvSpPr/>
          <p:nvPr/>
        </p:nvSpPr>
        <p:spPr>
          <a:xfrm>
            <a:off x="2295531" y="4427096"/>
            <a:ext cx="3499103" cy="1987291"/>
          </a:xfrm>
          <a:prstGeom prst="rect">
            <a:avLst/>
          </a:prstGeom>
          <a:blipFill>
            <a:blip r:embed="rId7" cstate="print"/>
            <a:stretch>
              <a:fillRect/>
            </a:stretch>
          </a:blipFill>
        </p:spPr>
        <p:txBody>
          <a:bodyPr wrap="square" lIns="0" tIns="0" rIns="0" bIns="0" rtlCol="0"/>
          <a:lstStyle/>
          <a:p>
            <a:endParaRPr/>
          </a:p>
        </p:txBody>
      </p:sp>
      <p:sp>
        <p:nvSpPr>
          <p:cNvPr id="15" name="object 25"/>
          <p:cNvSpPr txBox="1"/>
          <p:nvPr/>
        </p:nvSpPr>
        <p:spPr>
          <a:xfrm>
            <a:off x="2474593" y="4429974"/>
            <a:ext cx="3093085" cy="1840697"/>
          </a:xfrm>
          <a:prstGeom prst="rect">
            <a:avLst/>
          </a:prstGeom>
        </p:spPr>
        <p:txBody>
          <a:bodyPr vert="horz" wrap="square" lIns="0" tIns="78105" rIns="0" bIns="0" rtlCol="0">
            <a:spAutoFit/>
          </a:bodyPr>
          <a:lstStyle/>
          <a:p>
            <a:pPr marL="12700">
              <a:lnSpc>
                <a:spcPct val="100000"/>
              </a:lnSpc>
              <a:spcBef>
                <a:spcPts val="615"/>
              </a:spcBef>
            </a:pPr>
            <a:r>
              <a:rPr sz="1400" b="1" spc="-20" dirty="0">
                <a:solidFill>
                  <a:srgbClr val="FFFFFF"/>
                </a:solidFill>
                <a:latin typeface="Calibri"/>
                <a:cs typeface="Calibri"/>
              </a:rPr>
              <a:t>SUPPORTARE </a:t>
            </a:r>
            <a:r>
              <a:rPr sz="1400" b="1" spc="-5" dirty="0">
                <a:solidFill>
                  <a:srgbClr val="FFFFFF"/>
                </a:solidFill>
                <a:latin typeface="Calibri"/>
                <a:cs typeface="Calibri"/>
              </a:rPr>
              <a:t>LA</a:t>
            </a:r>
            <a:r>
              <a:rPr sz="1400" b="1" spc="-20" dirty="0">
                <a:solidFill>
                  <a:srgbClr val="FFFFFF"/>
                </a:solidFill>
                <a:latin typeface="Calibri"/>
                <a:cs typeface="Calibri"/>
              </a:rPr>
              <a:t> </a:t>
            </a:r>
            <a:r>
              <a:rPr sz="1400" b="1" spc="-10" dirty="0">
                <a:solidFill>
                  <a:srgbClr val="65D6A0"/>
                </a:solidFill>
                <a:latin typeface="Calibri"/>
                <a:cs typeface="Calibri"/>
              </a:rPr>
              <a:t>CONSUNTIVAZIONE</a:t>
            </a:r>
            <a:endParaRPr sz="1400" dirty="0">
              <a:latin typeface="Calibri"/>
              <a:cs typeface="Calibri"/>
            </a:endParaRPr>
          </a:p>
          <a:p>
            <a:pPr marL="184785" marR="627380" indent="-172720">
              <a:lnSpc>
                <a:spcPct val="91600"/>
              </a:lnSpc>
              <a:spcBef>
                <a:spcPts val="675"/>
              </a:spcBef>
              <a:buChar char="•"/>
              <a:tabLst>
                <a:tab pos="185420" algn="l"/>
              </a:tabLst>
            </a:pPr>
            <a:r>
              <a:rPr sz="1400" spc="-10" dirty="0">
                <a:solidFill>
                  <a:srgbClr val="FFFFFF"/>
                </a:solidFill>
                <a:latin typeface="Calibri"/>
                <a:cs typeface="Calibri"/>
              </a:rPr>
              <a:t>Certificare </a:t>
            </a:r>
            <a:r>
              <a:rPr sz="1400" spc="-5" dirty="0">
                <a:solidFill>
                  <a:srgbClr val="FFFFFF"/>
                </a:solidFill>
                <a:latin typeface="Calibri"/>
                <a:cs typeface="Calibri"/>
              </a:rPr>
              <a:t>il chilometraggio  </a:t>
            </a:r>
            <a:r>
              <a:rPr sz="1400" spc="-15" dirty="0">
                <a:solidFill>
                  <a:srgbClr val="FFFFFF"/>
                </a:solidFill>
                <a:latin typeface="Calibri"/>
                <a:cs typeface="Calibri"/>
              </a:rPr>
              <a:t>effettuato </a:t>
            </a:r>
            <a:r>
              <a:rPr sz="1400" spc="-5" dirty="0">
                <a:solidFill>
                  <a:srgbClr val="FFFFFF"/>
                </a:solidFill>
                <a:latin typeface="Calibri"/>
                <a:cs typeface="Calibri"/>
              </a:rPr>
              <a:t>e </a:t>
            </a:r>
            <a:r>
              <a:rPr sz="1400" dirty="0">
                <a:solidFill>
                  <a:srgbClr val="FFFFFF"/>
                </a:solidFill>
                <a:latin typeface="Calibri"/>
                <a:cs typeface="Calibri"/>
              </a:rPr>
              <a:t>il </a:t>
            </a:r>
            <a:r>
              <a:rPr sz="1400" spc="-10" dirty="0">
                <a:solidFill>
                  <a:srgbClr val="FFFFFF"/>
                </a:solidFill>
                <a:latin typeface="Calibri"/>
                <a:cs typeface="Calibri"/>
              </a:rPr>
              <a:t>rispetto </a:t>
            </a:r>
            <a:r>
              <a:rPr sz="1400" spc="-5" dirty="0">
                <a:solidFill>
                  <a:srgbClr val="FFFFFF"/>
                </a:solidFill>
                <a:latin typeface="Calibri"/>
                <a:cs typeface="Calibri"/>
              </a:rPr>
              <a:t>del  </a:t>
            </a:r>
            <a:r>
              <a:rPr sz="1400" spc="-15" dirty="0">
                <a:solidFill>
                  <a:srgbClr val="FFFFFF"/>
                </a:solidFill>
                <a:latin typeface="Calibri"/>
                <a:cs typeface="Calibri"/>
              </a:rPr>
              <a:t>programma </a:t>
            </a:r>
            <a:r>
              <a:rPr sz="1400" spc="-5" dirty="0">
                <a:solidFill>
                  <a:srgbClr val="FFFFFF"/>
                </a:solidFill>
                <a:latin typeface="Calibri"/>
                <a:cs typeface="Calibri"/>
              </a:rPr>
              <a:t>di</a:t>
            </a:r>
            <a:r>
              <a:rPr sz="1400" spc="30" dirty="0">
                <a:solidFill>
                  <a:srgbClr val="FFFFFF"/>
                </a:solidFill>
                <a:latin typeface="Calibri"/>
                <a:cs typeface="Calibri"/>
              </a:rPr>
              <a:t> </a:t>
            </a:r>
            <a:r>
              <a:rPr sz="1400" spc="-10" dirty="0">
                <a:solidFill>
                  <a:srgbClr val="FFFFFF"/>
                </a:solidFill>
                <a:latin typeface="Calibri"/>
                <a:cs typeface="Calibri"/>
              </a:rPr>
              <a:t>esercizio</a:t>
            </a:r>
            <a:endParaRPr sz="1400" dirty="0">
              <a:latin typeface="Calibri"/>
              <a:cs typeface="Calibri"/>
            </a:endParaRPr>
          </a:p>
          <a:p>
            <a:pPr marL="184785" marR="5080" indent="-172720">
              <a:lnSpc>
                <a:spcPct val="91500"/>
              </a:lnSpc>
              <a:spcBef>
                <a:spcPts val="295"/>
              </a:spcBef>
              <a:buChar char="•"/>
              <a:tabLst>
                <a:tab pos="185420" algn="l"/>
              </a:tabLst>
            </a:pPr>
            <a:r>
              <a:rPr sz="1400" spc="-10" dirty="0">
                <a:solidFill>
                  <a:srgbClr val="FFFFFF"/>
                </a:solidFill>
                <a:latin typeface="Calibri"/>
                <a:cs typeface="Calibri"/>
              </a:rPr>
              <a:t>Raccogliere </a:t>
            </a:r>
            <a:r>
              <a:rPr sz="1400" spc="-5" dirty="0">
                <a:solidFill>
                  <a:srgbClr val="FFFFFF"/>
                </a:solidFill>
                <a:latin typeface="Calibri"/>
                <a:cs typeface="Calibri"/>
              </a:rPr>
              <a:t>una </a:t>
            </a:r>
            <a:r>
              <a:rPr sz="1400" spc="-10" dirty="0">
                <a:solidFill>
                  <a:srgbClr val="FFFFFF"/>
                </a:solidFill>
                <a:latin typeface="Calibri"/>
                <a:cs typeface="Calibri"/>
              </a:rPr>
              <a:t>grande </a:t>
            </a:r>
            <a:r>
              <a:rPr sz="1400" spc="-5" dirty="0">
                <a:solidFill>
                  <a:srgbClr val="FFFFFF"/>
                </a:solidFill>
                <a:latin typeface="Calibri"/>
                <a:cs typeface="Calibri"/>
              </a:rPr>
              <a:t>quantità di  </a:t>
            </a:r>
            <a:r>
              <a:rPr sz="1400" spc="-10" dirty="0">
                <a:solidFill>
                  <a:srgbClr val="FFFFFF"/>
                </a:solidFill>
                <a:latin typeface="Calibri"/>
                <a:cs typeface="Calibri"/>
              </a:rPr>
              <a:t>informazioni </a:t>
            </a:r>
            <a:r>
              <a:rPr sz="1400" spc="-5" dirty="0">
                <a:solidFill>
                  <a:srgbClr val="FFFFFF"/>
                </a:solidFill>
                <a:latin typeface="Calibri"/>
                <a:cs typeface="Calibri"/>
              </a:rPr>
              <a:t>per ciascun </a:t>
            </a:r>
            <a:r>
              <a:rPr sz="1400" spc="-15" dirty="0">
                <a:solidFill>
                  <a:srgbClr val="FFFFFF"/>
                </a:solidFill>
                <a:latin typeface="Calibri"/>
                <a:cs typeface="Calibri"/>
              </a:rPr>
              <a:t>mezzo  </a:t>
            </a:r>
            <a:r>
              <a:rPr sz="1400" spc="-10" dirty="0">
                <a:solidFill>
                  <a:srgbClr val="FFFFFF"/>
                </a:solidFill>
                <a:latin typeface="Calibri"/>
                <a:cs typeface="Calibri"/>
              </a:rPr>
              <a:t>come: </a:t>
            </a:r>
            <a:r>
              <a:rPr sz="1400" spc="-15" dirty="0">
                <a:solidFill>
                  <a:srgbClr val="FFFFFF"/>
                </a:solidFill>
                <a:latin typeface="Calibri"/>
                <a:cs typeface="Calibri"/>
              </a:rPr>
              <a:t>corse </a:t>
            </a:r>
            <a:r>
              <a:rPr sz="1400" spc="-10" dirty="0">
                <a:solidFill>
                  <a:srgbClr val="FFFFFF"/>
                </a:solidFill>
                <a:latin typeface="Calibri"/>
                <a:cs typeface="Calibri"/>
              </a:rPr>
              <a:t>perse, anticipo/ritardo  </a:t>
            </a:r>
            <a:r>
              <a:rPr sz="1400" spc="-5" dirty="0">
                <a:solidFill>
                  <a:srgbClr val="FFFFFF"/>
                </a:solidFill>
                <a:latin typeface="Calibri"/>
                <a:cs typeface="Calibri"/>
              </a:rPr>
              <a:t>sulla tabella di </a:t>
            </a:r>
            <a:r>
              <a:rPr sz="1400" spc="-10" dirty="0">
                <a:solidFill>
                  <a:srgbClr val="FFFFFF"/>
                </a:solidFill>
                <a:latin typeface="Calibri"/>
                <a:cs typeface="Calibri"/>
              </a:rPr>
              <a:t>marcia,</a:t>
            </a:r>
            <a:r>
              <a:rPr sz="1400" spc="-5" dirty="0">
                <a:solidFill>
                  <a:srgbClr val="FFFFFF"/>
                </a:solidFill>
                <a:latin typeface="Calibri"/>
                <a:cs typeface="Calibri"/>
              </a:rPr>
              <a:t> …</a:t>
            </a:r>
            <a:endParaRPr sz="1400" dirty="0">
              <a:latin typeface="Calibri"/>
              <a:cs typeface="Calibri"/>
            </a:endParaRPr>
          </a:p>
        </p:txBody>
      </p:sp>
      <p:sp>
        <p:nvSpPr>
          <p:cNvPr id="16" name="object 26"/>
          <p:cNvSpPr/>
          <p:nvPr/>
        </p:nvSpPr>
        <p:spPr>
          <a:xfrm>
            <a:off x="5927222" y="4427096"/>
            <a:ext cx="3543299" cy="2185415"/>
          </a:xfrm>
          <a:prstGeom prst="rect">
            <a:avLst/>
          </a:prstGeom>
          <a:blipFill>
            <a:blip r:embed="rId8" cstate="print"/>
            <a:stretch>
              <a:fillRect/>
            </a:stretch>
          </a:blipFill>
        </p:spPr>
        <p:txBody>
          <a:bodyPr wrap="square" lIns="0" tIns="0" rIns="0" bIns="0" rtlCol="0"/>
          <a:lstStyle/>
          <a:p>
            <a:endParaRPr/>
          </a:p>
        </p:txBody>
      </p:sp>
      <p:sp>
        <p:nvSpPr>
          <p:cNvPr id="17" name="object 27"/>
          <p:cNvSpPr txBox="1"/>
          <p:nvPr/>
        </p:nvSpPr>
        <p:spPr>
          <a:xfrm>
            <a:off x="6106703" y="4496052"/>
            <a:ext cx="3136900" cy="1778436"/>
          </a:xfrm>
          <a:prstGeom prst="rect">
            <a:avLst/>
          </a:prstGeom>
        </p:spPr>
        <p:txBody>
          <a:bodyPr vert="horz" wrap="square" lIns="0" tIns="37465" rIns="0" bIns="0" rtlCol="0">
            <a:spAutoFit/>
          </a:bodyPr>
          <a:lstStyle/>
          <a:p>
            <a:pPr marL="12700" marR="115570">
              <a:lnSpc>
                <a:spcPts val="1750"/>
              </a:lnSpc>
              <a:spcBef>
                <a:spcPts val="295"/>
              </a:spcBef>
            </a:pPr>
            <a:r>
              <a:rPr sz="1400" b="1" spc="-10" dirty="0">
                <a:solidFill>
                  <a:srgbClr val="FFFFFF"/>
                </a:solidFill>
                <a:latin typeface="Calibri"/>
                <a:cs typeface="Calibri"/>
              </a:rPr>
              <a:t>DIMINUIRE </a:t>
            </a:r>
            <a:r>
              <a:rPr sz="1400" b="1" spc="-5" dirty="0">
                <a:solidFill>
                  <a:srgbClr val="FFFFFF"/>
                </a:solidFill>
                <a:latin typeface="Calibri"/>
                <a:cs typeface="Calibri"/>
              </a:rPr>
              <a:t>I </a:t>
            </a:r>
            <a:r>
              <a:rPr sz="1400" b="1" spc="-10" dirty="0">
                <a:solidFill>
                  <a:srgbClr val="65D6A0"/>
                </a:solidFill>
                <a:latin typeface="Calibri"/>
                <a:cs typeface="Calibri"/>
              </a:rPr>
              <a:t>COSTI </a:t>
            </a:r>
            <a:r>
              <a:rPr sz="1400" b="1" spc="-5" dirty="0">
                <a:solidFill>
                  <a:srgbClr val="FFFFFF"/>
                </a:solidFill>
                <a:latin typeface="Calibri"/>
                <a:cs typeface="Calibri"/>
              </a:rPr>
              <a:t>DI PRODUZIONE  DEL</a:t>
            </a:r>
            <a:r>
              <a:rPr sz="1400" b="1" dirty="0">
                <a:solidFill>
                  <a:srgbClr val="FFFFFF"/>
                </a:solidFill>
                <a:latin typeface="Calibri"/>
                <a:cs typeface="Calibri"/>
              </a:rPr>
              <a:t> </a:t>
            </a:r>
            <a:r>
              <a:rPr sz="1400" b="1" spc="-10" dirty="0">
                <a:solidFill>
                  <a:srgbClr val="FFFFFF"/>
                </a:solidFill>
                <a:latin typeface="Calibri"/>
                <a:cs typeface="Calibri"/>
              </a:rPr>
              <a:t>SERVIZIO</a:t>
            </a:r>
            <a:endParaRPr sz="1400" dirty="0">
              <a:latin typeface="Calibri"/>
              <a:cs typeface="Calibri"/>
            </a:endParaRPr>
          </a:p>
          <a:p>
            <a:pPr marL="184785" marR="5080" indent="-172720">
              <a:lnSpc>
                <a:spcPct val="91500"/>
              </a:lnSpc>
              <a:spcBef>
                <a:spcPts val="665"/>
              </a:spcBef>
              <a:buChar char="•"/>
              <a:tabLst>
                <a:tab pos="185420" algn="l"/>
              </a:tabLst>
            </a:pPr>
            <a:r>
              <a:rPr sz="1400" spc="-15" dirty="0">
                <a:solidFill>
                  <a:srgbClr val="FFFFFF"/>
                </a:solidFill>
                <a:cs typeface="Calibri"/>
              </a:rPr>
              <a:t>Ottenere </a:t>
            </a:r>
            <a:r>
              <a:rPr sz="1400" spc="-5" dirty="0">
                <a:solidFill>
                  <a:srgbClr val="FFFFFF"/>
                </a:solidFill>
                <a:cs typeface="Calibri"/>
              </a:rPr>
              <a:t>risparmi </a:t>
            </a:r>
            <a:r>
              <a:rPr sz="1400" spc="-20" dirty="0">
                <a:solidFill>
                  <a:srgbClr val="FFFFFF"/>
                </a:solidFill>
                <a:cs typeface="Calibri"/>
              </a:rPr>
              <a:t>attraverso  </a:t>
            </a:r>
            <a:r>
              <a:rPr sz="1400" spc="-15" dirty="0">
                <a:solidFill>
                  <a:srgbClr val="FFFFFF"/>
                </a:solidFill>
                <a:cs typeface="Calibri"/>
              </a:rPr>
              <a:t>l’ottimizzazione </a:t>
            </a:r>
            <a:r>
              <a:rPr sz="1400" spc="-5" dirty="0">
                <a:solidFill>
                  <a:srgbClr val="FFFFFF"/>
                </a:solidFill>
                <a:cs typeface="Calibri"/>
              </a:rPr>
              <a:t>delle </a:t>
            </a:r>
            <a:r>
              <a:rPr sz="1400" spc="-10" dirty="0">
                <a:solidFill>
                  <a:srgbClr val="FFFFFF"/>
                </a:solidFill>
                <a:cs typeface="Calibri"/>
              </a:rPr>
              <a:t>risorse </a:t>
            </a:r>
            <a:r>
              <a:rPr sz="1400" spc="-5" dirty="0">
                <a:solidFill>
                  <a:srgbClr val="FFFFFF"/>
                </a:solidFill>
                <a:cs typeface="Calibri"/>
              </a:rPr>
              <a:t>umane  e dei mezzi di </a:t>
            </a:r>
            <a:r>
              <a:rPr sz="1400" spc="-15" dirty="0">
                <a:solidFill>
                  <a:srgbClr val="FFFFFF"/>
                </a:solidFill>
                <a:cs typeface="Calibri"/>
              </a:rPr>
              <a:t>trasporto, </a:t>
            </a:r>
            <a:r>
              <a:rPr sz="1400" spc="-10" dirty="0">
                <a:solidFill>
                  <a:srgbClr val="FFFFFF"/>
                </a:solidFill>
                <a:cs typeface="Calibri"/>
              </a:rPr>
              <a:t>grazie </a:t>
            </a:r>
            <a:r>
              <a:rPr sz="1400" spc="-5" dirty="0">
                <a:solidFill>
                  <a:srgbClr val="FFFFFF"/>
                </a:solidFill>
                <a:cs typeface="Calibri"/>
              </a:rPr>
              <a:t>ai  dati acquisiti che </a:t>
            </a:r>
            <a:r>
              <a:rPr sz="1400" spc="-10" dirty="0">
                <a:solidFill>
                  <a:srgbClr val="FFFFFF"/>
                </a:solidFill>
                <a:cs typeface="Calibri"/>
              </a:rPr>
              <a:t>consentono </a:t>
            </a:r>
            <a:r>
              <a:rPr sz="1400" spc="-5" dirty="0">
                <a:solidFill>
                  <a:srgbClr val="FFFFFF"/>
                </a:solidFill>
                <a:cs typeface="Calibri"/>
              </a:rPr>
              <a:t>di  </a:t>
            </a:r>
            <a:r>
              <a:rPr sz="1400" spc="-10" dirty="0">
                <a:solidFill>
                  <a:srgbClr val="FFFFFF"/>
                </a:solidFill>
                <a:cs typeface="Calibri"/>
              </a:rPr>
              <a:t>rivedere quanto </a:t>
            </a:r>
            <a:r>
              <a:rPr sz="1400" spc="-5" dirty="0">
                <a:solidFill>
                  <a:srgbClr val="FFFFFF"/>
                </a:solidFill>
                <a:cs typeface="Calibri"/>
              </a:rPr>
              <a:t>stabilito </a:t>
            </a:r>
            <a:r>
              <a:rPr sz="1400" dirty="0">
                <a:solidFill>
                  <a:srgbClr val="FFFFFF"/>
                </a:solidFill>
                <a:cs typeface="Calibri"/>
              </a:rPr>
              <a:t>in </a:t>
            </a:r>
            <a:r>
              <a:rPr sz="1400" spc="-15" dirty="0">
                <a:solidFill>
                  <a:srgbClr val="FFFFFF"/>
                </a:solidFill>
                <a:cs typeface="Calibri"/>
              </a:rPr>
              <a:t>fase </a:t>
            </a:r>
            <a:r>
              <a:rPr sz="1400" spc="-5" dirty="0">
                <a:solidFill>
                  <a:srgbClr val="FFFFFF"/>
                </a:solidFill>
                <a:cs typeface="Calibri"/>
              </a:rPr>
              <a:t>di  pianificazione e</a:t>
            </a:r>
            <a:r>
              <a:rPr sz="1400" spc="-30" dirty="0">
                <a:solidFill>
                  <a:srgbClr val="FFFFFF"/>
                </a:solidFill>
                <a:cs typeface="Calibri"/>
              </a:rPr>
              <a:t> </a:t>
            </a:r>
            <a:r>
              <a:rPr sz="1400" spc="-10" dirty="0">
                <a:solidFill>
                  <a:srgbClr val="FFFFFF"/>
                </a:solidFill>
                <a:cs typeface="Calibri"/>
              </a:rPr>
              <a:t>programmazione</a:t>
            </a:r>
            <a:endParaRPr sz="1400" dirty="0">
              <a:cs typeface="Calibri"/>
            </a:endParaRPr>
          </a:p>
        </p:txBody>
      </p:sp>
    </p:spTree>
    <p:extLst>
      <p:ext uri="{BB962C8B-B14F-4D97-AF65-F5344CB8AC3E}">
        <p14:creationId xmlns:p14="http://schemas.microsoft.com/office/powerpoint/2010/main" val="26312576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LIVELLO LOGICO 4</a:t>
            </a:r>
            <a:endParaRPr lang="it-IT" sz="2800" b="1" dirty="0">
              <a:solidFill>
                <a:schemeClr val="accent1">
                  <a:lumMod val="50000"/>
                </a:schemeClr>
              </a:solidFill>
              <a:latin typeface="+mn-lt"/>
            </a:endParaRPr>
          </a:p>
        </p:txBody>
      </p:sp>
      <p:sp>
        <p:nvSpPr>
          <p:cNvPr id="6" name="Rettangolo 5"/>
          <p:cNvSpPr/>
          <p:nvPr/>
        </p:nvSpPr>
        <p:spPr>
          <a:xfrm>
            <a:off x="489226" y="1599149"/>
            <a:ext cx="11197978" cy="4370427"/>
          </a:xfrm>
          <a:prstGeom prst="rect">
            <a:avLst/>
          </a:prstGeom>
        </p:spPr>
        <p:txBody>
          <a:bodyPr wrap="square">
            <a:spAutoFit/>
          </a:bodyPr>
          <a:lstStyle/>
          <a:p>
            <a:pPr algn="just"/>
            <a:r>
              <a:rPr lang="it-IT" sz="2400" b="1" dirty="0" smtClean="0"/>
              <a:t>Centro di supervisione regionale (CSR)</a:t>
            </a:r>
          </a:p>
          <a:p>
            <a:pPr algn="just"/>
            <a:endParaRPr lang="it-IT" dirty="0" smtClean="0"/>
          </a:p>
          <a:p>
            <a:pPr algn="just"/>
            <a:r>
              <a:rPr lang="it-IT" sz="2000" b="1" u="sng" dirty="0" smtClean="0"/>
              <a:t>Funzionalità principali:</a:t>
            </a:r>
          </a:p>
          <a:p>
            <a:pPr algn="just"/>
            <a:endParaRPr lang="it-IT" dirty="0"/>
          </a:p>
          <a:p>
            <a:pPr marL="285750" indent="-285750" algn="just">
              <a:buFont typeface="Wingdings" panose="05000000000000000000" pitchFamily="2" charset="2"/>
              <a:buChar char="Ø"/>
            </a:pPr>
            <a:r>
              <a:rPr lang="it-IT" dirty="0"/>
              <a:t>Elaborare </a:t>
            </a:r>
            <a:r>
              <a:rPr lang="it-IT" b="1" dirty="0"/>
              <a:t>report </a:t>
            </a:r>
            <a:r>
              <a:rPr lang="it-IT" dirty="0"/>
              <a:t>finalizzati all’attività di controllo e verifica dei sistemi di bigliettazione; </a:t>
            </a:r>
            <a:endParaRPr lang="it-IT" dirty="0" smtClean="0"/>
          </a:p>
          <a:p>
            <a:pPr marL="285750" indent="-285750" algn="just">
              <a:buFont typeface="Wingdings" panose="05000000000000000000" pitchFamily="2" charset="2"/>
              <a:buChar char="Ø"/>
            </a:pPr>
            <a:r>
              <a:rPr lang="it-IT" dirty="0" smtClean="0"/>
              <a:t>Garantire </a:t>
            </a:r>
            <a:r>
              <a:rPr lang="it-IT" dirty="0"/>
              <a:t>la sicurezza e l’incorruttibilità dei dati; </a:t>
            </a:r>
            <a:endParaRPr lang="it-IT" dirty="0" smtClean="0"/>
          </a:p>
          <a:p>
            <a:pPr marL="285750" indent="-285750" algn="just">
              <a:buFont typeface="Wingdings" panose="05000000000000000000" pitchFamily="2" charset="2"/>
              <a:buChar char="Ø"/>
            </a:pPr>
            <a:r>
              <a:rPr lang="it-IT" dirty="0" smtClean="0"/>
              <a:t>Raccogliere </a:t>
            </a:r>
            <a:r>
              <a:rPr lang="it-IT" b="1" dirty="0"/>
              <a:t>quotidianamente </a:t>
            </a:r>
            <a:r>
              <a:rPr lang="it-IT" dirty="0"/>
              <a:t>attraverso i CCA i dati di localizzazione dei mezzi (in termini di fermata e servizio svolto) al fine di consentire la visualizzazione e l’analisi dei percorsi, la verifica degli orari e la certificazione delle corse, </a:t>
            </a:r>
            <a:r>
              <a:rPr lang="it-IT" dirty="0" smtClean="0"/>
              <a:t>e supportare </a:t>
            </a:r>
            <a:r>
              <a:rPr lang="it-IT" dirty="0"/>
              <a:t>gli enti preposti nella consuntivazione del servizio e confronto con i programmi di esercizio; </a:t>
            </a:r>
            <a:endParaRPr lang="it-IT" dirty="0" smtClean="0"/>
          </a:p>
          <a:p>
            <a:pPr marL="285750" indent="-285750" algn="just">
              <a:buFont typeface="Wingdings" panose="05000000000000000000" pitchFamily="2" charset="2"/>
              <a:buChar char="Ø"/>
            </a:pPr>
            <a:r>
              <a:rPr lang="it-IT" dirty="0" smtClean="0"/>
              <a:t>Generare </a:t>
            </a:r>
            <a:r>
              <a:rPr lang="it-IT" dirty="0"/>
              <a:t>le </a:t>
            </a:r>
            <a:r>
              <a:rPr lang="it-IT" b="1" dirty="0"/>
              <a:t>viste </a:t>
            </a:r>
            <a:r>
              <a:rPr lang="it-IT" dirty="0"/>
              <a:t>e i diritti di accesso al database verso gli operatori, tali da garantire la piena e completa riservatezza dei dati ritenuti sensibili da parte di ciascun operatore, ivi compresi quelli inerenti l’organizzazione industriale e amministrativa degli stessi operatori; </a:t>
            </a:r>
          </a:p>
          <a:p>
            <a:pPr marL="285750" indent="-285750" algn="just">
              <a:buFont typeface="Wingdings" panose="05000000000000000000" pitchFamily="2" charset="2"/>
              <a:buChar char="Ø"/>
            </a:pPr>
            <a:r>
              <a:rPr lang="it-IT" dirty="0" smtClean="0"/>
              <a:t>Generare </a:t>
            </a:r>
            <a:r>
              <a:rPr lang="it-IT" dirty="0"/>
              <a:t>opportune </a:t>
            </a:r>
            <a:r>
              <a:rPr lang="it-IT" b="1" dirty="0"/>
              <a:t>viste parziali </a:t>
            </a:r>
            <a:r>
              <a:rPr lang="it-IT" dirty="0"/>
              <a:t>e i diritti di accesso al database centrale alle Amministrazioni locali titolari di Contratti di servizio del TPL. </a:t>
            </a:r>
          </a:p>
          <a:p>
            <a:endParaRPr lang="it-IT" dirty="0"/>
          </a:p>
        </p:txBody>
      </p:sp>
    </p:spTree>
    <p:extLst>
      <p:ext uri="{BB962C8B-B14F-4D97-AF65-F5344CB8AC3E}">
        <p14:creationId xmlns:p14="http://schemas.microsoft.com/office/powerpoint/2010/main" val="15010172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FLUSSI DATI TRA CCA E CSR E FLUSSI DATI CCA-PERIFERICHE</a:t>
            </a:r>
            <a:endParaRPr lang="it-IT" sz="2800" b="1" dirty="0">
              <a:solidFill>
                <a:schemeClr val="accent1">
                  <a:lumMod val="50000"/>
                </a:schemeClr>
              </a:solidFill>
              <a:latin typeface="+mn-lt"/>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039" y="1387102"/>
            <a:ext cx="7626351" cy="5363935"/>
          </a:xfrm>
          <a:prstGeom prst="rect">
            <a:avLst/>
          </a:prstGeom>
        </p:spPr>
      </p:pic>
    </p:spTree>
    <p:extLst>
      <p:ext uri="{BB962C8B-B14F-4D97-AF65-F5344CB8AC3E}">
        <p14:creationId xmlns:p14="http://schemas.microsoft.com/office/powerpoint/2010/main" val="31608107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SICUREZZA SBE: CRITTOGRAFIA</a:t>
            </a:r>
            <a:endParaRPr lang="it-IT" sz="2800" b="1" dirty="0">
              <a:solidFill>
                <a:schemeClr val="accent1">
                  <a:lumMod val="50000"/>
                </a:schemeClr>
              </a:solidFill>
              <a:latin typeface="+mn-lt"/>
            </a:endParaRPr>
          </a:p>
        </p:txBody>
      </p:sp>
      <p:sp>
        <p:nvSpPr>
          <p:cNvPr id="3" name="Rettangolo 2"/>
          <p:cNvSpPr/>
          <p:nvPr/>
        </p:nvSpPr>
        <p:spPr>
          <a:xfrm>
            <a:off x="188259" y="1387102"/>
            <a:ext cx="7890002" cy="5355312"/>
          </a:xfrm>
          <a:prstGeom prst="rect">
            <a:avLst/>
          </a:prstGeom>
        </p:spPr>
        <p:txBody>
          <a:bodyPr wrap="square">
            <a:spAutoFit/>
          </a:bodyPr>
          <a:lstStyle/>
          <a:p>
            <a:pPr algn="just"/>
            <a:r>
              <a:rPr lang="it-IT" dirty="0">
                <a:solidFill>
                  <a:srgbClr val="000000"/>
                </a:solidFill>
                <a:latin typeface="Calibri" panose="020F0502020204030204" pitchFamily="34" charset="0"/>
              </a:rPr>
              <a:t>I meccanismi di </a:t>
            </a:r>
            <a:r>
              <a:rPr lang="it-IT" dirty="0" smtClean="0">
                <a:solidFill>
                  <a:srgbClr val="000000"/>
                </a:solidFill>
                <a:latin typeface="Calibri" panose="020F0502020204030204" pitchFamily="34" charset="0"/>
              </a:rPr>
              <a:t>sicurezza delle </a:t>
            </a:r>
            <a:r>
              <a:rPr lang="it-IT" dirty="0" err="1" smtClean="0">
                <a:solidFill>
                  <a:srgbClr val="000000"/>
                </a:solidFill>
                <a:latin typeface="Calibri" panose="020F0502020204030204" pitchFamily="34" charset="0"/>
              </a:rPr>
              <a:t>smart</a:t>
            </a:r>
            <a:r>
              <a:rPr lang="it-IT" dirty="0" smtClean="0">
                <a:solidFill>
                  <a:srgbClr val="000000"/>
                </a:solidFill>
                <a:latin typeface="Calibri" panose="020F0502020204030204" pitchFamily="34" charset="0"/>
              </a:rPr>
              <a:t> card devono </a:t>
            </a:r>
            <a:r>
              <a:rPr lang="it-IT" dirty="0">
                <a:solidFill>
                  <a:srgbClr val="000000"/>
                </a:solidFill>
                <a:latin typeface="Calibri" panose="020F0502020204030204" pitchFamily="34" charset="0"/>
              </a:rPr>
              <a:t>essere tali da rendere impossibile o, </a:t>
            </a:r>
            <a:r>
              <a:rPr lang="it-IT" dirty="0" smtClean="0">
                <a:solidFill>
                  <a:srgbClr val="000000"/>
                </a:solidFill>
                <a:latin typeface="Calibri" panose="020F0502020204030204" pitchFamily="34" charset="0"/>
              </a:rPr>
              <a:t>comunque </a:t>
            </a:r>
            <a:r>
              <a:rPr lang="it-IT" dirty="0">
                <a:solidFill>
                  <a:srgbClr val="000000"/>
                </a:solidFill>
                <a:latin typeface="Calibri" panose="020F0502020204030204" pitchFamily="34" charset="0"/>
              </a:rPr>
              <a:t>molto difficile, l’accesso da parte di terzi alle informazioni </a:t>
            </a:r>
            <a:r>
              <a:rPr lang="it-IT" dirty="0" smtClean="0">
                <a:solidFill>
                  <a:srgbClr val="000000"/>
                </a:solidFill>
                <a:latin typeface="Calibri" panose="020F0502020204030204" pitchFamily="34" charset="0"/>
              </a:rPr>
              <a:t>riservate</a:t>
            </a:r>
            <a:r>
              <a:rPr lang="it-IT" dirty="0">
                <a:solidFill>
                  <a:srgbClr val="000000"/>
                </a:solidFill>
                <a:latin typeface="Calibri" panose="020F0502020204030204" pitchFamily="34" charset="0"/>
              </a:rPr>
              <a:t>, nemmeno qualora questi siano dotati di particolari conoscenze </a:t>
            </a:r>
            <a:r>
              <a:rPr lang="it-IT" dirty="0" smtClean="0">
                <a:solidFill>
                  <a:srgbClr val="000000"/>
                </a:solidFill>
                <a:latin typeface="Calibri" panose="020F0502020204030204" pitchFamily="34" charset="0"/>
              </a:rPr>
              <a:t>tecniche </a:t>
            </a:r>
            <a:r>
              <a:rPr lang="it-IT" dirty="0">
                <a:solidFill>
                  <a:srgbClr val="000000"/>
                </a:solidFill>
                <a:latin typeface="Calibri" panose="020F0502020204030204" pitchFamily="34" charset="0"/>
              </a:rPr>
              <a:t>o delle stesse apparecchiature, in marca e modello, usate dagli </a:t>
            </a:r>
            <a:r>
              <a:rPr lang="it-IT" dirty="0" smtClean="0">
                <a:solidFill>
                  <a:srgbClr val="000000"/>
                </a:solidFill>
                <a:latin typeface="Calibri" panose="020F0502020204030204" pitchFamily="34" charset="0"/>
              </a:rPr>
              <a:t>organi </a:t>
            </a:r>
            <a:r>
              <a:rPr lang="it-IT" dirty="0">
                <a:solidFill>
                  <a:srgbClr val="000000"/>
                </a:solidFill>
                <a:latin typeface="Calibri" panose="020F0502020204030204" pitchFamily="34" charset="0"/>
              </a:rPr>
              <a:t>legittimamente preposti. </a:t>
            </a:r>
            <a:endParaRPr lang="it-IT" dirty="0" smtClean="0">
              <a:solidFill>
                <a:srgbClr val="000000"/>
              </a:solidFill>
              <a:latin typeface="Calibri" panose="020F0502020204030204" pitchFamily="34" charset="0"/>
            </a:endParaRPr>
          </a:p>
          <a:p>
            <a:pPr algn="just"/>
            <a:r>
              <a:rPr lang="it-IT" dirty="0"/>
              <a:t>Queste esigenze di sicurezza vengono coperte con l’aiuto della </a:t>
            </a:r>
            <a:r>
              <a:rPr lang="it-IT" dirty="0" smtClean="0"/>
              <a:t>crittografia</a:t>
            </a:r>
            <a:r>
              <a:rPr lang="it-IT" dirty="0"/>
              <a:t>, ossia della scienza di codificare dei </a:t>
            </a:r>
            <a:r>
              <a:rPr lang="it-IT" dirty="0" smtClean="0"/>
              <a:t>messaggi in </a:t>
            </a:r>
            <a:r>
              <a:rPr lang="it-IT" dirty="0"/>
              <a:t>modo da renderli </a:t>
            </a:r>
            <a:r>
              <a:rPr lang="it-IT" dirty="0" smtClean="0"/>
              <a:t>comprensibili </a:t>
            </a:r>
            <a:r>
              <a:rPr lang="it-IT" dirty="0"/>
              <a:t>solo a selezionati destinatari. Scopi della crittografia sono tra gli altri</a:t>
            </a:r>
            <a:r>
              <a:rPr lang="it-IT" dirty="0" smtClean="0"/>
              <a:t>:</a:t>
            </a:r>
          </a:p>
          <a:p>
            <a:pPr algn="just"/>
            <a:r>
              <a:rPr lang="it-IT" dirty="0" smtClean="0"/>
              <a:t> </a:t>
            </a:r>
            <a:endParaRPr lang="it-IT" dirty="0"/>
          </a:p>
          <a:p>
            <a:pPr marL="285750" indent="-285750" algn="just">
              <a:buFont typeface="Wingdings" panose="05000000000000000000" pitchFamily="2" charset="2"/>
              <a:buChar char="Ø"/>
            </a:pPr>
            <a:r>
              <a:rPr lang="it-IT" b="1" dirty="0" smtClean="0"/>
              <a:t>la </a:t>
            </a:r>
            <a:r>
              <a:rPr lang="it-IT" b="1" dirty="0"/>
              <a:t>confidenzialità</a:t>
            </a:r>
            <a:r>
              <a:rPr lang="it-IT" dirty="0"/>
              <a:t>, ossia il fatto che solo i destinatari del </a:t>
            </a:r>
            <a:r>
              <a:rPr lang="it-IT" dirty="0" smtClean="0"/>
              <a:t>messaggio </a:t>
            </a:r>
            <a:r>
              <a:rPr lang="it-IT" dirty="0"/>
              <a:t>possano leggerlo; </a:t>
            </a:r>
            <a:endParaRPr lang="it-IT" dirty="0" smtClean="0"/>
          </a:p>
          <a:p>
            <a:pPr marL="285750" indent="-285750" algn="just">
              <a:buFont typeface="Wingdings" panose="05000000000000000000" pitchFamily="2" charset="2"/>
              <a:buChar char="Ø"/>
            </a:pPr>
            <a:r>
              <a:rPr lang="it-IT" b="1" dirty="0" smtClean="0"/>
              <a:t>la </a:t>
            </a:r>
            <a:r>
              <a:rPr lang="it-IT" b="1" dirty="0"/>
              <a:t>integrità</a:t>
            </a:r>
            <a:r>
              <a:rPr lang="it-IT" dirty="0"/>
              <a:t>, ossia il fatto che il messaggio crittografato venga </a:t>
            </a:r>
            <a:r>
              <a:rPr lang="it-IT" dirty="0" smtClean="0"/>
              <a:t>trasmesso </a:t>
            </a:r>
            <a:r>
              <a:rPr lang="it-IT" dirty="0"/>
              <a:t>senza perdita di informazioni; </a:t>
            </a:r>
            <a:endParaRPr lang="it-IT" dirty="0" smtClean="0"/>
          </a:p>
          <a:p>
            <a:pPr marL="285750" indent="-285750" algn="just">
              <a:buFont typeface="Wingdings" panose="05000000000000000000" pitchFamily="2" charset="2"/>
              <a:buChar char="Ø"/>
            </a:pPr>
            <a:r>
              <a:rPr lang="it-IT" b="1" dirty="0" smtClean="0"/>
              <a:t>l’autenticità</a:t>
            </a:r>
            <a:r>
              <a:rPr lang="it-IT" dirty="0"/>
              <a:t>, ossia il fatto che il destinatario sia in grado di </a:t>
            </a:r>
            <a:r>
              <a:rPr lang="it-IT" dirty="0" smtClean="0"/>
              <a:t>verificare </a:t>
            </a:r>
            <a:r>
              <a:rPr lang="it-IT" dirty="0"/>
              <a:t>che il messaggio non è stato alterato nel corso della </a:t>
            </a:r>
            <a:r>
              <a:rPr lang="it-IT" dirty="0" smtClean="0"/>
              <a:t>trasmissione</a:t>
            </a:r>
            <a:r>
              <a:rPr lang="it-IT" dirty="0"/>
              <a:t>. </a:t>
            </a:r>
          </a:p>
          <a:p>
            <a:pPr algn="just"/>
            <a:endParaRPr lang="it-IT" dirty="0" smtClean="0"/>
          </a:p>
          <a:p>
            <a:pPr algn="just"/>
            <a:r>
              <a:rPr lang="it-IT" dirty="0" smtClean="0"/>
              <a:t>Il </a:t>
            </a:r>
            <a:r>
              <a:rPr lang="it-IT" b="1" i="1" dirty="0"/>
              <a:t>principio di </a:t>
            </a:r>
            <a:r>
              <a:rPr lang="it-IT" b="1" i="1" dirty="0" err="1"/>
              <a:t>Kerkchoff</a:t>
            </a:r>
            <a:r>
              <a:rPr lang="it-IT" b="1" i="1" dirty="0"/>
              <a:t> </a:t>
            </a:r>
            <a:r>
              <a:rPr lang="it-IT" dirty="0" smtClean="0"/>
              <a:t>stabilisce </a:t>
            </a:r>
            <a:r>
              <a:rPr lang="it-IT" dirty="0"/>
              <a:t>che la sicurezza di un codifica crittografica debba essere basata su </a:t>
            </a:r>
            <a:r>
              <a:rPr lang="it-IT" dirty="0" smtClean="0"/>
              <a:t>codici segreti </a:t>
            </a:r>
            <a:r>
              <a:rPr lang="it-IT" dirty="0"/>
              <a:t>detti </a:t>
            </a:r>
            <a:r>
              <a:rPr lang="it-IT" b="1" i="1" dirty="0"/>
              <a:t>“chiavi” </a:t>
            </a:r>
            <a:r>
              <a:rPr lang="it-IT" dirty="0"/>
              <a:t>e non sulla segretezza dell’algoritmo utilizzato. </a:t>
            </a:r>
            <a:endParaRPr lang="it-IT" dirty="0">
              <a:latin typeface="Calibri" panose="020F0502020204030204" pitchFamily="34" charset="0"/>
            </a:endParaRPr>
          </a:p>
        </p:txBody>
      </p:sp>
      <p:pic>
        <p:nvPicPr>
          <p:cNvPr id="2052" name="Picture 4" descr="Risultati immagini per CRITTOGRAF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8129" y="1387102"/>
            <a:ext cx="3590174" cy="24732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isultati immagini per CRITTOGRAF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8129" y="4064758"/>
            <a:ext cx="3750042" cy="2496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1206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SICUREZZA SBE: CRITTOGRAFIA</a:t>
            </a:r>
            <a:endParaRPr lang="it-IT" sz="2800" b="1" dirty="0">
              <a:solidFill>
                <a:schemeClr val="accent1">
                  <a:lumMod val="50000"/>
                </a:schemeClr>
              </a:solidFill>
              <a:latin typeface="+mn-lt"/>
            </a:endParaRPr>
          </a:p>
        </p:txBody>
      </p:sp>
      <p:sp>
        <p:nvSpPr>
          <p:cNvPr id="3" name="Rettangolo 2"/>
          <p:cNvSpPr/>
          <p:nvPr/>
        </p:nvSpPr>
        <p:spPr>
          <a:xfrm>
            <a:off x="188259" y="1387102"/>
            <a:ext cx="11658600" cy="3416320"/>
          </a:xfrm>
          <a:prstGeom prst="rect">
            <a:avLst/>
          </a:prstGeom>
        </p:spPr>
        <p:txBody>
          <a:bodyPr wrap="square">
            <a:spAutoFit/>
          </a:bodyPr>
          <a:lstStyle/>
          <a:p>
            <a:pPr algn="just"/>
            <a:r>
              <a:rPr lang="it-IT" dirty="0"/>
              <a:t>L</a:t>
            </a:r>
            <a:r>
              <a:rPr lang="it-IT" dirty="0" smtClean="0"/>
              <a:t>a </a:t>
            </a:r>
            <a:r>
              <a:rPr lang="it-IT" dirty="0"/>
              <a:t>transazione eseguita da una validatrice per </a:t>
            </a:r>
            <a:r>
              <a:rPr lang="it-IT" dirty="0" err="1"/>
              <a:t>smart</a:t>
            </a:r>
            <a:r>
              <a:rPr lang="it-IT" dirty="0"/>
              <a:t> card può essere protetta con tecniche crittografiche in varie fasi: </a:t>
            </a:r>
          </a:p>
          <a:p>
            <a:pPr algn="just"/>
            <a:endParaRPr lang="it-IT" dirty="0"/>
          </a:p>
          <a:p>
            <a:pPr marL="285750" indent="-285750" algn="just">
              <a:buFont typeface="Wingdings" panose="05000000000000000000" pitchFamily="2" charset="2"/>
              <a:buChar char="Ø"/>
            </a:pPr>
            <a:r>
              <a:rPr lang="it-IT" dirty="0" smtClean="0"/>
              <a:t>consentendo </a:t>
            </a:r>
            <a:r>
              <a:rPr lang="it-IT" dirty="0"/>
              <a:t>la “mutua autenticazione”, ossia il fatto che la </a:t>
            </a:r>
            <a:r>
              <a:rPr lang="it-IT" dirty="0" smtClean="0"/>
              <a:t>validatrice </a:t>
            </a:r>
            <a:r>
              <a:rPr lang="it-IT" dirty="0"/>
              <a:t>sta “parlando” con una carta legittimata e che la carta sta </a:t>
            </a:r>
            <a:r>
              <a:rPr lang="it-IT" dirty="0" smtClean="0"/>
              <a:t>“dialogando” </a:t>
            </a:r>
            <a:r>
              <a:rPr lang="it-IT" dirty="0"/>
              <a:t>con una validatrice legittimata, ove con “legittimata” si intenda “effettivamente appartenente al Sistema di Bigliettazione </a:t>
            </a:r>
            <a:r>
              <a:rPr lang="it-IT" dirty="0" smtClean="0"/>
              <a:t>Elettronica </a:t>
            </a:r>
            <a:r>
              <a:rPr lang="it-IT" dirty="0"/>
              <a:t>e operante nel rispetto delle sue regole”; </a:t>
            </a:r>
            <a:endParaRPr lang="it-IT" dirty="0" smtClean="0"/>
          </a:p>
          <a:p>
            <a:pPr marL="285750" indent="-285750" algn="just">
              <a:buFont typeface="Wingdings" panose="05000000000000000000" pitchFamily="2" charset="2"/>
              <a:buChar char="Ø"/>
            </a:pPr>
            <a:r>
              <a:rPr lang="it-IT" dirty="0" smtClean="0"/>
              <a:t>garantendo </a:t>
            </a:r>
            <a:r>
              <a:rPr lang="it-IT" dirty="0"/>
              <a:t>che lo scambio di dati avvenga in modo tale che essi, anche se intercettati, non risultino </a:t>
            </a:r>
            <a:r>
              <a:rPr lang="it-IT" dirty="0" smtClean="0"/>
              <a:t>comprensibili;</a:t>
            </a:r>
          </a:p>
          <a:p>
            <a:pPr marL="285750" indent="-285750" algn="just">
              <a:buFont typeface="Wingdings" panose="05000000000000000000" pitchFamily="2" charset="2"/>
              <a:buChar char="Ø"/>
            </a:pPr>
            <a:r>
              <a:rPr lang="it-IT" dirty="0" smtClean="0"/>
              <a:t>permettendo </a:t>
            </a:r>
            <a:r>
              <a:rPr lang="it-IT" dirty="0"/>
              <a:t>la generazione di “firme digitali” che possano garantire l’autenticità della transazione (si pensi al rischio che in un sistema </a:t>
            </a:r>
            <a:r>
              <a:rPr lang="it-IT" dirty="0" smtClean="0"/>
              <a:t>monetario </a:t>
            </a:r>
            <a:r>
              <a:rPr lang="it-IT" dirty="0"/>
              <a:t>elettronico ove uno degli operatori generasse false </a:t>
            </a:r>
            <a:r>
              <a:rPr lang="it-IT" dirty="0" smtClean="0"/>
              <a:t>transazioni </a:t>
            </a:r>
            <a:r>
              <a:rPr lang="it-IT" dirty="0"/>
              <a:t>per crearsi crediti inesistenti). </a:t>
            </a:r>
            <a:endParaRPr lang="it-IT" dirty="0" smtClean="0"/>
          </a:p>
          <a:p>
            <a:pPr algn="just"/>
            <a:endParaRPr lang="it-IT" dirty="0"/>
          </a:p>
          <a:p>
            <a:pPr algn="just"/>
            <a:r>
              <a:rPr lang="it-IT" dirty="0"/>
              <a:t>Il procedimento crittografico è usato per crittografare una serie di </a:t>
            </a:r>
            <a:r>
              <a:rPr lang="it-IT" dirty="0" smtClean="0"/>
              <a:t>informazioni</a:t>
            </a:r>
            <a:r>
              <a:rPr lang="it-IT" dirty="0"/>
              <a:t>, dette semplicemente “testo”, in un “testo cifrato” per mezzo di una “chiave”. </a:t>
            </a:r>
            <a:r>
              <a:rPr lang="it-IT" dirty="0" smtClean="0"/>
              <a:t> </a:t>
            </a:r>
            <a:endParaRPr lang="it-IT" dirty="0"/>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8487" y="4803422"/>
            <a:ext cx="6279455" cy="1893213"/>
          </a:xfrm>
          <a:prstGeom prst="rect">
            <a:avLst/>
          </a:prstGeom>
        </p:spPr>
      </p:pic>
    </p:spTree>
    <p:extLst>
      <p:ext uri="{BB962C8B-B14F-4D97-AF65-F5344CB8AC3E}">
        <p14:creationId xmlns:p14="http://schemas.microsoft.com/office/powerpoint/2010/main" val="38361646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SICUREZZA SBE: CRITTOGRAFIA</a:t>
            </a:r>
            <a:endParaRPr lang="it-IT" sz="2800" b="1" dirty="0">
              <a:solidFill>
                <a:schemeClr val="accent1">
                  <a:lumMod val="50000"/>
                </a:schemeClr>
              </a:solidFill>
              <a:latin typeface="+mn-lt"/>
            </a:endParaRPr>
          </a:p>
        </p:txBody>
      </p:sp>
      <p:sp>
        <p:nvSpPr>
          <p:cNvPr id="3" name="Rettangolo 2"/>
          <p:cNvSpPr/>
          <p:nvPr/>
        </p:nvSpPr>
        <p:spPr>
          <a:xfrm>
            <a:off x="188259" y="1387102"/>
            <a:ext cx="7086600" cy="5355312"/>
          </a:xfrm>
          <a:prstGeom prst="rect">
            <a:avLst/>
          </a:prstGeom>
        </p:spPr>
        <p:txBody>
          <a:bodyPr wrap="square">
            <a:spAutoFit/>
          </a:bodyPr>
          <a:lstStyle/>
          <a:p>
            <a:pPr algn="just"/>
            <a:r>
              <a:rPr lang="it-IT" dirty="0"/>
              <a:t>Nei sistemi detti “simmetrici” una sola chiave è usata tanto per la </a:t>
            </a:r>
            <a:r>
              <a:rPr lang="it-IT" dirty="0" smtClean="0"/>
              <a:t>codifica </a:t>
            </a:r>
            <a:r>
              <a:rPr lang="it-IT" dirty="0"/>
              <a:t>che per la decodifica, in quelli “asimmetrici” sono previste invece due chiavi per ciascuna di dette operazioni. Il più noto algoritmo crittografico è il DES (Data </a:t>
            </a:r>
            <a:r>
              <a:rPr lang="it-IT" dirty="0" err="1"/>
              <a:t>Encryption</a:t>
            </a:r>
            <a:r>
              <a:rPr lang="it-IT" dirty="0"/>
              <a:t> Standard), introdotto nel 1977 </a:t>
            </a:r>
            <a:r>
              <a:rPr lang="it-IT" dirty="0" smtClean="0"/>
              <a:t>e </a:t>
            </a:r>
            <a:r>
              <a:rPr lang="it-IT" dirty="0"/>
              <a:t>definito dalla norma statunitense FIPS 46. Esso è stato utilizzato per molti anni ma appare oggi limitato, soprattutto per la lunghezza della chiave a soli 56 </a:t>
            </a:r>
            <a:r>
              <a:rPr lang="it-IT" dirty="0" smtClean="0"/>
              <a:t>bit.</a:t>
            </a:r>
          </a:p>
          <a:p>
            <a:pPr algn="just"/>
            <a:r>
              <a:rPr lang="it-IT" dirty="0" smtClean="0"/>
              <a:t>Per </a:t>
            </a:r>
            <a:r>
              <a:rPr lang="it-IT" dirty="0"/>
              <a:t>questo motivo si è evoluto nel triplo DES (3-DES) che, utilizzando due chiavi a 56 bit, moltiplicano </a:t>
            </a:r>
            <a:r>
              <a:rPr lang="it-IT" dirty="0" smtClean="0"/>
              <a:t>il </a:t>
            </a:r>
            <a:r>
              <a:rPr lang="it-IT" dirty="0"/>
              <a:t>numero delle combinazioni. Lo XDES, da esso derivato, è sicuro quasi quanto il 3-DES ma più semplice da implementare. Alla fine degli anni ’90, al DES si è aggiunto l’AES Advanced </a:t>
            </a:r>
            <a:r>
              <a:rPr lang="it-IT" dirty="0" err="1"/>
              <a:t>Encryption</a:t>
            </a:r>
            <a:r>
              <a:rPr lang="it-IT" dirty="0"/>
              <a:t> Standard (AES), codificato nella norma FIPS 197, che, utilizzando chiavi a 128, 192 o 256 bit assume il nome di AES-128, AES-192 or AES-256. </a:t>
            </a:r>
            <a:endParaRPr lang="it-IT" dirty="0" smtClean="0"/>
          </a:p>
          <a:p>
            <a:pPr algn="just"/>
            <a:endParaRPr lang="it-IT" dirty="0"/>
          </a:p>
          <a:p>
            <a:pPr algn="just"/>
            <a:r>
              <a:rPr lang="it-IT" dirty="0"/>
              <a:t>La maggior parte delle carte oggi usate è in grado di compiere molti tipi di operazioni crittografiche. Spesso, risultando troppo lungo il tempo che sarebbe richiesto per eseguirle attraverso l’esecuzione del programma, esse contengono al proprio interno anche un co-processore dedicato che consente di eseguirle in tempi molto rapidi. </a:t>
            </a:r>
            <a:r>
              <a:rPr lang="it-IT" dirty="0" smtClean="0"/>
              <a:t> </a:t>
            </a:r>
            <a:endParaRPr lang="it-IT" dirty="0"/>
          </a:p>
        </p:txBody>
      </p:sp>
      <p:pic>
        <p:nvPicPr>
          <p:cNvPr id="1026" name="Picture 2" descr="Risultato immagini per TD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8892" y="2031444"/>
            <a:ext cx="4649279" cy="4066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9921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5847" y="2213778"/>
            <a:ext cx="4202324" cy="4252024"/>
          </a:xfrm>
          <a:prstGeom prst="rect">
            <a:avLst/>
          </a:prstGeom>
        </p:spPr>
      </p:pic>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SICUREZZA SBE: CRITTOGRAFIA</a:t>
            </a:r>
            <a:endParaRPr lang="it-IT" sz="2800" b="1" dirty="0">
              <a:solidFill>
                <a:schemeClr val="accent1">
                  <a:lumMod val="50000"/>
                </a:schemeClr>
              </a:solidFill>
              <a:latin typeface="+mn-lt"/>
            </a:endParaRPr>
          </a:p>
        </p:txBody>
      </p:sp>
      <p:sp>
        <p:nvSpPr>
          <p:cNvPr id="3" name="Rettangolo 2"/>
          <p:cNvSpPr/>
          <p:nvPr/>
        </p:nvSpPr>
        <p:spPr>
          <a:xfrm>
            <a:off x="188260" y="1387102"/>
            <a:ext cx="7274858" cy="5447645"/>
          </a:xfrm>
          <a:prstGeom prst="rect">
            <a:avLst/>
          </a:prstGeom>
        </p:spPr>
        <p:txBody>
          <a:bodyPr wrap="square">
            <a:spAutoFit/>
          </a:bodyPr>
          <a:lstStyle/>
          <a:p>
            <a:r>
              <a:rPr lang="it-IT" sz="2400" b="1" dirty="0" smtClean="0"/>
              <a:t>La mutua autenticazione</a:t>
            </a:r>
          </a:p>
          <a:p>
            <a:pPr algn="just"/>
            <a:r>
              <a:rPr lang="it-IT" dirty="0" smtClean="0"/>
              <a:t>E</a:t>
            </a:r>
            <a:r>
              <a:rPr lang="it-IT" dirty="0"/>
              <a:t>’ molto importante che la validatrice e la </a:t>
            </a:r>
            <a:r>
              <a:rPr lang="it-IT" dirty="0" err="1"/>
              <a:t>smart</a:t>
            </a:r>
            <a:r>
              <a:rPr lang="it-IT" dirty="0"/>
              <a:t> card possano addivenire alla certezza che il dialogo avviene tra soggetti entrambi legittimati, </a:t>
            </a:r>
            <a:r>
              <a:rPr lang="it-IT" dirty="0" smtClean="0"/>
              <a:t>ossia </a:t>
            </a:r>
            <a:r>
              <a:rPr lang="it-IT" dirty="0"/>
              <a:t>che dispongono delle stesse chiavi di crittografia, in entrambi </a:t>
            </a:r>
            <a:r>
              <a:rPr lang="it-IT" dirty="0" smtClean="0"/>
              <a:t>inserite </a:t>
            </a:r>
            <a:r>
              <a:rPr lang="it-IT" dirty="0"/>
              <a:t>all’atto della costruzione. </a:t>
            </a:r>
            <a:endParaRPr lang="it-IT" dirty="0" smtClean="0"/>
          </a:p>
          <a:p>
            <a:pPr algn="just"/>
            <a:r>
              <a:rPr lang="it-IT" dirty="0" smtClean="0"/>
              <a:t>Questo </a:t>
            </a:r>
            <a:r>
              <a:rPr lang="it-IT" dirty="0"/>
              <a:t>avviene tramite una operazione detta di </a:t>
            </a:r>
            <a:r>
              <a:rPr lang="it-IT" i="1" dirty="0"/>
              <a:t>“mutua autenticazione”. </a:t>
            </a:r>
            <a:r>
              <a:rPr lang="it-IT" dirty="0"/>
              <a:t>Di solito (ISO 7816) questa avviene come segue: </a:t>
            </a:r>
            <a:endParaRPr lang="it-IT" dirty="0" smtClean="0"/>
          </a:p>
          <a:p>
            <a:pPr algn="just"/>
            <a:endParaRPr lang="it-IT" dirty="0"/>
          </a:p>
          <a:p>
            <a:pPr marL="285750" indent="-285750" algn="just">
              <a:buFont typeface="Wingdings" panose="05000000000000000000" pitchFamily="2" charset="2"/>
              <a:buChar char="Ø"/>
            </a:pPr>
            <a:r>
              <a:rPr lang="it-IT" dirty="0" smtClean="0"/>
              <a:t>la </a:t>
            </a:r>
            <a:r>
              <a:rPr lang="it-IT" dirty="0"/>
              <a:t>validatrice richiede alla carta il suo numero </a:t>
            </a:r>
            <a:r>
              <a:rPr lang="it-IT" dirty="0" smtClean="0"/>
              <a:t>seriale;</a:t>
            </a:r>
            <a:endParaRPr lang="it-IT" dirty="0"/>
          </a:p>
          <a:p>
            <a:pPr marL="285750" indent="-285750" algn="just">
              <a:buFont typeface="Wingdings" panose="05000000000000000000" pitchFamily="2" charset="2"/>
              <a:buChar char="Ø"/>
            </a:pPr>
            <a:r>
              <a:rPr lang="it-IT" dirty="0" smtClean="0"/>
              <a:t>la </a:t>
            </a:r>
            <a:r>
              <a:rPr lang="it-IT" dirty="0"/>
              <a:t>carta lo </a:t>
            </a:r>
            <a:r>
              <a:rPr lang="it-IT" dirty="0" smtClean="0"/>
              <a:t>invia;</a:t>
            </a:r>
            <a:endParaRPr lang="it-IT" dirty="0"/>
          </a:p>
          <a:p>
            <a:pPr marL="285750" indent="-285750" algn="just">
              <a:buFont typeface="Wingdings" panose="05000000000000000000" pitchFamily="2" charset="2"/>
              <a:buChar char="Ø"/>
            </a:pPr>
            <a:r>
              <a:rPr lang="it-IT" dirty="0" smtClean="0"/>
              <a:t>il </a:t>
            </a:r>
            <a:r>
              <a:rPr lang="it-IT" dirty="0"/>
              <a:t>terminale richiede alla carta la generazione di un numero casuale; </a:t>
            </a:r>
            <a:endParaRPr lang="it-IT" dirty="0" smtClean="0"/>
          </a:p>
          <a:p>
            <a:pPr marL="285750" indent="-285750" algn="just">
              <a:buFont typeface="Wingdings" panose="05000000000000000000" pitchFamily="2" charset="2"/>
              <a:buChar char="Ø"/>
            </a:pPr>
            <a:r>
              <a:rPr lang="it-IT" dirty="0" smtClean="0"/>
              <a:t>la </a:t>
            </a:r>
            <a:r>
              <a:rPr lang="it-IT" dirty="0"/>
              <a:t>carta genera un numero casuale e lo invia alla validatrice; </a:t>
            </a:r>
            <a:endParaRPr lang="it-IT" dirty="0" smtClean="0"/>
          </a:p>
          <a:p>
            <a:pPr marL="285750" indent="-285750" algn="just">
              <a:buFont typeface="Wingdings" panose="05000000000000000000" pitchFamily="2" charset="2"/>
              <a:buChar char="Ø"/>
            </a:pPr>
            <a:r>
              <a:rPr lang="it-IT" dirty="0" smtClean="0"/>
              <a:t>la </a:t>
            </a:r>
            <a:r>
              <a:rPr lang="it-IT" dirty="0"/>
              <a:t>validatrice genera a sua volta un numero casuale, lo concatena con quello ottenuto dalla validatrice, lo crittografa e lo invia alla </a:t>
            </a:r>
            <a:r>
              <a:rPr lang="it-IT" dirty="0" smtClean="0"/>
              <a:t>carta</a:t>
            </a:r>
            <a:r>
              <a:rPr lang="it-IT" dirty="0"/>
              <a:t>; </a:t>
            </a:r>
            <a:endParaRPr lang="it-IT" dirty="0" smtClean="0"/>
          </a:p>
          <a:p>
            <a:pPr marL="285750" indent="-285750" algn="just">
              <a:buFont typeface="Wingdings" panose="05000000000000000000" pitchFamily="2" charset="2"/>
              <a:buChar char="Ø"/>
            </a:pPr>
            <a:r>
              <a:rPr lang="it-IT" dirty="0" smtClean="0"/>
              <a:t>la </a:t>
            </a:r>
            <a:r>
              <a:rPr lang="it-IT" dirty="0"/>
              <a:t>carta crittografa il numero ricevuto e lo ritorna alla validatrice che lo decripta, ottenendo così il numero casuale del terminale, lo ricodifica e lo invia; </a:t>
            </a:r>
            <a:endParaRPr lang="it-IT" dirty="0" smtClean="0"/>
          </a:p>
          <a:p>
            <a:pPr marL="285750" indent="-285750" algn="just">
              <a:buFont typeface="Wingdings" panose="05000000000000000000" pitchFamily="2" charset="2"/>
              <a:buChar char="Ø"/>
            </a:pPr>
            <a:r>
              <a:rPr lang="it-IT" dirty="0" smtClean="0"/>
              <a:t>la </a:t>
            </a:r>
            <a:r>
              <a:rPr lang="it-IT" dirty="0"/>
              <a:t>validatrice decodifica e verifica i valori ritornati. In caso </a:t>
            </a:r>
            <a:r>
              <a:rPr lang="it-IT" dirty="0" smtClean="0"/>
              <a:t>positivo </a:t>
            </a:r>
            <a:r>
              <a:rPr lang="it-IT" dirty="0"/>
              <a:t>la validatrice e la carta sono mutuamente autenticate. </a:t>
            </a:r>
          </a:p>
        </p:txBody>
      </p:sp>
    </p:spTree>
    <p:extLst>
      <p:ext uri="{BB962C8B-B14F-4D97-AF65-F5344CB8AC3E}">
        <p14:creationId xmlns:p14="http://schemas.microsoft.com/office/powerpoint/2010/main" val="382948240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SICUREZZA SBE: CRITTOGRAFIA</a:t>
            </a:r>
            <a:endParaRPr lang="it-IT" sz="2800" b="1" dirty="0">
              <a:solidFill>
                <a:schemeClr val="accent1">
                  <a:lumMod val="50000"/>
                </a:schemeClr>
              </a:solidFill>
              <a:latin typeface="+mn-lt"/>
            </a:endParaRPr>
          </a:p>
        </p:txBody>
      </p:sp>
      <p:sp>
        <p:nvSpPr>
          <p:cNvPr id="3" name="Rettangolo 2"/>
          <p:cNvSpPr/>
          <p:nvPr/>
        </p:nvSpPr>
        <p:spPr>
          <a:xfrm>
            <a:off x="188260" y="1387102"/>
            <a:ext cx="7879976" cy="5447645"/>
          </a:xfrm>
          <a:prstGeom prst="rect">
            <a:avLst/>
          </a:prstGeom>
        </p:spPr>
        <p:txBody>
          <a:bodyPr wrap="square">
            <a:spAutoFit/>
          </a:bodyPr>
          <a:lstStyle/>
          <a:p>
            <a:r>
              <a:rPr lang="it-IT" sz="2400" b="1" dirty="0" smtClean="0"/>
              <a:t>La Sessione</a:t>
            </a:r>
          </a:p>
          <a:p>
            <a:pPr algn="just"/>
            <a:endParaRPr lang="it-IT" dirty="0" smtClean="0"/>
          </a:p>
          <a:p>
            <a:pPr algn="just"/>
            <a:r>
              <a:rPr lang="it-IT" dirty="0" smtClean="0"/>
              <a:t>A </a:t>
            </a:r>
            <a:r>
              <a:rPr lang="it-IT" dirty="0"/>
              <a:t>parte la semplice identificazione (ad esempio, la verifica di un </a:t>
            </a:r>
            <a:r>
              <a:rPr lang="it-IT" dirty="0" smtClean="0"/>
              <a:t>abbonamento</a:t>
            </a:r>
            <a:r>
              <a:rPr lang="it-IT" dirty="0"/>
              <a:t>), una transazione su </a:t>
            </a:r>
            <a:r>
              <a:rPr lang="it-IT" dirty="0" err="1"/>
              <a:t>smart</a:t>
            </a:r>
            <a:r>
              <a:rPr lang="it-IT" dirty="0"/>
              <a:t> card è di solito piuttosto complessa e per completarla sono necessarie spesso più operazioni di lettura e di </a:t>
            </a:r>
            <a:r>
              <a:rPr lang="it-IT" dirty="0" smtClean="0"/>
              <a:t>scrittura</a:t>
            </a:r>
            <a:r>
              <a:rPr lang="it-IT" dirty="0"/>
              <a:t>. </a:t>
            </a:r>
            <a:endParaRPr lang="it-IT" dirty="0" smtClean="0"/>
          </a:p>
          <a:p>
            <a:pPr algn="just"/>
            <a:r>
              <a:rPr lang="it-IT" dirty="0" smtClean="0"/>
              <a:t>L’estrazione </a:t>
            </a:r>
            <a:r>
              <a:rPr lang="it-IT" dirty="0"/>
              <a:t>anticipata della </a:t>
            </a:r>
            <a:r>
              <a:rPr lang="it-IT" dirty="0" smtClean="0"/>
              <a:t>carta </a:t>
            </a:r>
            <a:r>
              <a:rPr lang="it-IT" dirty="0" err="1" smtClean="0"/>
              <a:t>contact</a:t>
            </a:r>
            <a:r>
              <a:rPr lang="it-IT" dirty="0" smtClean="0"/>
              <a:t> </a:t>
            </a:r>
            <a:r>
              <a:rPr lang="it-IT" dirty="0"/>
              <a:t>prima del completamento della </a:t>
            </a:r>
            <a:r>
              <a:rPr lang="it-IT" dirty="0" smtClean="0"/>
              <a:t>transazione </a:t>
            </a:r>
            <a:r>
              <a:rPr lang="it-IT" dirty="0"/>
              <a:t>può quindi portare al lasciare la carta in uno stato indefinito che può eventualmente pregiudicarne anche, nella peggiore ipotesi, la </a:t>
            </a:r>
            <a:r>
              <a:rPr lang="it-IT" dirty="0" smtClean="0"/>
              <a:t>successiva </a:t>
            </a:r>
            <a:r>
              <a:rPr lang="it-IT" dirty="0"/>
              <a:t>affidabilità. </a:t>
            </a:r>
            <a:endParaRPr lang="it-IT" dirty="0" smtClean="0"/>
          </a:p>
          <a:p>
            <a:pPr algn="just"/>
            <a:r>
              <a:rPr lang="it-IT" dirty="0" smtClean="0"/>
              <a:t>In </a:t>
            </a:r>
            <a:r>
              <a:rPr lang="it-IT" dirty="0"/>
              <a:t>generale questo non rappresenta un problema per la validatrice </a:t>
            </a:r>
            <a:r>
              <a:rPr lang="it-IT" dirty="0" err="1"/>
              <a:t>contact</a:t>
            </a:r>
            <a:r>
              <a:rPr lang="it-IT" dirty="0"/>
              <a:t>, in quanto la restituzione della carta è comandata dal software e l’utente non può </a:t>
            </a:r>
            <a:r>
              <a:rPr lang="it-IT" dirty="0" smtClean="0"/>
              <a:t>estrarla </a:t>
            </a:r>
            <a:r>
              <a:rPr lang="it-IT" dirty="0"/>
              <a:t>prima del completamento della transazione </a:t>
            </a:r>
            <a:r>
              <a:rPr lang="it-IT" dirty="0" smtClean="0"/>
              <a:t>stessa. </a:t>
            </a:r>
          </a:p>
          <a:p>
            <a:pPr algn="just"/>
            <a:r>
              <a:rPr lang="it-IT" dirty="0" smtClean="0"/>
              <a:t>Nel </a:t>
            </a:r>
            <a:r>
              <a:rPr lang="it-IT" dirty="0"/>
              <a:t>caso di carte </a:t>
            </a:r>
            <a:r>
              <a:rPr lang="it-IT" dirty="0" err="1"/>
              <a:t>contactless</a:t>
            </a:r>
            <a:r>
              <a:rPr lang="it-IT" dirty="0"/>
              <a:t> è </a:t>
            </a:r>
            <a:r>
              <a:rPr lang="it-IT" dirty="0" smtClean="0"/>
              <a:t>invece </a:t>
            </a:r>
            <a:r>
              <a:rPr lang="it-IT" dirty="0"/>
              <a:t>importante provvedere all’aggiornamento dei dati della carta solo alla chiusura della sessione. </a:t>
            </a:r>
            <a:endParaRPr lang="it-IT" dirty="0" smtClean="0"/>
          </a:p>
          <a:p>
            <a:pPr algn="just"/>
            <a:r>
              <a:rPr lang="it-IT" dirty="0"/>
              <a:t>La carta dispone di regola di 8 </a:t>
            </a:r>
            <a:r>
              <a:rPr lang="it-IT" dirty="0" smtClean="0"/>
              <a:t>contatti, </a:t>
            </a:r>
            <a:r>
              <a:rPr lang="it-IT" dirty="0"/>
              <a:t>solo alcuni tipi più economici cercano un ulteriore risparmio riducendoli a </a:t>
            </a:r>
            <a:r>
              <a:rPr lang="it-IT" dirty="0" smtClean="0"/>
              <a:t>6. </a:t>
            </a:r>
          </a:p>
          <a:p>
            <a:pPr algn="just"/>
            <a:r>
              <a:rPr lang="it-IT" dirty="0" smtClean="0"/>
              <a:t>Solo </a:t>
            </a:r>
            <a:r>
              <a:rPr lang="it-IT" dirty="0"/>
              <a:t>un contatto è usato per lo scambio dei dati; esso </a:t>
            </a:r>
            <a:r>
              <a:rPr lang="it-IT" dirty="0" smtClean="0"/>
              <a:t>opera </a:t>
            </a:r>
            <a:r>
              <a:rPr lang="it-IT" dirty="0"/>
              <a:t>in </a:t>
            </a:r>
            <a:r>
              <a:rPr lang="it-IT" dirty="0" smtClean="0"/>
              <a:t>maniera </a:t>
            </a:r>
            <a:r>
              <a:rPr lang="it-IT" dirty="0"/>
              <a:t>bidirezionale e consente quindi solo trasmissioni in un senso o nell’altro alla volta (modo detto </a:t>
            </a:r>
            <a:r>
              <a:rPr lang="it-IT" dirty="0" err="1"/>
              <a:t>half</a:t>
            </a:r>
            <a:r>
              <a:rPr lang="it-IT" dirty="0"/>
              <a:t> </a:t>
            </a:r>
            <a:r>
              <a:rPr lang="it-IT" dirty="0" smtClean="0"/>
              <a:t>duplex). </a:t>
            </a:r>
            <a:r>
              <a:rPr lang="it-IT" dirty="0"/>
              <a:t>La comunicazione avviene in modalità seriale asincrona. </a:t>
            </a:r>
          </a:p>
        </p:txBody>
      </p:sp>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0363" y="2326341"/>
            <a:ext cx="3755680" cy="4020671"/>
          </a:xfrm>
          <a:prstGeom prst="rect">
            <a:avLst/>
          </a:prstGeom>
        </p:spPr>
      </p:pic>
    </p:spTree>
    <p:extLst>
      <p:ext uri="{BB962C8B-B14F-4D97-AF65-F5344CB8AC3E}">
        <p14:creationId xmlns:p14="http://schemas.microsoft.com/office/powerpoint/2010/main" val="353459810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SICUREZZA SBE</a:t>
            </a:r>
            <a:endParaRPr lang="it-IT" sz="2800" b="1" dirty="0">
              <a:solidFill>
                <a:schemeClr val="accent1">
                  <a:lumMod val="50000"/>
                </a:schemeClr>
              </a:solidFill>
              <a:latin typeface="+mn-lt"/>
            </a:endParaRPr>
          </a:p>
        </p:txBody>
      </p:sp>
      <p:sp>
        <p:nvSpPr>
          <p:cNvPr id="3" name="Rettangolo 2"/>
          <p:cNvSpPr/>
          <p:nvPr/>
        </p:nvSpPr>
        <p:spPr>
          <a:xfrm>
            <a:off x="188259" y="1387102"/>
            <a:ext cx="11799911" cy="5170646"/>
          </a:xfrm>
          <a:prstGeom prst="rect">
            <a:avLst/>
          </a:prstGeom>
        </p:spPr>
        <p:txBody>
          <a:bodyPr wrap="square">
            <a:spAutoFit/>
          </a:bodyPr>
          <a:lstStyle/>
          <a:p>
            <a:r>
              <a:rPr lang="it-IT" sz="2400" b="1" dirty="0" smtClean="0"/>
              <a:t>I moduli SAM</a:t>
            </a:r>
          </a:p>
          <a:p>
            <a:pPr algn="just"/>
            <a:endParaRPr lang="it-IT" dirty="0" smtClean="0"/>
          </a:p>
          <a:p>
            <a:pPr algn="just"/>
            <a:r>
              <a:rPr lang="it-IT" dirty="0"/>
              <a:t>La maggior parte delle validatrici per </a:t>
            </a:r>
            <a:r>
              <a:rPr lang="it-IT" dirty="0" err="1"/>
              <a:t>smart</a:t>
            </a:r>
            <a:r>
              <a:rPr lang="it-IT" dirty="0"/>
              <a:t> card prevedono la possibilità di ospitare al proprio interno uno o più “moduli SAM” (Security Access </a:t>
            </a:r>
            <a:r>
              <a:rPr lang="it-IT" dirty="0" err="1" smtClean="0"/>
              <a:t>Module</a:t>
            </a:r>
            <a:r>
              <a:rPr lang="it-IT" dirty="0"/>
              <a:t>). Essi sono delle </a:t>
            </a:r>
            <a:r>
              <a:rPr lang="it-IT" dirty="0" err="1"/>
              <a:t>smart</a:t>
            </a:r>
            <a:r>
              <a:rPr lang="it-IT" dirty="0"/>
              <a:t> card, di solito private della parte plastica eccedente il connettore ed hanno quindi l’aspetto delle comuni SIM </a:t>
            </a:r>
            <a:r>
              <a:rPr lang="it-IT" dirty="0" smtClean="0"/>
              <a:t>impiegate </a:t>
            </a:r>
            <a:r>
              <a:rPr lang="it-IT" dirty="0"/>
              <a:t>nella telefonia mobile. </a:t>
            </a:r>
            <a:endParaRPr lang="it-IT" dirty="0" smtClean="0"/>
          </a:p>
          <a:p>
            <a:pPr algn="just"/>
            <a:r>
              <a:rPr lang="it-IT" dirty="0" smtClean="0"/>
              <a:t>Esse </a:t>
            </a:r>
            <a:r>
              <a:rPr lang="it-IT" dirty="0"/>
              <a:t>differiscono dalle carte normali soprattutto per il diverso firmware applicativo di cui sono dotate. La validatrice “dialoga” con il modulo SAM esattamente come con la carta dell’utente; ove più moduli SAM sono previsti, uno soltanto alla volta </a:t>
            </a:r>
            <a:r>
              <a:rPr lang="it-IT" dirty="0" smtClean="0"/>
              <a:t>viene </a:t>
            </a:r>
            <a:r>
              <a:rPr lang="it-IT" dirty="0"/>
              <a:t>utilizzato. </a:t>
            </a:r>
            <a:endParaRPr lang="it-IT" dirty="0" smtClean="0"/>
          </a:p>
          <a:p>
            <a:pPr algn="just"/>
            <a:endParaRPr lang="it-IT" dirty="0" smtClean="0"/>
          </a:p>
          <a:p>
            <a:pPr algn="just"/>
            <a:r>
              <a:rPr lang="it-IT" dirty="0" smtClean="0"/>
              <a:t>Il </a:t>
            </a:r>
            <a:r>
              <a:rPr lang="it-IT" dirty="0"/>
              <a:t>modulo SAM può essere logicamente visto come un “server” che fornisce, su richiesta, una serie di servizi, come </a:t>
            </a:r>
            <a:r>
              <a:rPr lang="it-IT" dirty="0" smtClean="0"/>
              <a:t>ad esempio</a:t>
            </a:r>
            <a:r>
              <a:rPr lang="it-IT" dirty="0"/>
              <a:t>: </a:t>
            </a:r>
            <a:endParaRPr lang="it-IT" dirty="0" smtClean="0"/>
          </a:p>
          <a:p>
            <a:pPr algn="just"/>
            <a:endParaRPr lang="it-IT" dirty="0" smtClean="0"/>
          </a:p>
          <a:p>
            <a:pPr marL="285750" indent="-285750" algn="just">
              <a:buFont typeface="Wingdings" panose="05000000000000000000" pitchFamily="2" charset="2"/>
              <a:buChar char="Ø"/>
            </a:pPr>
            <a:r>
              <a:rPr lang="it-IT" dirty="0" smtClean="0"/>
              <a:t>la </a:t>
            </a:r>
            <a:r>
              <a:rPr lang="it-IT" dirty="0"/>
              <a:t>gestione delle chiavi crittografiche usate per garantire la </a:t>
            </a:r>
            <a:r>
              <a:rPr lang="it-IT" dirty="0" smtClean="0"/>
              <a:t>sicurezza </a:t>
            </a:r>
            <a:r>
              <a:rPr lang="it-IT" dirty="0"/>
              <a:t>delle transazioni effettuate con le </a:t>
            </a:r>
            <a:r>
              <a:rPr lang="it-IT" dirty="0" err="1"/>
              <a:t>smart</a:t>
            </a:r>
            <a:r>
              <a:rPr lang="it-IT" dirty="0"/>
              <a:t> card; </a:t>
            </a:r>
            <a:endParaRPr lang="it-IT" dirty="0" smtClean="0"/>
          </a:p>
          <a:p>
            <a:pPr marL="285750" indent="-285750" algn="just">
              <a:buFont typeface="Wingdings" panose="05000000000000000000" pitchFamily="2" charset="2"/>
              <a:buChar char="Ø"/>
            </a:pPr>
            <a:r>
              <a:rPr lang="it-IT" dirty="0" smtClean="0"/>
              <a:t>l’esecuzione </a:t>
            </a:r>
            <a:r>
              <a:rPr lang="it-IT" dirty="0"/>
              <a:t>di funzioni crittografiche come il </a:t>
            </a:r>
            <a:r>
              <a:rPr lang="it-IT" dirty="0" smtClean="0"/>
              <a:t>Simple DES</a:t>
            </a:r>
            <a:r>
              <a:rPr lang="it-IT" dirty="0"/>
              <a:t>, il DES-X, il </a:t>
            </a:r>
            <a:r>
              <a:rPr lang="it-IT" dirty="0" smtClean="0"/>
              <a:t>triplo </a:t>
            </a:r>
            <a:r>
              <a:rPr lang="it-IT" dirty="0"/>
              <a:t>DES </a:t>
            </a:r>
            <a:r>
              <a:rPr lang="it-IT" smtClean="0"/>
              <a:t>, l’AES ecc</a:t>
            </a:r>
            <a:r>
              <a:rPr lang="it-IT" dirty="0"/>
              <a:t>.; </a:t>
            </a:r>
            <a:endParaRPr lang="it-IT" dirty="0" smtClean="0"/>
          </a:p>
          <a:p>
            <a:pPr marL="285750" indent="-285750" algn="just">
              <a:buFont typeface="Wingdings" panose="05000000000000000000" pitchFamily="2" charset="2"/>
              <a:buChar char="Ø"/>
            </a:pPr>
            <a:r>
              <a:rPr lang="it-IT" dirty="0" smtClean="0"/>
              <a:t>generazione </a:t>
            </a:r>
            <a:r>
              <a:rPr lang="it-IT" dirty="0"/>
              <a:t>o verifica delle firme digitali. </a:t>
            </a:r>
            <a:endParaRPr lang="it-IT" dirty="0" smtClean="0"/>
          </a:p>
          <a:p>
            <a:pPr algn="just"/>
            <a:endParaRPr lang="it-IT" dirty="0"/>
          </a:p>
          <a:p>
            <a:pPr algn="just"/>
            <a:r>
              <a:rPr lang="it-IT" dirty="0"/>
              <a:t>L’utilizzo del SAM per l’esecuzione di queste funzioni presenta spesso il vantaggio di rendere più veloce l’operazione, potendo essere il SAM, ad </a:t>
            </a:r>
            <a:r>
              <a:rPr lang="it-IT" dirty="0" smtClean="0"/>
              <a:t>e</a:t>
            </a:r>
            <a:r>
              <a:rPr lang="it-IT" dirty="0"/>
              <a:t>sempio, dotato di coprocessore per l’esecuzione della crittografia a </a:t>
            </a:r>
            <a:r>
              <a:rPr lang="it-IT" dirty="0" smtClean="0"/>
              <a:t>livello </a:t>
            </a:r>
            <a:r>
              <a:rPr lang="it-IT" dirty="0"/>
              <a:t>hardware. </a:t>
            </a:r>
          </a:p>
        </p:txBody>
      </p:sp>
    </p:spTree>
    <p:extLst>
      <p:ext uri="{BB962C8B-B14F-4D97-AF65-F5344CB8AC3E}">
        <p14:creationId xmlns:p14="http://schemas.microsoft.com/office/powerpoint/2010/main" val="24457858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639" y="1628778"/>
            <a:ext cx="9212595" cy="3408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asellaDiTesto 2"/>
          <p:cNvSpPr txBox="1"/>
          <p:nvPr/>
        </p:nvSpPr>
        <p:spPr>
          <a:xfrm>
            <a:off x="1363436" y="1028701"/>
            <a:ext cx="9139799" cy="738664"/>
          </a:xfrm>
          <a:prstGeom prst="rect">
            <a:avLst/>
          </a:prstGeom>
          <a:noFill/>
        </p:spPr>
        <p:txBody>
          <a:bodyPr wrap="square" rtlCol="0">
            <a:spAutoFit/>
          </a:bodyPr>
          <a:lstStyle/>
          <a:p>
            <a:r>
              <a:rPr lang="it-IT" sz="2400" b="1" dirty="0" smtClean="0">
                <a:solidFill>
                  <a:schemeClr val="accent1">
                    <a:lumMod val="50000"/>
                  </a:schemeClr>
                </a:solidFill>
              </a:rPr>
              <a:t>CONFIGURAZIONI MODULI SAM : un MODELLO CALYPSO</a:t>
            </a:r>
            <a:endParaRPr lang="it-IT" sz="2400" b="1" dirty="0">
              <a:solidFill>
                <a:schemeClr val="accent1">
                  <a:lumMod val="50000"/>
                </a:schemeClr>
              </a:solidFill>
            </a:endParaRPr>
          </a:p>
          <a:p>
            <a:endParaRPr lang="it-IT" dirty="0"/>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0546"/>
            <a:ext cx="11988171" cy="591671"/>
          </a:xfrm>
          <a:prstGeom prst="rect">
            <a:avLst/>
          </a:prstGeom>
        </p:spPr>
      </p:pic>
      <p:sp>
        <p:nvSpPr>
          <p:cNvPr id="4" name="CasellaDiTesto 3"/>
          <p:cNvSpPr txBox="1"/>
          <p:nvPr/>
        </p:nvSpPr>
        <p:spPr>
          <a:xfrm>
            <a:off x="1290638" y="5282293"/>
            <a:ext cx="9212595" cy="1261884"/>
          </a:xfrm>
          <a:prstGeom prst="rect">
            <a:avLst/>
          </a:prstGeom>
          <a:noFill/>
        </p:spPr>
        <p:txBody>
          <a:bodyPr wrap="square" rtlCol="0">
            <a:spAutoFit/>
          </a:bodyPr>
          <a:lstStyle/>
          <a:p>
            <a:r>
              <a:rPr lang="en-US" sz="1400" dirty="0"/>
              <a:t>SAM-CV </a:t>
            </a:r>
            <a:r>
              <a:rPr lang="en-US" sz="1400" dirty="0" smtClean="0"/>
              <a:t>Verifica </a:t>
            </a:r>
            <a:r>
              <a:rPr lang="en-US" sz="1400" dirty="0" err="1" smtClean="0"/>
              <a:t>dei</a:t>
            </a:r>
            <a:r>
              <a:rPr lang="en-US" sz="1400" dirty="0" smtClean="0"/>
              <a:t> </a:t>
            </a:r>
            <a:r>
              <a:rPr lang="en-US" sz="1400" dirty="0" err="1" smtClean="0"/>
              <a:t>dati</a:t>
            </a:r>
            <a:r>
              <a:rPr lang="en-US" sz="1400" dirty="0" smtClean="0"/>
              <a:t> di </a:t>
            </a:r>
            <a:r>
              <a:rPr lang="en-US" sz="1400" dirty="0" err="1" smtClean="0"/>
              <a:t>una</a:t>
            </a:r>
            <a:r>
              <a:rPr lang="en-US" sz="1400" dirty="0" smtClean="0"/>
              <a:t> Smart Card/Ticket, e </a:t>
            </a:r>
            <a:r>
              <a:rPr lang="en-US" sz="1400" dirty="0" err="1" smtClean="0"/>
              <a:t>qualora</a:t>
            </a:r>
            <a:r>
              <a:rPr lang="en-US" sz="1400" dirty="0" smtClean="0"/>
              <a:t> </a:t>
            </a:r>
            <a:r>
              <a:rPr lang="en-US" sz="1400" dirty="0" err="1" smtClean="0"/>
              <a:t>necessario</a:t>
            </a:r>
            <a:r>
              <a:rPr lang="en-US" sz="1400" dirty="0" smtClean="0"/>
              <a:t> </a:t>
            </a:r>
            <a:r>
              <a:rPr lang="en-US" sz="1400" dirty="0" err="1" smtClean="0"/>
              <a:t>decremento</a:t>
            </a:r>
            <a:r>
              <a:rPr lang="en-US" sz="1400" dirty="0" smtClean="0"/>
              <a:t> del </a:t>
            </a:r>
            <a:r>
              <a:rPr lang="en-US" sz="1400" dirty="0" err="1" smtClean="0"/>
              <a:t>loro</a:t>
            </a:r>
            <a:r>
              <a:rPr lang="en-US" sz="1400" dirty="0" smtClean="0"/>
              <a:t> </a:t>
            </a:r>
            <a:r>
              <a:rPr lang="en-US" sz="1400" dirty="0" err="1" smtClean="0"/>
              <a:t>valore</a:t>
            </a:r>
            <a:r>
              <a:rPr lang="en-US" sz="1400" dirty="0" smtClean="0"/>
              <a:t>. </a:t>
            </a:r>
            <a:endParaRPr lang="en-US" sz="1400" dirty="0"/>
          </a:p>
          <a:p>
            <a:r>
              <a:rPr lang="en-US" sz="1400" dirty="0"/>
              <a:t>SAM-CL </a:t>
            </a:r>
            <a:r>
              <a:rPr lang="en-US" sz="1400" dirty="0" err="1" smtClean="0"/>
              <a:t>Incremento</a:t>
            </a:r>
            <a:r>
              <a:rPr lang="en-US" sz="1400" dirty="0" smtClean="0"/>
              <a:t> del </a:t>
            </a:r>
            <a:r>
              <a:rPr lang="en-US" sz="1400" dirty="0" err="1" smtClean="0"/>
              <a:t>valore</a:t>
            </a:r>
            <a:r>
              <a:rPr lang="en-US" sz="1400" dirty="0" smtClean="0"/>
              <a:t> </a:t>
            </a:r>
            <a:r>
              <a:rPr lang="en-US" sz="1400" dirty="0" err="1" smtClean="0"/>
              <a:t>contenuto</a:t>
            </a:r>
            <a:r>
              <a:rPr lang="en-US" sz="1400" dirty="0" smtClean="0"/>
              <a:t> </a:t>
            </a:r>
            <a:r>
              <a:rPr lang="en-US" sz="1400" dirty="0"/>
              <a:t>in Smart Card/Ticket</a:t>
            </a:r>
            <a:r>
              <a:rPr lang="en-US" sz="1400" dirty="0" smtClean="0"/>
              <a:t>,  e </a:t>
            </a:r>
            <a:r>
              <a:rPr lang="en-US" sz="1400" dirty="0" err="1" smtClean="0"/>
              <a:t>tutto</a:t>
            </a:r>
            <a:r>
              <a:rPr lang="en-US" sz="1400" dirty="0" smtClean="0"/>
              <a:t> </a:t>
            </a:r>
            <a:r>
              <a:rPr lang="en-US" sz="1400" dirty="0" err="1" smtClean="0"/>
              <a:t>ciò</a:t>
            </a:r>
            <a:r>
              <a:rPr lang="en-US" sz="1400" dirty="0" smtClean="0"/>
              <a:t> </a:t>
            </a:r>
            <a:r>
              <a:rPr lang="en-US" sz="1400" dirty="0" err="1" smtClean="0"/>
              <a:t>che</a:t>
            </a:r>
            <a:r>
              <a:rPr lang="en-US" sz="1400" dirty="0" smtClean="0"/>
              <a:t> fa </a:t>
            </a:r>
            <a:r>
              <a:rPr lang="en-US" sz="1400" dirty="0" err="1" smtClean="0"/>
              <a:t>una</a:t>
            </a:r>
            <a:r>
              <a:rPr lang="en-US" sz="1400" dirty="0" smtClean="0"/>
              <a:t> SAM-CV</a:t>
            </a:r>
            <a:r>
              <a:rPr lang="en-US" sz="1400" dirty="0"/>
              <a:t>. </a:t>
            </a:r>
          </a:p>
          <a:p>
            <a:r>
              <a:rPr lang="en-US" sz="1400" dirty="0"/>
              <a:t>SAM-CP </a:t>
            </a:r>
            <a:r>
              <a:rPr lang="en-US" sz="1400" dirty="0" err="1" smtClean="0"/>
              <a:t>Modifica</a:t>
            </a:r>
            <a:r>
              <a:rPr lang="en-US" sz="1400" dirty="0" smtClean="0"/>
              <a:t> </a:t>
            </a:r>
            <a:r>
              <a:rPr lang="en-US" sz="1400" dirty="0" err="1" smtClean="0"/>
              <a:t>dei</a:t>
            </a:r>
            <a:r>
              <a:rPr lang="en-US" sz="1400" dirty="0" smtClean="0"/>
              <a:t> </a:t>
            </a:r>
            <a:r>
              <a:rPr lang="en-US" sz="1400" dirty="0" err="1" smtClean="0"/>
              <a:t>dati</a:t>
            </a:r>
            <a:r>
              <a:rPr lang="en-US" sz="1400" dirty="0" smtClean="0"/>
              <a:t> </a:t>
            </a:r>
            <a:r>
              <a:rPr lang="en-US" sz="1400" dirty="0"/>
              <a:t>di </a:t>
            </a:r>
            <a:r>
              <a:rPr lang="en-US" sz="1400" dirty="0" err="1"/>
              <a:t>una</a:t>
            </a:r>
            <a:r>
              <a:rPr lang="en-US" sz="1400" dirty="0"/>
              <a:t> Smart </a:t>
            </a:r>
            <a:r>
              <a:rPr lang="en-US" sz="1400" dirty="0" smtClean="0"/>
              <a:t>Card/Ticket(</a:t>
            </a:r>
            <a:r>
              <a:rPr lang="en-US" sz="1400" dirty="0" err="1" smtClean="0"/>
              <a:t>eccetto</a:t>
            </a:r>
            <a:r>
              <a:rPr lang="en-US" sz="1400" dirty="0" smtClean="0"/>
              <a:t> le </a:t>
            </a:r>
            <a:r>
              <a:rPr lang="en-US" sz="1400" dirty="0" err="1" smtClean="0"/>
              <a:t>chiavi</a:t>
            </a:r>
            <a:r>
              <a:rPr lang="en-US" sz="1400" dirty="0" smtClean="0"/>
              <a:t>). </a:t>
            </a:r>
            <a:endParaRPr lang="en-US" sz="1400" dirty="0"/>
          </a:p>
          <a:p>
            <a:r>
              <a:rPr lang="en-US" sz="1400" dirty="0"/>
              <a:t>SAM-CPP </a:t>
            </a:r>
            <a:r>
              <a:rPr lang="en-US" sz="1400" dirty="0" err="1" smtClean="0"/>
              <a:t>Trasferisce</a:t>
            </a:r>
            <a:r>
              <a:rPr lang="en-US" sz="1400" dirty="0" smtClean="0"/>
              <a:t> le </a:t>
            </a:r>
            <a:r>
              <a:rPr lang="en-US" sz="1400" dirty="0" err="1" smtClean="0"/>
              <a:t>chiavi</a:t>
            </a:r>
            <a:r>
              <a:rPr lang="en-US" sz="1400" dirty="0" smtClean="0"/>
              <a:t> </a:t>
            </a:r>
            <a:r>
              <a:rPr lang="en-US" sz="1400" dirty="0" err="1" smtClean="0"/>
              <a:t>alle</a:t>
            </a:r>
            <a:r>
              <a:rPr lang="en-US" sz="1400" dirty="0" smtClean="0"/>
              <a:t> Card. </a:t>
            </a:r>
          </a:p>
          <a:p>
            <a:r>
              <a:rPr lang="en-US" sz="1400" dirty="0" smtClean="0">
                <a:solidFill>
                  <a:schemeClr val="bg1">
                    <a:lumMod val="75000"/>
                  </a:schemeClr>
                </a:solidFill>
              </a:rPr>
              <a:t>SAM-DV </a:t>
            </a:r>
            <a:r>
              <a:rPr lang="en-US" sz="1400" dirty="0">
                <a:solidFill>
                  <a:schemeClr val="bg1">
                    <a:lumMod val="75000"/>
                  </a:schemeClr>
                </a:solidFill>
              </a:rPr>
              <a:t>Verification of transactions done by terminals</a:t>
            </a:r>
            <a:r>
              <a:rPr lang="en-US" sz="2000" dirty="0">
                <a:solidFill>
                  <a:schemeClr val="bg1">
                    <a:lumMod val="75000"/>
                  </a:schemeClr>
                </a:solidFill>
              </a:rPr>
              <a:t> </a:t>
            </a:r>
            <a:endParaRPr lang="it-IT" sz="2000" dirty="0">
              <a:solidFill>
                <a:schemeClr val="bg1">
                  <a:lumMod val="75000"/>
                </a:schemeClr>
              </a:solidFill>
            </a:endParaRPr>
          </a:p>
        </p:txBody>
      </p:sp>
    </p:spTree>
    <p:extLst>
      <p:ext uri="{BB962C8B-B14F-4D97-AF65-F5344CB8AC3E}">
        <p14:creationId xmlns:p14="http://schemas.microsoft.com/office/powerpoint/2010/main" val="10649463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SICUREZZA SBE: CRITTOGRAFIA</a:t>
            </a:r>
            <a:endParaRPr lang="it-IT" sz="2800" b="1" dirty="0">
              <a:solidFill>
                <a:schemeClr val="accent1">
                  <a:lumMod val="50000"/>
                </a:schemeClr>
              </a:solidFill>
              <a:latin typeface="+mn-lt"/>
            </a:endParaRPr>
          </a:p>
        </p:txBody>
      </p:sp>
      <p:sp>
        <p:nvSpPr>
          <p:cNvPr id="3" name="Rettangolo 2"/>
          <p:cNvSpPr/>
          <p:nvPr/>
        </p:nvSpPr>
        <p:spPr>
          <a:xfrm>
            <a:off x="188259" y="1387102"/>
            <a:ext cx="11799911" cy="2677656"/>
          </a:xfrm>
          <a:prstGeom prst="rect">
            <a:avLst/>
          </a:prstGeom>
        </p:spPr>
        <p:txBody>
          <a:bodyPr wrap="square">
            <a:spAutoFit/>
          </a:bodyPr>
          <a:lstStyle/>
          <a:p>
            <a:r>
              <a:rPr lang="it-IT" sz="2400" b="1" dirty="0" smtClean="0"/>
              <a:t>I moduli SAM</a:t>
            </a:r>
          </a:p>
          <a:p>
            <a:pPr algn="just"/>
            <a:endParaRPr lang="it-IT" dirty="0" smtClean="0"/>
          </a:p>
          <a:p>
            <a:pPr algn="just"/>
            <a:r>
              <a:rPr lang="it-IT" dirty="0" smtClean="0"/>
              <a:t>La cosa fondamentale </a:t>
            </a:r>
            <a:r>
              <a:rPr lang="it-IT" dirty="0"/>
              <a:t>è </a:t>
            </a:r>
            <a:r>
              <a:rPr lang="it-IT" dirty="0" smtClean="0"/>
              <a:t>che, </a:t>
            </a:r>
            <a:r>
              <a:rPr lang="it-IT" dirty="0"/>
              <a:t>in questa </a:t>
            </a:r>
            <a:r>
              <a:rPr lang="it-IT" dirty="0" smtClean="0"/>
              <a:t>organizzazione, </a:t>
            </a:r>
            <a:r>
              <a:rPr lang="it-IT" dirty="0"/>
              <a:t>le chiavi </a:t>
            </a:r>
            <a:r>
              <a:rPr lang="it-IT" dirty="0" smtClean="0"/>
              <a:t>crittografiche </a:t>
            </a:r>
            <a:r>
              <a:rPr lang="it-IT" dirty="0"/>
              <a:t>non sono mai direttamente accessibili da parte del software e non sono conosciute da alcuno, con enormi vantaggi dal punto di vista della sicurezza. </a:t>
            </a:r>
            <a:endParaRPr lang="it-IT" dirty="0" smtClean="0"/>
          </a:p>
          <a:p>
            <a:pPr algn="just"/>
            <a:r>
              <a:rPr lang="it-IT" dirty="0" smtClean="0"/>
              <a:t>Un </a:t>
            </a:r>
            <a:r>
              <a:rPr lang="it-IT" dirty="0"/>
              <a:t>SAM può contenere più chiavi, ciascuna riservata ad un tipo di </a:t>
            </a:r>
            <a:r>
              <a:rPr lang="it-IT" dirty="0" smtClean="0"/>
              <a:t>operazione</a:t>
            </a:r>
            <a:r>
              <a:rPr lang="it-IT" dirty="0"/>
              <a:t>;</a:t>
            </a:r>
            <a:r>
              <a:rPr lang="it-IT" dirty="0" smtClean="0"/>
              <a:t> </a:t>
            </a:r>
            <a:r>
              <a:rPr lang="it-IT" dirty="0"/>
              <a:t>sono possibili cioè chiavi per accredito, per addebito ecc. La maggior parte dei SAM prevedono la possibilità di aggiornare le chiavi in maniera remota, utilizzando ovviamente una procedura sicura che non </a:t>
            </a:r>
            <a:r>
              <a:rPr lang="it-IT" dirty="0" smtClean="0"/>
              <a:t>consente </a:t>
            </a:r>
            <a:r>
              <a:rPr lang="it-IT" dirty="0"/>
              <a:t>la comprensione della nuova chiave anche nel caso in cui la </a:t>
            </a:r>
            <a:r>
              <a:rPr lang="it-IT" dirty="0" smtClean="0"/>
              <a:t>comunicazione </a:t>
            </a:r>
            <a:r>
              <a:rPr lang="it-IT" dirty="0"/>
              <a:t>venisse intercettata</a:t>
            </a:r>
            <a:r>
              <a:rPr lang="it-IT" dirty="0" smtClean="0"/>
              <a:t>. Ove </a:t>
            </a:r>
            <a:r>
              <a:rPr lang="it-IT" dirty="0"/>
              <a:t>il sistema tariffario preveda carte di circuiti diversi, è possibile utilizzare più moduli SAM in modo da garantire il completo isolamento degli elementi di sicurezza. </a:t>
            </a:r>
          </a:p>
        </p:txBody>
      </p:sp>
      <p:pic>
        <p:nvPicPr>
          <p:cNvPr id="2050" name="Picture 2" descr="Risultato immagini per Security Access Modu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2902" y="4064758"/>
            <a:ext cx="8350623" cy="2679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0754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a:solidFill>
                  <a:schemeClr val="accent1">
                    <a:lumMod val="50000"/>
                  </a:schemeClr>
                </a:solidFill>
                <a:latin typeface="+mn-lt"/>
              </a:rPr>
              <a:t>ARCHITETTURA BASE DI UN APTS</a:t>
            </a: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649" y="1387102"/>
            <a:ext cx="10524872" cy="5215404"/>
          </a:xfrm>
          <a:prstGeom prst="rect">
            <a:avLst/>
          </a:prstGeom>
        </p:spPr>
      </p:pic>
    </p:spTree>
    <p:extLst>
      <p:ext uri="{BB962C8B-B14F-4D97-AF65-F5344CB8AC3E}">
        <p14:creationId xmlns:p14="http://schemas.microsoft.com/office/powerpoint/2010/main" val="22817840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INTEROPERABILITÀ SBE</a:t>
            </a:r>
            <a:endParaRPr lang="it-IT" sz="2800" b="1" dirty="0">
              <a:solidFill>
                <a:schemeClr val="accent1">
                  <a:lumMod val="50000"/>
                </a:schemeClr>
              </a:solidFill>
              <a:latin typeface="+mn-lt"/>
            </a:endParaRPr>
          </a:p>
        </p:txBody>
      </p:sp>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4282" y="2848495"/>
            <a:ext cx="5963889" cy="4009506"/>
          </a:xfrm>
          <a:prstGeom prst="rect">
            <a:avLst/>
          </a:prstGeom>
        </p:spPr>
      </p:pic>
      <p:sp>
        <p:nvSpPr>
          <p:cNvPr id="3" name="Rettangolo 2"/>
          <p:cNvSpPr/>
          <p:nvPr/>
        </p:nvSpPr>
        <p:spPr>
          <a:xfrm>
            <a:off x="372034" y="1387102"/>
            <a:ext cx="11205884" cy="2308324"/>
          </a:xfrm>
          <a:prstGeom prst="rect">
            <a:avLst/>
          </a:prstGeom>
        </p:spPr>
        <p:txBody>
          <a:bodyPr wrap="square">
            <a:spAutoFit/>
          </a:bodyPr>
          <a:lstStyle/>
          <a:p>
            <a:pPr algn="just"/>
            <a:r>
              <a:rPr lang="it-IT" dirty="0"/>
              <a:t>Il termine </a:t>
            </a:r>
            <a:r>
              <a:rPr lang="it-IT" b="1" dirty="0"/>
              <a:t>interoperabilità </a:t>
            </a:r>
            <a:r>
              <a:rPr lang="it-IT" dirty="0"/>
              <a:t>è uno dei più usati in tutti i convegni sulla bigliettazione </a:t>
            </a:r>
            <a:r>
              <a:rPr lang="it-IT" dirty="0" smtClean="0"/>
              <a:t>elettronica e può essere definito come </a:t>
            </a:r>
            <a:r>
              <a:rPr lang="it-IT" dirty="0"/>
              <a:t>la </a:t>
            </a:r>
            <a:r>
              <a:rPr lang="it-IT" b="1" i="1" dirty="0"/>
              <a:t>“</a:t>
            </a:r>
            <a:r>
              <a:rPr lang="it-IT" b="1" i="1" dirty="0" smtClean="0"/>
              <a:t>capacità dei </a:t>
            </a:r>
            <a:r>
              <a:rPr lang="it-IT" b="1" i="1" dirty="0"/>
              <a:t>sistemi di fornire servizi ad altri sistemi e a ricevere servizi da essi</a:t>
            </a:r>
            <a:r>
              <a:rPr lang="it-IT" b="1" i="1" dirty="0" smtClean="0"/>
              <a:t>”.</a:t>
            </a:r>
          </a:p>
          <a:p>
            <a:pPr algn="just"/>
            <a:endParaRPr lang="it-IT" dirty="0" smtClean="0"/>
          </a:p>
          <a:p>
            <a:pPr algn="just"/>
            <a:r>
              <a:rPr lang="it-IT" dirty="0" smtClean="0"/>
              <a:t>L’interoperabilità </a:t>
            </a:r>
            <a:r>
              <a:rPr lang="it-IT" dirty="0"/>
              <a:t>in un </a:t>
            </a:r>
            <a:r>
              <a:rPr lang="it-IT" dirty="0" smtClean="0"/>
              <a:t>Sistema di </a:t>
            </a:r>
            <a:r>
              <a:rPr lang="it-IT" dirty="0"/>
              <a:t>Bigliettazione Elettronica è la possibilità di:</a:t>
            </a:r>
          </a:p>
          <a:p>
            <a:pPr marL="285750" indent="-285750" algn="just">
              <a:buFont typeface="Wingdings" panose="05000000000000000000" pitchFamily="2" charset="2"/>
              <a:buChar char="Ø"/>
            </a:pPr>
            <a:r>
              <a:rPr lang="it-IT" dirty="0" smtClean="0"/>
              <a:t>permettere </a:t>
            </a:r>
            <a:r>
              <a:rPr lang="it-IT" dirty="0"/>
              <a:t>a una o più Compagnie di emettere/vendere/accettare/verificare il Prodotto Tariffario (</a:t>
            </a:r>
            <a:r>
              <a:rPr lang="it-IT" dirty="0" smtClean="0"/>
              <a:t>PT) di </a:t>
            </a:r>
            <a:r>
              <a:rPr lang="it-IT" dirty="0"/>
              <a:t>Compagnie diverse;</a:t>
            </a:r>
          </a:p>
          <a:p>
            <a:pPr marL="285750" indent="-285750" algn="just">
              <a:buFont typeface="Wingdings" panose="05000000000000000000" pitchFamily="2" charset="2"/>
              <a:buChar char="Ø"/>
            </a:pPr>
            <a:r>
              <a:rPr lang="it-IT" dirty="0" smtClean="0"/>
              <a:t>permettere </a:t>
            </a:r>
            <a:r>
              <a:rPr lang="it-IT" dirty="0"/>
              <a:t>l’interscambio di informazioni (es. definizioni, transazioni ecc.) tra sistemi diversi</a:t>
            </a:r>
            <a:r>
              <a:rPr lang="it-IT" dirty="0" smtClean="0"/>
              <a:t>.</a:t>
            </a:r>
          </a:p>
          <a:p>
            <a:pPr marL="285750" indent="-285750" algn="just">
              <a:buFont typeface="Wingdings" panose="05000000000000000000" pitchFamily="2" charset="2"/>
              <a:buChar char="Ø"/>
            </a:pPr>
            <a:endParaRPr lang="it-IT" b="1" i="1" dirty="0"/>
          </a:p>
        </p:txBody>
      </p:sp>
      <p:sp>
        <p:nvSpPr>
          <p:cNvPr id="6" name="Rettangolo 5"/>
          <p:cNvSpPr/>
          <p:nvPr/>
        </p:nvSpPr>
        <p:spPr>
          <a:xfrm>
            <a:off x="372033" y="3669598"/>
            <a:ext cx="7037295" cy="2308324"/>
          </a:xfrm>
          <a:prstGeom prst="rect">
            <a:avLst/>
          </a:prstGeom>
        </p:spPr>
        <p:txBody>
          <a:bodyPr wrap="square">
            <a:spAutoFit/>
          </a:bodyPr>
          <a:lstStyle/>
          <a:p>
            <a:pPr algn="just"/>
            <a:r>
              <a:rPr lang="it-IT" dirty="0"/>
              <a:t>Semplificando, ciascuna di queste possibilità si realizza se e soltanto se sono verificate numerose e complesse condizioni, come ad esempio:</a:t>
            </a:r>
          </a:p>
          <a:p>
            <a:pPr algn="just"/>
            <a:endParaRPr lang="it-IT" dirty="0"/>
          </a:p>
          <a:p>
            <a:pPr algn="just"/>
            <a:r>
              <a:rPr lang="it-IT" b="1" dirty="0"/>
              <a:t>1. interoperabilità commerciale;</a:t>
            </a:r>
          </a:p>
          <a:p>
            <a:pPr algn="just"/>
            <a:r>
              <a:rPr lang="it-IT" b="1" dirty="0"/>
              <a:t>2. interoperabilità tecnica;</a:t>
            </a:r>
          </a:p>
          <a:p>
            <a:pPr algn="just"/>
            <a:r>
              <a:rPr lang="it-IT" b="1" dirty="0"/>
              <a:t>3. interoperabilità funzionale;</a:t>
            </a:r>
          </a:p>
          <a:p>
            <a:pPr algn="just"/>
            <a:r>
              <a:rPr lang="it-IT" b="1" dirty="0"/>
              <a:t>4. interoperabilità della sicurezza;</a:t>
            </a:r>
          </a:p>
          <a:p>
            <a:pPr algn="just"/>
            <a:r>
              <a:rPr lang="it-IT" b="1" dirty="0"/>
              <a:t>5. interoperabilità dei sistemi.</a:t>
            </a:r>
            <a:endParaRPr lang="it-IT" b="1" i="1" dirty="0"/>
          </a:p>
        </p:txBody>
      </p:sp>
    </p:spTree>
    <p:extLst>
      <p:ext uri="{BB962C8B-B14F-4D97-AF65-F5344CB8AC3E}">
        <p14:creationId xmlns:p14="http://schemas.microsoft.com/office/powerpoint/2010/main" val="32396962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INTEROPERABILITÀ SBE</a:t>
            </a:r>
            <a:endParaRPr lang="it-IT" sz="2800" b="1" dirty="0">
              <a:solidFill>
                <a:schemeClr val="accent1">
                  <a:lumMod val="50000"/>
                </a:schemeClr>
              </a:solidFill>
              <a:latin typeface="+mn-lt"/>
            </a:endParaRPr>
          </a:p>
        </p:txBody>
      </p:sp>
      <p:sp>
        <p:nvSpPr>
          <p:cNvPr id="3" name="Rettangolo 2"/>
          <p:cNvSpPr/>
          <p:nvPr/>
        </p:nvSpPr>
        <p:spPr>
          <a:xfrm>
            <a:off x="391143" y="1561914"/>
            <a:ext cx="11205884" cy="4801314"/>
          </a:xfrm>
          <a:prstGeom prst="rect">
            <a:avLst/>
          </a:prstGeom>
        </p:spPr>
        <p:txBody>
          <a:bodyPr wrap="square">
            <a:spAutoFit/>
          </a:bodyPr>
          <a:lstStyle/>
          <a:p>
            <a:pPr marL="342900" indent="-342900">
              <a:buFont typeface="+mj-lt"/>
              <a:buAutoNum type="arabicPeriod"/>
            </a:pPr>
            <a:r>
              <a:rPr lang="it-IT" b="1" dirty="0" smtClean="0"/>
              <a:t>Interoperabilità </a:t>
            </a:r>
            <a:r>
              <a:rPr lang="it-IT" b="1" dirty="0"/>
              <a:t>commerciale</a:t>
            </a:r>
          </a:p>
          <a:p>
            <a:pPr algn="just"/>
            <a:r>
              <a:rPr lang="it-IT" dirty="0"/>
              <a:t>Nessuna soluzione tecnica è ipotizzabile in assenza di accordi tra le Compagnie che stabiliscano, </a:t>
            </a:r>
            <a:r>
              <a:rPr lang="it-IT" dirty="0" smtClean="0"/>
              <a:t>prima di </a:t>
            </a:r>
            <a:r>
              <a:rPr lang="it-IT" dirty="0"/>
              <a:t>tutto, le operazioni interoperabili ammesse. Con riferimento a quanto sopra indicato, ad </a:t>
            </a:r>
            <a:r>
              <a:rPr lang="it-IT" dirty="0" smtClean="0"/>
              <a:t>esempio, devono </a:t>
            </a:r>
            <a:r>
              <a:rPr lang="it-IT" dirty="0"/>
              <a:t>essere definiti i </a:t>
            </a:r>
            <a:r>
              <a:rPr lang="it-IT" dirty="0" smtClean="0"/>
              <a:t>Prodotti Tariffari (PT) </a:t>
            </a:r>
            <a:r>
              <a:rPr lang="it-IT" dirty="0"/>
              <a:t>interoperabili e stabilire se le varie compagnie possono tutte </a:t>
            </a:r>
            <a:r>
              <a:rPr lang="it-IT" dirty="0" smtClean="0"/>
              <a:t>emetterli/venderli/accettarli/verificarli </a:t>
            </a:r>
            <a:r>
              <a:rPr lang="it-IT" dirty="0"/>
              <a:t>o se ciascuna di esse gode di privilegi diversi</a:t>
            </a:r>
            <a:r>
              <a:rPr lang="it-IT" dirty="0" smtClean="0"/>
              <a:t>.</a:t>
            </a:r>
          </a:p>
          <a:p>
            <a:pPr algn="just"/>
            <a:endParaRPr lang="it-IT" dirty="0" smtClean="0"/>
          </a:p>
          <a:p>
            <a:pPr marL="342900" indent="-342900">
              <a:buFont typeface="+mj-lt"/>
              <a:buAutoNum type="arabicPeriod" startAt="2"/>
            </a:pPr>
            <a:r>
              <a:rPr lang="it-IT" b="1" dirty="0"/>
              <a:t>Interoperabilità tecnica</a:t>
            </a:r>
          </a:p>
          <a:p>
            <a:pPr algn="just"/>
            <a:r>
              <a:rPr lang="it-IT" dirty="0"/>
              <a:t>L’interoperabilità tecnica è quella che riguarda gli apparati e i supporti fisici dei PT. Una </a:t>
            </a:r>
            <a:r>
              <a:rPr lang="it-IT" dirty="0" smtClean="0"/>
              <a:t>Compagnia che </a:t>
            </a:r>
            <a:r>
              <a:rPr lang="it-IT" dirty="0"/>
              <a:t>possiede apparati in grado di processare solo carte di tipo ISO 14443A non potrà </a:t>
            </a:r>
            <a:r>
              <a:rPr lang="it-IT" dirty="0" err="1"/>
              <a:t>interoperare</a:t>
            </a:r>
            <a:r>
              <a:rPr lang="it-IT" dirty="0"/>
              <a:t> </a:t>
            </a:r>
            <a:r>
              <a:rPr lang="it-IT" dirty="0" smtClean="0"/>
              <a:t>con un </a:t>
            </a:r>
            <a:r>
              <a:rPr lang="it-IT" dirty="0"/>
              <a:t>bacino ove si utilizzano solo carte ISO 14443B</a:t>
            </a:r>
            <a:r>
              <a:rPr lang="it-IT" dirty="0" smtClean="0"/>
              <a:t>.</a:t>
            </a:r>
          </a:p>
          <a:p>
            <a:pPr algn="just"/>
            <a:endParaRPr lang="it-IT" dirty="0"/>
          </a:p>
          <a:p>
            <a:pPr marL="342900" indent="-342900">
              <a:buFont typeface="+mj-lt"/>
              <a:buAutoNum type="arabicPeriod" startAt="3"/>
            </a:pPr>
            <a:r>
              <a:rPr lang="it-IT" b="1" dirty="0"/>
              <a:t>Interoperabilità funzionale</a:t>
            </a:r>
          </a:p>
          <a:p>
            <a:pPr algn="just"/>
            <a:r>
              <a:rPr lang="it-IT" dirty="0"/>
              <a:t>Per conseguire l’interoperabilità funzionale, il software dei vari apparati e sottosistemi deve conoscere:</a:t>
            </a:r>
          </a:p>
          <a:p>
            <a:pPr marL="571500" indent="-285750" algn="just">
              <a:buFont typeface="Wingdings" panose="05000000000000000000" pitchFamily="2" charset="2"/>
              <a:buChar char="Ø"/>
            </a:pPr>
            <a:r>
              <a:rPr lang="it-IT" dirty="0" smtClean="0"/>
              <a:t>la </a:t>
            </a:r>
            <a:r>
              <a:rPr lang="it-IT" dirty="0"/>
              <a:t>Gamma Tariffaria da </a:t>
            </a:r>
            <a:r>
              <a:rPr lang="it-IT" dirty="0" smtClean="0"/>
              <a:t>processare;</a:t>
            </a:r>
          </a:p>
          <a:p>
            <a:pPr marL="571500" indent="-285750" algn="just">
              <a:buFont typeface="Wingdings" panose="05000000000000000000" pitchFamily="2" charset="2"/>
              <a:buChar char="Ø"/>
            </a:pPr>
            <a:r>
              <a:rPr lang="it-IT" dirty="0" smtClean="0"/>
              <a:t>le </a:t>
            </a:r>
            <a:r>
              <a:rPr lang="it-IT" dirty="0"/>
              <a:t>strutture dati delle carte, la semantica e la codifica di ciascuno dei campi che la compongono (</a:t>
            </a:r>
            <a:r>
              <a:rPr lang="it-IT" dirty="0" smtClean="0"/>
              <a:t>il “Card </a:t>
            </a:r>
            <a:r>
              <a:rPr lang="it-IT" dirty="0"/>
              <a:t>Data Model</a:t>
            </a:r>
            <a:r>
              <a:rPr lang="it-IT" dirty="0" smtClean="0"/>
              <a:t>”);</a:t>
            </a:r>
          </a:p>
          <a:p>
            <a:pPr marL="571500" indent="-285750" algn="just">
              <a:buFont typeface="Wingdings" panose="05000000000000000000" pitchFamily="2" charset="2"/>
              <a:buChar char="Ø"/>
            </a:pPr>
            <a:r>
              <a:rPr lang="it-IT" dirty="0" smtClean="0"/>
              <a:t>le </a:t>
            </a:r>
            <a:r>
              <a:rPr lang="it-IT" dirty="0"/>
              <a:t>regole con cui questi dati devono essere processati (il “Ciclo di Vita”), ecc</a:t>
            </a:r>
            <a:r>
              <a:rPr lang="it-IT" dirty="0" smtClean="0"/>
              <a:t>.</a:t>
            </a:r>
            <a:endParaRPr lang="it-IT" b="1" i="1" dirty="0"/>
          </a:p>
        </p:txBody>
      </p:sp>
    </p:spTree>
    <p:extLst>
      <p:ext uri="{BB962C8B-B14F-4D97-AF65-F5344CB8AC3E}">
        <p14:creationId xmlns:p14="http://schemas.microsoft.com/office/powerpoint/2010/main" val="360997013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511" y="1561914"/>
            <a:ext cx="7232395" cy="5080688"/>
          </a:xfrm>
          <a:prstGeom prst="rect">
            <a:avLst/>
          </a:prstGeom>
        </p:spPr>
      </p:pic>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INTEROPERABILITÀ SBE</a:t>
            </a:r>
            <a:endParaRPr lang="it-IT" sz="2800" b="1" dirty="0">
              <a:solidFill>
                <a:schemeClr val="accent1">
                  <a:lumMod val="50000"/>
                </a:schemeClr>
              </a:solidFill>
              <a:latin typeface="+mn-lt"/>
            </a:endParaRPr>
          </a:p>
        </p:txBody>
      </p:sp>
      <p:sp>
        <p:nvSpPr>
          <p:cNvPr id="3" name="Rettangolo 2"/>
          <p:cNvSpPr/>
          <p:nvPr/>
        </p:nvSpPr>
        <p:spPr>
          <a:xfrm>
            <a:off x="391143" y="1561914"/>
            <a:ext cx="4261539" cy="4801314"/>
          </a:xfrm>
          <a:prstGeom prst="rect">
            <a:avLst/>
          </a:prstGeom>
        </p:spPr>
        <p:txBody>
          <a:bodyPr wrap="square">
            <a:spAutoFit/>
          </a:bodyPr>
          <a:lstStyle/>
          <a:p>
            <a:pPr marL="342900" indent="-342900" algn="just">
              <a:buFont typeface="+mj-lt"/>
              <a:buAutoNum type="arabicPeriod" startAt="4"/>
            </a:pPr>
            <a:r>
              <a:rPr lang="it-IT" b="1" dirty="0"/>
              <a:t>Interoperabilità della sicurezza</a:t>
            </a:r>
          </a:p>
          <a:p>
            <a:pPr algn="just"/>
            <a:r>
              <a:rPr lang="it-IT" dirty="0"/>
              <a:t>Anche se le precedenti condizioni sono verificate, nessun processo è possibile se i partecipanti </a:t>
            </a:r>
            <a:r>
              <a:rPr lang="it-IT" dirty="0" smtClean="0"/>
              <a:t>alla comunità </a:t>
            </a:r>
            <a:r>
              <a:rPr lang="it-IT" dirty="0"/>
              <a:t>non adottano le stesse regole della sicurezza (chiavi, moduli SAM ecc</a:t>
            </a:r>
            <a:r>
              <a:rPr lang="it-IT" dirty="0" smtClean="0"/>
              <a:t>.).</a:t>
            </a:r>
          </a:p>
          <a:p>
            <a:pPr algn="just"/>
            <a:endParaRPr lang="it-IT" b="1" dirty="0"/>
          </a:p>
          <a:p>
            <a:pPr marL="342900" indent="-342900">
              <a:buFont typeface="+mj-lt"/>
              <a:buAutoNum type="arabicPeriod" startAt="5"/>
            </a:pPr>
            <a:r>
              <a:rPr lang="it-IT" b="1" dirty="0"/>
              <a:t>Interoperabilità dei sistemi</a:t>
            </a:r>
          </a:p>
          <a:p>
            <a:r>
              <a:rPr lang="it-IT" dirty="0"/>
              <a:t>In questo argomento si considera non solo l’interoperabilità tra i sistemi di back-office delle </a:t>
            </a:r>
            <a:r>
              <a:rPr lang="it-IT" dirty="0" smtClean="0"/>
              <a:t>varie Compagnie </a:t>
            </a:r>
            <a:r>
              <a:rPr lang="it-IT" dirty="0"/>
              <a:t>ma anche quella interna a ciascun sistema, tra il sistema centrale e i vari sottosistemi, </a:t>
            </a:r>
            <a:r>
              <a:rPr lang="it-IT" dirty="0" smtClean="0"/>
              <a:t>ad esempio </a:t>
            </a:r>
            <a:r>
              <a:rPr lang="it-IT" dirty="0"/>
              <a:t>per la definizione del formato delle transazioni</a:t>
            </a:r>
            <a:r>
              <a:rPr lang="it-IT" dirty="0" smtClean="0"/>
              <a:t>.</a:t>
            </a:r>
          </a:p>
          <a:p>
            <a:endParaRPr lang="it-IT" b="1" dirty="0"/>
          </a:p>
          <a:p>
            <a:endParaRPr lang="it-IT" b="1" dirty="0"/>
          </a:p>
        </p:txBody>
      </p:sp>
    </p:spTree>
    <p:extLst>
      <p:ext uri="{BB962C8B-B14F-4D97-AF65-F5344CB8AC3E}">
        <p14:creationId xmlns:p14="http://schemas.microsoft.com/office/powerpoint/2010/main" val="300823642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STRUMENTI DI VENDITA: SITO WEB, APP, PUNTO VENDITA, ECC.</a:t>
            </a:r>
            <a:endParaRPr lang="it-IT" sz="2800" b="1" dirty="0">
              <a:solidFill>
                <a:schemeClr val="accent1">
                  <a:lumMod val="50000"/>
                </a:schemeClr>
              </a:solidFill>
              <a:latin typeface="+mn-lt"/>
            </a:endParaRPr>
          </a:p>
        </p:txBody>
      </p:sp>
      <p:sp>
        <p:nvSpPr>
          <p:cNvPr id="3" name="Rettangolo 2"/>
          <p:cNvSpPr/>
          <p:nvPr/>
        </p:nvSpPr>
        <p:spPr>
          <a:xfrm>
            <a:off x="391143" y="1561914"/>
            <a:ext cx="11496057" cy="4801314"/>
          </a:xfrm>
          <a:prstGeom prst="rect">
            <a:avLst/>
          </a:prstGeom>
        </p:spPr>
        <p:txBody>
          <a:bodyPr wrap="square">
            <a:spAutoFit/>
          </a:bodyPr>
          <a:lstStyle/>
          <a:p>
            <a:pPr algn="just"/>
            <a:r>
              <a:rPr lang="it-IT" dirty="0"/>
              <a:t>La rete di </a:t>
            </a:r>
            <a:r>
              <a:rPr lang="it-IT" dirty="0" smtClean="0"/>
              <a:t>rivenditori tradizionali </a:t>
            </a:r>
            <a:r>
              <a:rPr lang="it-IT" dirty="0"/>
              <a:t>è costituita di solito da piccoli esercizi, tabaccherie, edicole ecc. Le loro esigenze </a:t>
            </a:r>
            <a:r>
              <a:rPr lang="it-IT" dirty="0" smtClean="0"/>
              <a:t>sono però </a:t>
            </a:r>
            <a:r>
              <a:rPr lang="it-IT" dirty="0"/>
              <a:t>molteplici e sono quindi necessarie soluzioni differenti. </a:t>
            </a:r>
            <a:endParaRPr lang="it-IT" dirty="0" smtClean="0"/>
          </a:p>
          <a:p>
            <a:pPr algn="just"/>
            <a:endParaRPr lang="it-IT" dirty="0"/>
          </a:p>
          <a:p>
            <a:pPr algn="just"/>
            <a:r>
              <a:rPr lang="it-IT" dirty="0" smtClean="0"/>
              <a:t>I </a:t>
            </a:r>
            <a:r>
              <a:rPr lang="it-IT" dirty="0"/>
              <a:t>terminali per le rivendite sono detti talvolta TPVS, ossia “Terminali Punto Vendita Semplificati</a:t>
            </a:r>
            <a:r>
              <a:rPr lang="it-IT" dirty="0" smtClean="0"/>
              <a:t>”. Sono </a:t>
            </a:r>
            <a:r>
              <a:rPr lang="it-IT" dirty="0"/>
              <a:t>possibili molti tipi di soluzione, quali ad esempio:</a:t>
            </a:r>
          </a:p>
          <a:p>
            <a:pPr marL="285750" indent="-285750" algn="just">
              <a:buFont typeface="Wingdings" panose="05000000000000000000" pitchFamily="2" charset="2"/>
              <a:buChar char="Ø"/>
            </a:pPr>
            <a:r>
              <a:rPr lang="it-IT" b="1" dirty="0" smtClean="0"/>
              <a:t>soluzioni </a:t>
            </a:r>
            <a:r>
              <a:rPr lang="it-IT" b="1" dirty="0"/>
              <a:t>parzialmente basate su web</a:t>
            </a:r>
            <a:r>
              <a:rPr lang="it-IT" dirty="0"/>
              <a:t>, derivate dalle biglietterie aziendali, da preferirsi quando </a:t>
            </a:r>
            <a:r>
              <a:rPr lang="it-IT" dirty="0" smtClean="0"/>
              <a:t>si ritenga </a:t>
            </a:r>
            <a:r>
              <a:rPr lang="it-IT" dirty="0"/>
              <a:t>che la connessione Internet o alla rete aziendale non offrano adeguate condizioni di </a:t>
            </a:r>
            <a:r>
              <a:rPr lang="it-IT" dirty="0" smtClean="0"/>
              <a:t>stabilità;</a:t>
            </a:r>
          </a:p>
          <a:p>
            <a:pPr marL="285750" indent="-285750" algn="just">
              <a:buFont typeface="Wingdings" panose="05000000000000000000" pitchFamily="2" charset="2"/>
              <a:buChar char="Ø"/>
            </a:pPr>
            <a:r>
              <a:rPr lang="it-IT" b="1" dirty="0" smtClean="0"/>
              <a:t>soluzioni </a:t>
            </a:r>
            <a:r>
              <a:rPr lang="it-IT" b="1" dirty="0"/>
              <a:t>basate su terminali compatti</a:t>
            </a:r>
            <a:r>
              <a:rPr lang="it-IT" dirty="0"/>
              <a:t>, quali POS o apparati </a:t>
            </a:r>
            <a:r>
              <a:rPr lang="it-IT" dirty="0" smtClean="0"/>
              <a:t>dedicati;</a:t>
            </a:r>
          </a:p>
          <a:p>
            <a:pPr marL="285750" indent="-285750" algn="just">
              <a:buFont typeface="Wingdings" panose="05000000000000000000" pitchFamily="2" charset="2"/>
              <a:buChar char="Ø"/>
            </a:pPr>
            <a:r>
              <a:rPr lang="it-IT" b="1" dirty="0" smtClean="0"/>
              <a:t>soluzioni </a:t>
            </a:r>
            <a:r>
              <a:rPr lang="it-IT" b="1" dirty="0"/>
              <a:t>totalmente basate su web</a:t>
            </a:r>
            <a:r>
              <a:rPr lang="it-IT" dirty="0"/>
              <a:t>, per le quali basta un normale PC o </a:t>
            </a:r>
            <a:r>
              <a:rPr lang="it-IT" dirty="0" err="1"/>
              <a:t>tablet</a:t>
            </a:r>
            <a:r>
              <a:rPr lang="it-IT" dirty="0"/>
              <a:t> connesso a </a:t>
            </a:r>
            <a:r>
              <a:rPr lang="it-IT" dirty="0" smtClean="0"/>
              <a:t>Internet, operante </a:t>
            </a:r>
            <a:r>
              <a:rPr lang="it-IT" dirty="0"/>
              <a:t>con liste di ricarica o via SAM remota, tramite server HMS;</a:t>
            </a:r>
          </a:p>
          <a:p>
            <a:pPr algn="just"/>
            <a:endParaRPr lang="it-IT" dirty="0" smtClean="0"/>
          </a:p>
          <a:p>
            <a:pPr algn="just"/>
            <a:r>
              <a:rPr lang="it-IT" dirty="0" smtClean="0"/>
              <a:t>Soluzioni </a:t>
            </a:r>
            <a:r>
              <a:rPr lang="it-IT" dirty="0"/>
              <a:t>diverse possono coesistere ove opportuno, ad esempio per offrire il servizio Internet e gli </a:t>
            </a:r>
            <a:r>
              <a:rPr lang="it-IT" dirty="0" smtClean="0"/>
              <a:t>apparati con </a:t>
            </a:r>
            <a:r>
              <a:rPr lang="it-IT" dirty="0"/>
              <a:t>SAM locale. La scrittura sulla carta di dati con valore economico deve però, ovviamente, passare </a:t>
            </a:r>
            <a:r>
              <a:rPr lang="it-IT" dirty="0" smtClean="0"/>
              <a:t>attraverso i </a:t>
            </a:r>
            <a:r>
              <a:rPr lang="it-IT" dirty="0"/>
              <a:t>meccanismi di sicurezza previsti dal sistema; per effettuarla è quindi necessario un apparato munito di </a:t>
            </a:r>
            <a:r>
              <a:rPr lang="it-IT" dirty="0" smtClean="0"/>
              <a:t>modulo SAM</a:t>
            </a:r>
            <a:r>
              <a:rPr lang="it-IT" dirty="0"/>
              <a:t>, contenente le chiavi richieste per questo tipo di operazioni. È una decisione della Compagnia se </a:t>
            </a:r>
            <a:r>
              <a:rPr lang="it-IT" dirty="0" smtClean="0"/>
              <a:t>affidare o </a:t>
            </a:r>
            <a:r>
              <a:rPr lang="it-IT" dirty="0"/>
              <a:t>meno alle rivendite apparati con i moduli SAM, per i quali dovrebbero essere ovviamente messe in atto </a:t>
            </a:r>
            <a:r>
              <a:rPr lang="it-IT" dirty="0" smtClean="0"/>
              <a:t>delle opportune </a:t>
            </a:r>
            <a:r>
              <a:rPr lang="it-IT" dirty="0"/>
              <a:t>procedure per la gestione remota</a:t>
            </a:r>
            <a:r>
              <a:rPr lang="it-IT" dirty="0" smtClean="0"/>
              <a:t>.</a:t>
            </a:r>
            <a:endParaRPr lang="it-IT" b="1" dirty="0"/>
          </a:p>
        </p:txBody>
      </p:sp>
    </p:spTree>
    <p:extLst>
      <p:ext uri="{BB962C8B-B14F-4D97-AF65-F5344CB8AC3E}">
        <p14:creationId xmlns:p14="http://schemas.microsoft.com/office/powerpoint/2010/main" val="16828997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CHECK-IN / CHECK-OUT CON POST-PAYMENT TRADIZIONALE</a:t>
            </a:r>
            <a:endParaRPr lang="it-IT" sz="2800" b="1" dirty="0">
              <a:solidFill>
                <a:schemeClr val="accent1">
                  <a:lumMod val="50000"/>
                </a:schemeClr>
              </a:solidFill>
              <a:latin typeface="+mn-lt"/>
            </a:endParaRPr>
          </a:p>
        </p:txBody>
      </p:sp>
      <p:sp>
        <p:nvSpPr>
          <p:cNvPr id="3" name="Rettangolo 2"/>
          <p:cNvSpPr/>
          <p:nvPr/>
        </p:nvSpPr>
        <p:spPr>
          <a:xfrm>
            <a:off x="391143" y="1561914"/>
            <a:ext cx="11496057" cy="5078313"/>
          </a:xfrm>
          <a:prstGeom prst="rect">
            <a:avLst/>
          </a:prstGeom>
        </p:spPr>
        <p:txBody>
          <a:bodyPr wrap="square">
            <a:spAutoFit/>
          </a:bodyPr>
          <a:lstStyle/>
          <a:p>
            <a:pPr algn="just"/>
            <a:r>
              <a:rPr lang="it-IT" dirty="0"/>
              <a:t>La variante “check-in / check-out con post-</a:t>
            </a:r>
            <a:r>
              <a:rPr lang="it-IT" dirty="0" err="1"/>
              <a:t>payment</a:t>
            </a:r>
            <a:r>
              <a:rPr lang="it-IT" dirty="0"/>
              <a:t>” è una soluzione per </a:t>
            </a:r>
            <a:r>
              <a:rPr lang="it-IT" dirty="0" err="1"/>
              <a:t>smartphone</a:t>
            </a:r>
            <a:r>
              <a:rPr lang="it-IT" dirty="0"/>
              <a:t> disponibile su </a:t>
            </a:r>
            <a:r>
              <a:rPr lang="it-IT" dirty="0" smtClean="0"/>
              <a:t>Google Play </a:t>
            </a:r>
            <a:r>
              <a:rPr lang="it-IT" dirty="0"/>
              <a:t>(</a:t>
            </a:r>
            <a:r>
              <a:rPr lang="it-IT" dirty="0" err="1"/>
              <a:t>Android</a:t>
            </a:r>
            <a:r>
              <a:rPr lang="it-IT" dirty="0"/>
              <a:t> Mobile Client) e sull’</a:t>
            </a:r>
            <a:r>
              <a:rPr lang="it-IT" dirty="0" err="1"/>
              <a:t>App</a:t>
            </a:r>
            <a:r>
              <a:rPr lang="it-IT" dirty="0"/>
              <a:t> </a:t>
            </a:r>
            <a:r>
              <a:rPr lang="it-IT" dirty="0" err="1"/>
              <a:t>Store</a:t>
            </a:r>
            <a:r>
              <a:rPr lang="it-IT" dirty="0"/>
              <a:t> (Apple) e non richiede nessun tipo di hardware, né </a:t>
            </a:r>
            <a:r>
              <a:rPr lang="it-IT" dirty="0" smtClean="0"/>
              <a:t>all’interno dei </a:t>
            </a:r>
            <a:r>
              <a:rPr lang="it-IT" dirty="0"/>
              <a:t>mezzi di trasporto né alle fermate.</a:t>
            </a:r>
          </a:p>
          <a:p>
            <a:pPr algn="just"/>
            <a:r>
              <a:rPr lang="it-IT" dirty="0"/>
              <a:t>Al momento della configurazione dell’applicazione, il cliente </a:t>
            </a:r>
            <a:r>
              <a:rPr lang="it-IT" dirty="0" smtClean="0"/>
              <a:t>fornisce:</a:t>
            </a:r>
          </a:p>
          <a:p>
            <a:pPr marL="285750" indent="-285750" algn="just">
              <a:buFont typeface="Wingdings" panose="05000000000000000000" pitchFamily="2" charset="2"/>
              <a:buChar char="Ø"/>
            </a:pPr>
            <a:r>
              <a:rPr lang="it-IT" dirty="0" smtClean="0"/>
              <a:t>i </a:t>
            </a:r>
            <a:r>
              <a:rPr lang="it-IT" dirty="0"/>
              <a:t>suoi dati personali, fra cui un indirizzo di posta </a:t>
            </a:r>
            <a:r>
              <a:rPr lang="it-IT" dirty="0" smtClean="0"/>
              <a:t>elettronica;</a:t>
            </a:r>
          </a:p>
          <a:p>
            <a:pPr marL="285750" indent="-285750" algn="just">
              <a:buFont typeface="Wingdings" panose="05000000000000000000" pitchFamily="2" charset="2"/>
              <a:buChar char="Ø"/>
            </a:pPr>
            <a:r>
              <a:rPr lang="it-IT" dirty="0" smtClean="0"/>
              <a:t>precisa </a:t>
            </a:r>
            <a:r>
              <a:rPr lang="it-IT" dirty="0"/>
              <a:t>se è in possesso di un abbonamento mensile o annuale per una data zona </a:t>
            </a:r>
            <a:r>
              <a:rPr lang="it-IT" dirty="0" smtClean="0"/>
              <a:t>tariffaria;</a:t>
            </a:r>
          </a:p>
          <a:p>
            <a:pPr marL="285750" indent="-285750" algn="just">
              <a:buFont typeface="Wingdings" panose="05000000000000000000" pitchFamily="2" charset="2"/>
              <a:buChar char="Ø"/>
            </a:pPr>
            <a:r>
              <a:rPr lang="it-IT" dirty="0" smtClean="0"/>
              <a:t>un </a:t>
            </a:r>
            <a:r>
              <a:rPr lang="it-IT" dirty="0"/>
              <a:t>metodo di pagamento valido (come la carta di credito</a:t>
            </a:r>
            <a:r>
              <a:rPr lang="it-IT" dirty="0" smtClean="0"/>
              <a:t>).</a:t>
            </a:r>
          </a:p>
          <a:p>
            <a:pPr algn="just"/>
            <a:endParaRPr lang="it-IT" dirty="0"/>
          </a:p>
          <a:p>
            <a:pPr algn="just"/>
            <a:r>
              <a:rPr lang="it-IT" dirty="0"/>
              <a:t>L’utente, prima di salire a bordo di un mezzo di trasporto, apre l’applicazione ed effettua un check-in </a:t>
            </a:r>
            <a:r>
              <a:rPr lang="it-IT" dirty="0" smtClean="0"/>
              <a:t>creando così </a:t>
            </a:r>
            <a:r>
              <a:rPr lang="it-IT" dirty="0"/>
              <a:t>il suo titolo di viaggio, mentre dopo la discesa dal mezzo di trasporto a fine corsa o a fine viaggio </a:t>
            </a:r>
            <a:r>
              <a:rPr lang="it-IT" dirty="0" smtClean="0"/>
              <a:t>compie il </a:t>
            </a:r>
            <a:r>
              <a:rPr lang="it-IT" dirty="0"/>
              <a:t>check-out sempre attraverso l’applicazione. Se il cliente dovesse dimenticarsi di compiere il </a:t>
            </a:r>
            <a:r>
              <a:rPr lang="it-IT" dirty="0" smtClean="0"/>
              <a:t>check-out, l'utente </a:t>
            </a:r>
            <a:r>
              <a:rPr lang="it-IT" dirty="0"/>
              <a:t>riceverà sullo </a:t>
            </a:r>
            <a:r>
              <a:rPr lang="it-IT" dirty="0" err="1"/>
              <a:t>smartphone</a:t>
            </a:r>
            <a:r>
              <a:rPr lang="it-IT" dirty="0"/>
              <a:t> una notifica permettendogli di convalidare o no la fine del viaggio.</a:t>
            </a:r>
          </a:p>
          <a:p>
            <a:pPr algn="just"/>
            <a:r>
              <a:rPr lang="it-IT" dirty="0"/>
              <a:t>Grazie al check-in, l’applicazione genera il titolo di viaggio sotto forma di un QR code. Quest’ultimo </a:t>
            </a:r>
            <a:r>
              <a:rPr lang="it-IT" dirty="0" smtClean="0"/>
              <a:t>viene letto </a:t>
            </a:r>
            <a:r>
              <a:rPr lang="it-IT" dirty="0"/>
              <a:t>dagli agenti accertatori attraverso un terminale di verifica (ad esempio un </a:t>
            </a:r>
            <a:r>
              <a:rPr lang="it-IT" dirty="0" err="1"/>
              <a:t>tablet</a:t>
            </a:r>
            <a:r>
              <a:rPr lang="it-IT" dirty="0"/>
              <a:t> o uno </a:t>
            </a:r>
            <a:r>
              <a:rPr lang="it-IT" dirty="0" err="1"/>
              <a:t>smartphone</a:t>
            </a:r>
            <a:r>
              <a:rPr lang="it-IT" dirty="0"/>
              <a:t>) su </a:t>
            </a:r>
            <a:r>
              <a:rPr lang="it-IT" dirty="0" smtClean="0"/>
              <a:t>cui è </a:t>
            </a:r>
            <a:r>
              <a:rPr lang="it-IT" dirty="0"/>
              <a:t>stata scaricata l’applicazione di controlleria, oppure con dei terminali già esistenti, compatibili e </a:t>
            </a:r>
            <a:r>
              <a:rPr lang="it-IT" dirty="0" smtClean="0"/>
              <a:t>modificati per </a:t>
            </a:r>
            <a:r>
              <a:rPr lang="it-IT" dirty="0"/>
              <a:t>la lettura del QR code.</a:t>
            </a:r>
          </a:p>
          <a:p>
            <a:pPr algn="just"/>
            <a:r>
              <a:rPr lang="it-IT" dirty="0"/>
              <a:t>Grazie all’utilizzo di algoritmi intelligenti, </a:t>
            </a:r>
            <a:r>
              <a:rPr lang="it-IT" b="1" dirty="0"/>
              <a:t>la soluzione check-in / check-out con post-</a:t>
            </a:r>
            <a:r>
              <a:rPr lang="it-IT" b="1" dirty="0" err="1"/>
              <a:t>payment</a:t>
            </a:r>
            <a:r>
              <a:rPr lang="it-IT" b="1" dirty="0"/>
              <a:t> è in grado </a:t>
            </a:r>
            <a:r>
              <a:rPr lang="it-IT" b="1" dirty="0" smtClean="0"/>
              <a:t>di calcolare </a:t>
            </a:r>
            <a:r>
              <a:rPr lang="it-IT" b="1" dirty="0"/>
              <a:t>automaticamente il tragitto percorso, compresi i trasbordi e le eventuali dimenticanze del </a:t>
            </a:r>
            <a:r>
              <a:rPr lang="it-IT" b="1" dirty="0" smtClean="0"/>
              <a:t>check-out, e </a:t>
            </a:r>
            <a:r>
              <a:rPr lang="it-IT" b="1" dirty="0"/>
              <a:t>di </a:t>
            </a:r>
            <a:r>
              <a:rPr lang="it-IT" b="1" dirty="0" err="1"/>
              <a:t>decontare</a:t>
            </a:r>
            <a:r>
              <a:rPr lang="it-IT" b="1" dirty="0"/>
              <a:t> la tariffa corretta.</a:t>
            </a:r>
          </a:p>
        </p:txBody>
      </p:sp>
    </p:spTree>
    <p:extLst>
      <p:ext uri="{BB962C8B-B14F-4D97-AF65-F5344CB8AC3E}">
        <p14:creationId xmlns:p14="http://schemas.microsoft.com/office/powerpoint/2010/main" val="393699262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7143" y="3875060"/>
            <a:ext cx="5715000" cy="2857500"/>
          </a:xfrm>
          <a:prstGeom prst="rect">
            <a:avLst/>
          </a:prstGeom>
        </p:spPr>
      </p:pic>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BORSELLINO ELETTRONICO, CHECK-IN / CHECK-OUT E CLEARING</a:t>
            </a:r>
            <a:endParaRPr lang="it-IT" sz="2800" b="1" dirty="0">
              <a:solidFill>
                <a:schemeClr val="accent1">
                  <a:lumMod val="50000"/>
                </a:schemeClr>
              </a:solidFill>
              <a:latin typeface="+mn-lt"/>
            </a:endParaRPr>
          </a:p>
        </p:txBody>
      </p:sp>
      <p:sp>
        <p:nvSpPr>
          <p:cNvPr id="3" name="Rettangolo 2"/>
          <p:cNvSpPr/>
          <p:nvPr/>
        </p:nvSpPr>
        <p:spPr>
          <a:xfrm>
            <a:off x="391143" y="1561914"/>
            <a:ext cx="11496057" cy="2585323"/>
          </a:xfrm>
          <a:prstGeom prst="rect">
            <a:avLst/>
          </a:prstGeom>
        </p:spPr>
        <p:txBody>
          <a:bodyPr wrap="square">
            <a:spAutoFit/>
          </a:bodyPr>
          <a:lstStyle/>
          <a:p>
            <a:pPr algn="just"/>
            <a:r>
              <a:rPr lang="it-IT" dirty="0"/>
              <a:t>Il Borsellino </a:t>
            </a:r>
            <a:r>
              <a:rPr lang="it-IT" dirty="0" smtClean="0"/>
              <a:t>Elettronico o SVA (</a:t>
            </a:r>
            <a:r>
              <a:rPr lang="it-IT" dirty="0" err="1" smtClean="0"/>
              <a:t>Stored</a:t>
            </a:r>
            <a:r>
              <a:rPr lang="it-IT" dirty="0" smtClean="0"/>
              <a:t> </a:t>
            </a:r>
            <a:r>
              <a:rPr lang="it-IT" dirty="0" err="1" smtClean="0"/>
              <a:t>Valued</a:t>
            </a:r>
            <a:r>
              <a:rPr lang="it-IT" dirty="0" smtClean="0"/>
              <a:t> Account) </a:t>
            </a:r>
            <a:r>
              <a:rPr lang="it-IT" dirty="0"/>
              <a:t>è un credito, rappresentato da un’informazione contenuta in un dispositivo </a:t>
            </a:r>
            <a:r>
              <a:rPr lang="it-IT" dirty="0" smtClean="0"/>
              <a:t>elettronico, utilizzabile </a:t>
            </a:r>
            <a:r>
              <a:rPr lang="it-IT" dirty="0"/>
              <a:t>come denaro contante, attraverso l’impiego di opportuni apparati capaci di processare </a:t>
            </a:r>
            <a:r>
              <a:rPr lang="it-IT" dirty="0" smtClean="0"/>
              <a:t>detto dispositivo. </a:t>
            </a:r>
            <a:r>
              <a:rPr lang="it-IT" dirty="0"/>
              <a:t>Quando </a:t>
            </a:r>
            <a:r>
              <a:rPr lang="it-IT" dirty="0" smtClean="0"/>
              <a:t>il Borsellino </a:t>
            </a:r>
            <a:r>
              <a:rPr lang="it-IT" dirty="0"/>
              <a:t>Elettronico è usabile solo per il Trasporto Pubblico, è detto spesso anche </a:t>
            </a:r>
            <a:r>
              <a:rPr lang="it-IT" dirty="0" smtClean="0"/>
              <a:t>Credito Trasporti.</a:t>
            </a:r>
          </a:p>
          <a:p>
            <a:pPr algn="just"/>
            <a:r>
              <a:rPr lang="it-IT" dirty="0" smtClean="0"/>
              <a:t>Il </a:t>
            </a:r>
            <a:r>
              <a:rPr lang="it-IT" dirty="0"/>
              <a:t>Borsellino Elettronico, ove previsto, permette l’acquisto di PT praticamente ovunque: biglietterie, </a:t>
            </a:r>
            <a:r>
              <a:rPr lang="it-IT" dirty="0" smtClean="0"/>
              <a:t>self service </a:t>
            </a:r>
            <a:r>
              <a:rPr lang="it-IT" dirty="0"/>
              <a:t>ma soprattutto alle validatrici. Avvicinando semplicemente la carta alla validatrice, se non </a:t>
            </a:r>
            <a:r>
              <a:rPr lang="it-IT" dirty="0" smtClean="0"/>
              <a:t>esistono altri </a:t>
            </a:r>
            <a:r>
              <a:rPr lang="it-IT" dirty="0"/>
              <a:t>contratti con priorità più alta, si acquista automaticamente il Prodotto Tariffario impostato come default </a:t>
            </a:r>
            <a:r>
              <a:rPr lang="it-IT" dirty="0" smtClean="0"/>
              <a:t>a livello </a:t>
            </a:r>
            <a:r>
              <a:rPr lang="it-IT" dirty="0"/>
              <a:t>di configurazione generale del sistema (spesso il biglietto orario). Il Borsellino Elettronico è </a:t>
            </a:r>
            <a:r>
              <a:rPr lang="it-IT" dirty="0" smtClean="0"/>
              <a:t>utilizzato inoltre </a:t>
            </a:r>
            <a:r>
              <a:rPr lang="it-IT" dirty="0"/>
              <a:t>in combinazione con la tariffazione Check-In/Check-Out, ove prevista, ma le due cose non </a:t>
            </a:r>
            <a:r>
              <a:rPr lang="it-IT" dirty="0" smtClean="0"/>
              <a:t>sono collegate</a:t>
            </a:r>
            <a:r>
              <a:rPr lang="it-IT" dirty="0"/>
              <a:t>. </a:t>
            </a:r>
          </a:p>
        </p:txBody>
      </p:sp>
      <p:sp>
        <p:nvSpPr>
          <p:cNvPr id="2" name="Rettangolo 1"/>
          <p:cNvSpPr/>
          <p:nvPr/>
        </p:nvSpPr>
        <p:spPr>
          <a:xfrm>
            <a:off x="391143" y="4147237"/>
            <a:ext cx="6096000" cy="2585323"/>
          </a:xfrm>
          <a:prstGeom prst="rect">
            <a:avLst/>
          </a:prstGeom>
        </p:spPr>
        <p:txBody>
          <a:bodyPr>
            <a:spAutoFit/>
          </a:bodyPr>
          <a:lstStyle/>
          <a:p>
            <a:pPr algn="just"/>
            <a:r>
              <a:rPr lang="it-IT" dirty="0"/>
              <a:t>È possibile quindi:</a:t>
            </a:r>
          </a:p>
          <a:p>
            <a:pPr marL="285750" indent="-285750" algn="just">
              <a:buFont typeface="Wingdings" panose="05000000000000000000" pitchFamily="2" charset="2"/>
              <a:buChar char="Ø"/>
            </a:pPr>
            <a:r>
              <a:rPr lang="it-IT" dirty="0"/>
              <a:t>che il sistema preveda o meno l’uso del Borsellino Elettronico per l’acquisto del Prodotto Tariffario di default e magari anche, previa la pressione di qualche tasto, di PT diversi o il rinnovo di quelli in scadenza;</a:t>
            </a:r>
          </a:p>
          <a:p>
            <a:pPr marL="285750" indent="-285750" algn="just">
              <a:buFont typeface="Wingdings" panose="05000000000000000000" pitchFamily="2" charset="2"/>
              <a:buChar char="Ø"/>
            </a:pPr>
            <a:r>
              <a:rPr lang="it-IT" dirty="0"/>
              <a:t>che il sistema preveda o meno la tariffazione Check-In/Check-Out. In questo caso, però, il Borsellino Elettronico è sempre necessario, se non sono previsti sistemi post-fatturazione.</a:t>
            </a:r>
          </a:p>
        </p:txBody>
      </p:sp>
    </p:spTree>
    <p:extLst>
      <p:ext uri="{BB962C8B-B14F-4D97-AF65-F5344CB8AC3E}">
        <p14:creationId xmlns:p14="http://schemas.microsoft.com/office/powerpoint/2010/main" val="118969261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BORSELLINO ELETTRONICO, CHECK-IN / CHECK-OUT E CLEARING</a:t>
            </a:r>
            <a:endParaRPr lang="it-IT" sz="2800" b="1" dirty="0">
              <a:solidFill>
                <a:schemeClr val="accent1">
                  <a:lumMod val="50000"/>
                </a:schemeClr>
              </a:solidFill>
              <a:latin typeface="+mn-lt"/>
            </a:endParaRPr>
          </a:p>
        </p:txBody>
      </p:sp>
      <p:sp>
        <p:nvSpPr>
          <p:cNvPr id="3" name="Rettangolo 2"/>
          <p:cNvSpPr/>
          <p:nvPr/>
        </p:nvSpPr>
        <p:spPr>
          <a:xfrm>
            <a:off x="391143" y="1561914"/>
            <a:ext cx="11496057" cy="4801314"/>
          </a:xfrm>
          <a:prstGeom prst="rect">
            <a:avLst/>
          </a:prstGeom>
        </p:spPr>
        <p:txBody>
          <a:bodyPr wrap="square">
            <a:spAutoFit/>
          </a:bodyPr>
          <a:lstStyle/>
          <a:p>
            <a:pPr algn="just"/>
            <a:r>
              <a:rPr lang="it-IT" dirty="0"/>
              <a:t>Sono possibili tre possibili soluzioni</a:t>
            </a:r>
            <a:r>
              <a:rPr lang="it-IT" dirty="0" smtClean="0"/>
              <a:t>:</a:t>
            </a:r>
          </a:p>
          <a:p>
            <a:pPr algn="just"/>
            <a:endParaRPr lang="it-IT" dirty="0"/>
          </a:p>
          <a:p>
            <a:pPr marL="342900" indent="-342900" algn="just">
              <a:buFont typeface="+mj-lt"/>
              <a:buAutoNum type="arabicPeriod"/>
            </a:pPr>
            <a:r>
              <a:rPr lang="it-IT" dirty="0" smtClean="0"/>
              <a:t>Borsellino </a:t>
            </a:r>
            <a:r>
              <a:rPr lang="it-IT" dirty="0"/>
              <a:t>Elettronico memorizzato sulla carta trasporti;</a:t>
            </a:r>
          </a:p>
          <a:p>
            <a:pPr marL="342900" indent="-342900" algn="just">
              <a:buFont typeface="+mj-lt"/>
              <a:buAutoNum type="arabicPeriod"/>
            </a:pPr>
            <a:r>
              <a:rPr lang="it-IT" dirty="0" smtClean="0"/>
              <a:t>Borsellino </a:t>
            </a:r>
            <a:r>
              <a:rPr lang="it-IT" dirty="0"/>
              <a:t>Elettronico memorizzato nel SSCB (Sotto Sistema Centrale di Bigliettazione) o in </a:t>
            </a:r>
            <a:r>
              <a:rPr lang="it-IT" dirty="0" smtClean="0"/>
              <a:t>altra infrastruttura </a:t>
            </a:r>
            <a:r>
              <a:rPr lang="it-IT" dirty="0"/>
              <a:t>informatica remota; questa soluzione non è molto comune nel trasporto pubblico </a:t>
            </a:r>
            <a:r>
              <a:rPr lang="it-IT" dirty="0" smtClean="0"/>
              <a:t>in quanto </a:t>
            </a:r>
            <a:r>
              <a:rPr lang="it-IT" dirty="0"/>
              <a:t>è impossibile assumere che sui veicoli sia sempre disponibile la comunicazione con il </a:t>
            </a:r>
            <a:r>
              <a:rPr lang="it-IT" dirty="0" smtClean="0"/>
              <a:t>SSCB;</a:t>
            </a:r>
            <a:endParaRPr lang="it-IT" dirty="0"/>
          </a:p>
          <a:p>
            <a:pPr marL="342900" indent="-342900" algn="just">
              <a:buFont typeface="+mj-lt"/>
              <a:buAutoNum type="arabicPeriod"/>
            </a:pPr>
            <a:r>
              <a:rPr lang="it-IT" dirty="0" smtClean="0"/>
              <a:t>Pagamento </a:t>
            </a:r>
            <a:r>
              <a:rPr lang="it-IT" dirty="0"/>
              <a:t>con carte bancarie EMV – la logica è concettualmente simile alla precedente ma si </a:t>
            </a:r>
            <a:r>
              <a:rPr lang="it-IT" dirty="0" smtClean="0"/>
              <a:t>tratta di </a:t>
            </a:r>
            <a:r>
              <a:rPr lang="it-IT" dirty="0"/>
              <a:t>una condizione molto </a:t>
            </a:r>
            <a:r>
              <a:rPr lang="it-IT" dirty="0" smtClean="0"/>
              <a:t>diversa, che si sta rapidamente affermando sul mercato.</a:t>
            </a:r>
          </a:p>
          <a:p>
            <a:pPr marL="342900" indent="-342900" algn="just">
              <a:buFont typeface="+mj-lt"/>
              <a:buAutoNum type="arabicPeriod"/>
            </a:pPr>
            <a:endParaRPr lang="it-IT" dirty="0"/>
          </a:p>
          <a:p>
            <a:pPr algn="just"/>
            <a:r>
              <a:rPr lang="it-IT" dirty="0"/>
              <a:t>Nei sistemi tradizionali l’utente deve acquistare ogni volta i titoli di viaggio di cui necessita (coi disagi che </a:t>
            </a:r>
            <a:r>
              <a:rPr lang="it-IT" dirty="0" smtClean="0"/>
              <a:t>ne consegue</a:t>
            </a:r>
            <a:r>
              <a:rPr lang="it-IT" dirty="0"/>
              <a:t>), oppure stimare in anticipo il fabbisogno di trasporto (col rischio di acquistare titoli che poi </a:t>
            </a:r>
            <a:r>
              <a:rPr lang="it-IT" dirty="0" smtClean="0"/>
              <a:t>non utilizzerà</a:t>
            </a:r>
            <a:r>
              <a:rPr lang="it-IT" dirty="0"/>
              <a:t>); in ogni caso deve entrare nel merito della politica tariffaria. Questo approccio tiene poco </a:t>
            </a:r>
            <a:r>
              <a:rPr lang="it-IT" dirty="0" smtClean="0"/>
              <a:t>conto della </a:t>
            </a:r>
            <a:r>
              <a:rPr lang="it-IT" dirty="0"/>
              <a:t>facilità d’uso da parte dell’utenza.</a:t>
            </a:r>
          </a:p>
          <a:p>
            <a:pPr algn="just"/>
            <a:r>
              <a:rPr lang="it-IT" dirty="0"/>
              <a:t>Il borsellino elettronico è un credito prepagato utilizzabile a bordo per fruire del servizio di trasporto. </a:t>
            </a:r>
            <a:r>
              <a:rPr lang="it-IT" dirty="0" smtClean="0"/>
              <a:t>L’utente ricarica </a:t>
            </a:r>
            <a:r>
              <a:rPr lang="it-IT" dirty="0"/>
              <a:t>in anticipo la somma desiderata sulla </a:t>
            </a:r>
            <a:r>
              <a:rPr lang="it-IT" dirty="0" err="1"/>
              <a:t>smart</a:t>
            </a:r>
            <a:r>
              <a:rPr lang="it-IT" dirty="0"/>
              <a:t> card; successivamente sale a bordo e valida la </a:t>
            </a:r>
            <a:r>
              <a:rPr lang="it-IT" dirty="0" err="1"/>
              <a:t>smart</a:t>
            </a:r>
            <a:r>
              <a:rPr lang="it-IT" dirty="0"/>
              <a:t> </a:t>
            </a:r>
            <a:r>
              <a:rPr lang="it-IT" dirty="0" smtClean="0"/>
              <a:t>card</a:t>
            </a:r>
            <a:r>
              <a:rPr lang="it-IT" dirty="0"/>
              <a:t> </a:t>
            </a:r>
            <a:r>
              <a:rPr lang="it-IT" dirty="0" smtClean="0"/>
              <a:t>sul </a:t>
            </a:r>
            <a:r>
              <a:rPr lang="it-IT" dirty="0" err="1"/>
              <a:t>validatore</a:t>
            </a:r>
            <a:r>
              <a:rPr lang="it-IT" dirty="0"/>
              <a:t>, </a:t>
            </a:r>
            <a:r>
              <a:rPr lang="it-IT" b="1" dirty="0"/>
              <a:t>senza preoccuparsi della politica tariffaria vigente né del tipo di titolo da utilizzare</a:t>
            </a:r>
            <a:r>
              <a:rPr lang="it-IT" dirty="0"/>
              <a:t>: si </a:t>
            </a:r>
            <a:r>
              <a:rPr lang="it-IT" dirty="0" smtClean="0"/>
              <a:t>tratta quindi </a:t>
            </a:r>
            <a:r>
              <a:rPr lang="it-IT" dirty="0"/>
              <a:t>di uno strumento evoluto, di facile utilizzo e molto gradito all’utenza.</a:t>
            </a:r>
          </a:p>
        </p:txBody>
      </p:sp>
    </p:spTree>
    <p:extLst>
      <p:ext uri="{BB962C8B-B14F-4D97-AF65-F5344CB8AC3E}">
        <p14:creationId xmlns:p14="http://schemas.microsoft.com/office/powerpoint/2010/main" val="16444751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BORSELLINO ELETTRONICO, CHECK-IN / CHECK-OUT E CLEARING</a:t>
            </a:r>
            <a:endParaRPr lang="it-IT" sz="2800" b="1" dirty="0">
              <a:solidFill>
                <a:schemeClr val="accent1">
                  <a:lumMod val="50000"/>
                </a:schemeClr>
              </a:solidFill>
              <a:latin typeface="+mn-lt"/>
            </a:endParaRPr>
          </a:p>
        </p:txBody>
      </p:sp>
      <p:sp>
        <p:nvSpPr>
          <p:cNvPr id="3" name="Rettangolo 2"/>
          <p:cNvSpPr/>
          <p:nvPr/>
        </p:nvSpPr>
        <p:spPr>
          <a:xfrm>
            <a:off x="391143" y="1561914"/>
            <a:ext cx="11496057" cy="4801314"/>
          </a:xfrm>
          <a:prstGeom prst="rect">
            <a:avLst/>
          </a:prstGeom>
        </p:spPr>
        <p:txBody>
          <a:bodyPr wrap="square">
            <a:spAutoFit/>
          </a:bodyPr>
          <a:lstStyle/>
          <a:p>
            <a:pPr algn="just"/>
            <a:r>
              <a:rPr lang="it-IT" dirty="0"/>
              <a:t>In ambito extraurbano l’utente valida il borsellino sia in salita (check-in) che in discesa (check-out). </a:t>
            </a:r>
            <a:r>
              <a:rPr lang="it-IT" b="1" dirty="0" smtClean="0"/>
              <a:t>Il </a:t>
            </a:r>
            <a:r>
              <a:rPr lang="it-IT" b="1" dirty="0" err="1" smtClean="0"/>
              <a:t>validatore</a:t>
            </a:r>
            <a:r>
              <a:rPr lang="it-IT" b="1" dirty="0" smtClean="0"/>
              <a:t> </a:t>
            </a:r>
            <a:r>
              <a:rPr lang="it-IT" b="1" dirty="0"/>
              <a:t>calcola in automatico la distanza percorsa, e </a:t>
            </a:r>
            <a:r>
              <a:rPr lang="it-IT" b="1" dirty="0" smtClean="0"/>
              <a:t>quantifica </a:t>
            </a:r>
            <a:r>
              <a:rPr lang="it-IT" b="1" dirty="0"/>
              <a:t>la tariffa corretta.</a:t>
            </a:r>
            <a:r>
              <a:rPr lang="it-IT" dirty="0"/>
              <a:t> In particolare al </a:t>
            </a:r>
            <a:r>
              <a:rPr lang="it-IT" dirty="0" smtClean="0"/>
              <a:t>check-in elabora </a:t>
            </a:r>
            <a:r>
              <a:rPr lang="it-IT" dirty="0"/>
              <a:t>la tariffa dalla fermata corrente al capolinea, mentre al checkout calcola la tariffa corrispondente </a:t>
            </a:r>
            <a:r>
              <a:rPr lang="it-IT" dirty="0" smtClean="0"/>
              <a:t>al viaggio </a:t>
            </a:r>
            <a:r>
              <a:rPr lang="it-IT" dirty="0"/>
              <a:t>effettivo, e riaccredita l’eventuale eccedenza addebitata al check-in. L’algoritmo è anche in grado </a:t>
            </a:r>
            <a:r>
              <a:rPr lang="it-IT" dirty="0" smtClean="0"/>
              <a:t>di rilevare </a:t>
            </a:r>
            <a:r>
              <a:rPr lang="it-IT" dirty="0"/>
              <a:t>eventuali trasbordi e calcolare la tariffa corretta da addebitare a ogni tratta.</a:t>
            </a:r>
          </a:p>
          <a:p>
            <a:pPr algn="just"/>
            <a:endParaRPr lang="it-IT" dirty="0" smtClean="0"/>
          </a:p>
          <a:p>
            <a:pPr algn="just"/>
            <a:r>
              <a:rPr lang="it-IT" dirty="0" smtClean="0"/>
              <a:t>In </a:t>
            </a:r>
            <a:r>
              <a:rPr lang="it-IT" dirty="0"/>
              <a:t>ambito interoperabile non è sufficiente il clearing alla vendita, ma è necessario calcolare ex post </a:t>
            </a:r>
            <a:r>
              <a:rPr lang="it-IT" dirty="0" smtClean="0"/>
              <a:t>l’effettiva “quantità </a:t>
            </a:r>
            <a:r>
              <a:rPr lang="it-IT" dirty="0"/>
              <a:t>di servizi di trasporto” erogata da ciascun vettore, e calcolare di conseguenze le spettanze. </a:t>
            </a:r>
            <a:r>
              <a:rPr lang="it-IT" dirty="0" smtClean="0"/>
              <a:t>Questo non </a:t>
            </a:r>
            <a:r>
              <a:rPr lang="it-IT" dirty="0"/>
              <a:t>si limita al borsellino elettronico, ma riguarda anche gli abbonamenti.</a:t>
            </a:r>
          </a:p>
          <a:p>
            <a:pPr algn="just"/>
            <a:endParaRPr lang="it-IT" dirty="0" smtClean="0"/>
          </a:p>
          <a:p>
            <a:pPr algn="just"/>
            <a:r>
              <a:rPr lang="it-IT" dirty="0" smtClean="0"/>
              <a:t>E</a:t>
            </a:r>
            <a:r>
              <a:rPr lang="it-IT" dirty="0"/>
              <a:t>’ quindi necessario prevedere un modulo di clearing in grado di</a:t>
            </a:r>
            <a:r>
              <a:rPr lang="it-IT" dirty="0" smtClean="0"/>
              <a:t>:</a:t>
            </a:r>
          </a:p>
          <a:p>
            <a:pPr algn="just"/>
            <a:endParaRPr lang="it-IT" dirty="0"/>
          </a:p>
          <a:p>
            <a:pPr marL="285750" indent="-285750" algn="just">
              <a:buFont typeface="Wingdings" panose="05000000000000000000" pitchFamily="2" charset="2"/>
              <a:buChar char="Ø"/>
            </a:pPr>
            <a:r>
              <a:rPr lang="it-IT" dirty="0" smtClean="0"/>
              <a:t>Acquisire </a:t>
            </a:r>
            <a:r>
              <a:rPr lang="it-IT" dirty="0"/>
              <a:t>e verificare l’integrità di tutti i log di validazione (direttamente dai mezzi o tramite CCA, </a:t>
            </a:r>
            <a:r>
              <a:rPr lang="it-IT" dirty="0" smtClean="0"/>
              <a:t>a seconda </a:t>
            </a:r>
            <a:r>
              <a:rPr lang="it-IT" dirty="0"/>
              <a:t>dell’architettura adottata);</a:t>
            </a:r>
          </a:p>
          <a:p>
            <a:pPr marL="285750" indent="-285750" algn="just">
              <a:buFont typeface="Wingdings" panose="05000000000000000000" pitchFamily="2" charset="2"/>
              <a:buChar char="Ø"/>
            </a:pPr>
            <a:r>
              <a:rPr lang="it-IT" dirty="0" smtClean="0"/>
              <a:t>Effettuare </a:t>
            </a:r>
            <a:r>
              <a:rPr lang="it-IT" dirty="0"/>
              <a:t>le elaborazioni, con ricostruzione del viaggio e valorizzazione dei check-out mancanti;</a:t>
            </a:r>
          </a:p>
          <a:p>
            <a:pPr marL="285750" indent="-285750" algn="just">
              <a:buFont typeface="Wingdings" panose="05000000000000000000" pitchFamily="2" charset="2"/>
              <a:buChar char="Ø"/>
            </a:pPr>
            <a:r>
              <a:rPr lang="it-IT" dirty="0" smtClean="0"/>
              <a:t>Calcolare </a:t>
            </a:r>
            <a:r>
              <a:rPr lang="it-IT" dirty="0"/>
              <a:t>le </a:t>
            </a:r>
            <a:r>
              <a:rPr lang="it-IT" dirty="0" smtClean="0"/>
              <a:t>spettanze </a:t>
            </a:r>
            <a:r>
              <a:rPr lang="it-IT" dirty="0" smtClean="0">
                <a:solidFill>
                  <a:srgbClr val="FF0000"/>
                </a:solidFill>
              </a:rPr>
              <a:t>(slide Paoletti Cuneo);</a:t>
            </a:r>
            <a:endParaRPr lang="it-IT" dirty="0">
              <a:solidFill>
                <a:srgbClr val="FF0000"/>
              </a:solidFill>
            </a:endParaRPr>
          </a:p>
          <a:p>
            <a:pPr marL="285750" indent="-285750" algn="just">
              <a:buFont typeface="Wingdings" panose="05000000000000000000" pitchFamily="2" charset="2"/>
              <a:buChar char="Ø"/>
            </a:pPr>
            <a:r>
              <a:rPr lang="it-IT" dirty="0" smtClean="0"/>
              <a:t>Rendere </a:t>
            </a:r>
            <a:r>
              <a:rPr lang="it-IT" dirty="0"/>
              <a:t>disponibili a ciascun vettore i dati di clearing di propria pertinenza.</a:t>
            </a:r>
          </a:p>
        </p:txBody>
      </p:sp>
    </p:spTree>
    <p:extLst>
      <p:ext uri="{BB962C8B-B14F-4D97-AF65-F5344CB8AC3E}">
        <p14:creationId xmlns:p14="http://schemas.microsoft.com/office/powerpoint/2010/main" val="145766099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TARIFFE BEST FARE</a:t>
            </a:r>
            <a:endParaRPr lang="it-IT" sz="2800" b="1" dirty="0">
              <a:solidFill>
                <a:schemeClr val="accent1">
                  <a:lumMod val="50000"/>
                </a:schemeClr>
              </a:solidFill>
              <a:latin typeface="+mn-lt"/>
            </a:endParaRPr>
          </a:p>
        </p:txBody>
      </p:sp>
      <p:sp>
        <p:nvSpPr>
          <p:cNvPr id="3" name="Rettangolo 2"/>
          <p:cNvSpPr/>
          <p:nvPr/>
        </p:nvSpPr>
        <p:spPr>
          <a:xfrm>
            <a:off x="391143" y="1561914"/>
            <a:ext cx="11496057" cy="4524315"/>
          </a:xfrm>
          <a:prstGeom prst="rect">
            <a:avLst/>
          </a:prstGeom>
        </p:spPr>
        <p:txBody>
          <a:bodyPr wrap="square">
            <a:spAutoFit/>
          </a:bodyPr>
          <a:lstStyle/>
          <a:p>
            <a:pPr algn="just"/>
            <a:r>
              <a:rPr lang="it-IT" dirty="0"/>
              <a:t>I sistemi di pagamento </a:t>
            </a:r>
            <a:r>
              <a:rPr lang="it-IT" dirty="0" err="1"/>
              <a:t>contactless</a:t>
            </a:r>
            <a:r>
              <a:rPr lang="it-IT" dirty="0"/>
              <a:t> consentono di introdurre modalità di calcolo delle tariffe differenti </a:t>
            </a:r>
            <a:r>
              <a:rPr lang="it-IT" dirty="0" smtClean="0"/>
              <a:t>rispetto al </a:t>
            </a:r>
            <a:r>
              <a:rPr lang="it-IT" dirty="0"/>
              <a:t>sistema tradizionale.</a:t>
            </a:r>
          </a:p>
          <a:p>
            <a:pPr algn="just"/>
            <a:endParaRPr lang="it-IT" dirty="0" smtClean="0"/>
          </a:p>
          <a:p>
            <a:pPr algn="just"/>
            <a:r>
              <a:rPr lang="it-IT" dirty="0" smtClean="0"/>
              <a:t>Nel </a:t>
            </a:r>
            <a:r>
              <a:rPr lang="it-IT" dirty="0"/>
              <a:t>sistema tradizionale l’utilizzatore del servizio deve dotarsi di un titolo di viaggio che gli consenta </a:t>
            </a:r>
            <a:r>
              <a:rPr lang="it-IT" dirty="0" smtClean="0"/>
              <a:t>di viaggiare </a:t>
            </a:r>
            <a:r>
              <a:rPr lang="it-IT" dirty="0"/>
              <a:t>per tutta la durata del tragitto senza incorrere in sanzioni. Deve quindi documentarsi prima su qual </a:t>
            </a:r>
            <a:r>
              <a:rPr lang="it-IT" dirty="0" smtClean="0"/>
              <a:t>è il </a:t>
            </a:r>
            <a:r>
              <a:rPr lang="it-IT" dirty="0"/>
              <a:t>titolo corretto, qual è la tariffa e quindi procedere all’acquisto mediante i sistemi di vendita messi </a:t>
            </a:r>
            <a:r>
              <a:rPr lang="it-IT" dirty="0" smtClean="0"/>
              <a:t>a disposizione</a:t>
            </a:r>
            <a:r>
              <a:rPr lang="it-IT" dirty="0"/>
              <a:t>. Il titolo dovrà poi essere conservato per essere mostrato ad un verificatore durante il viaggio.</a:t>
            </a:r>
          </a:p>
          <a:p>
            <a:pPr algn="just"/>
            <a:endParaRPr lang="it-IT" dirty="0" smtClean="0"/>
          </a:p>
          <a:p>
            <a:pPr algn="just"/>
            <a:r>
              <a:rPr lang="it-IT" dirty="0" smtClean="0"/>
              <a:t>Con </a:t>
            </a:r>
            <a:r>
              <a:rPr lang="it-IT" dirty="0"/>
              <a:t>i sistemi di pagamento </a:t>
            </a:r>
            <a:r>
              <a:rPr lang="it-IT" dirty="0" err="1"/>
              <a:t>contactless</a:t>
            </a:r>
            <a:r>
              <a:rPr lang="it-IT" dirty="0"/>
              <a:t> è possibile introdurre il modo di calcolo delle tariffe più </a:t>
            </a:r>
            <a:r>
              <a:rPr lang="it-IT" dirty="0" smtClean="0"/>
              <a:t>conveniente, denominato </a:t>
            </a:r>
            <a:r>
              <a:rPr lang="it-IT" dirty="0"/>
              <a:t>“best-fare”, ovvero </a:t>
            </a:r>
            <a:r>
              <a:rPr lang="it-IT" b="1" dirty="0"/>
              <a:t>miglior tariffa per il cliente</a:t>
            </a:r>
            <a:r>
              <a:rPr lang="it-IT" dirty="0"/>
              <a:t>. In questo sistema non è necessario acquistare </a:t>
            </a:r>
            <a:r>
              <a:rPr lang="it-IT" dirty="0" smtClean="0"/>
              <a:t>il titolo </a:t>
            </a:r>
            <a:r>
              <a:rPr lang="it-IT" dirty="0"/>
              <a:t>prima di iniziare </a:t>
            </a:r>
            <a:r>
              <a:rPr lang="it-IT" dirty="0" smtClean="0"/>
              <a:t>un viaggio</a:t>
            </a:r>
            <a:r>
              <a:rPr lang="it-IT" dirty="0"/>
              <a:t>, è </a:t>
            </a:r>
            <a:r>
              <a:rPr lang="it-IT" b="1" dirty="0"/>
              <a:t>sufficiente utilizzare la tessera </a:t>
            </a:r>
            <a:r>
              <a:rPr lang="it-IT" b="1" dirty="0" err="1"/>
              <a:t>contactless</a:t>
            </a:r>
            <a:r>
              <a:rPr lang="it-IT" b="1" dirty="0"/>
              <a:t> </a:t>
            </a:r>
            <a:r>
              <a:rPr lang="it-IT" dirty="0"/>
              <a:t>già in possesso (fisica </a:t>
            </a:r>
            <a:r>
              <a:rPr lang="it-IT" dirty="0" smtClean="0"/>
              <a:t>o virtuale</a:t>
            </a:r>
            <a:r>
              <a:rPr lang="it-IT" dirty="0"/>
              <a:t>), avvicinarla al </a:t>
            </a:r>
            <a:r>
              <a:rPr lang="it-IT" dirty="0" err="1"/>
              <a:t>validatore</a:t>
            </a:r>
            <a:r>
              <a:rPr lang="it-IT" dirty="0"/>
              <a:t> per la convalida durante la salita sul mezzo (“to </a:t>
            </a:r>
            <a:r>
              <a:rPr lang="it-IT" dirty="0" err="1"/>
              <a:t>tap</a:t>
            </a:r>
            <a:r>
              <a:rPr lang="it-IT" dirty="0"/>
              <a:t> in” in inglese). Il </a:t>
            </a:r>
            <a:r>
              <a:rPr lang="it-IT" dirty="0" smtClean="0"/>
              <a:t>sistema registrerà </a:t>
            </a:r>
            <a:r>
              <a:rPr lang="it-IT" dirty="0"/>
              <a:t>la salita a bordo e la relativa posizione sul tracciato. L’utente effettuerà il viaggio e alla fine, in </a:t>
            </a:r>
            <a:r>
              <a:rPr lang="it-IT" dirty="0" smtClean="0"/>
              <a:t>base alle </a:t>
            </a:r>
            <a:r>
              <a:rPr lang="it-IT" dirty="0"/>
              <a:t>sistema tariffario, potrà essere richiesto o meno la validazione anche in uscita (“</a:t>
            </a:r>
            <a:r>
              <a:rPr lang="it-IT" dirty="0" err="1"/>
              <a:t>tap</a:t>
            </a:r>
            <a:r>
              <a:rPr lang="it-IT" dirty="0"/>
              <a:t> out”) per registrare </a:t>
            </a:r>
            <a:r>
              <a:rPr lang="it-IT" dirty="0" smtClean="0"/>
              <a:t>il percorso </a:t>
            </a:r>
            <a:r>
              <a:rPr lang="it-IT" dirty="0"/>
              <a:t>effettuato</a:t>
            </a:r>
            <a:r>
              <a:rPr lang="it-IT" dirty="0" smtClean="0"/>
              <a:t>. </a:t>
            </a:r>
            <a:r>
              <a:rPr lang="it-IT" dirty="0"/>
              <a:t>In questo modo </a:t>
            </a:r>
            <a:r>
              <a:rPr lang="it-IT" b="1" dirty="0"/>
              <a:t>le informazioni del viaggio saranno trasmesse ad un sistema di back-office.</a:t>
            </a:r>
            <a:r>
              <a:rPr lang="it-IT" dirty="0"/>
              <a:t> Tali </a:t>
            </a:r>
            <a:r>
              <a:rPr lang="it-IT" dirty="0" smtClean="0"/>
              <a:t>informazioni verranno </a:t>
            </a:r>
            <a:r>
              <a:rPr lang="it-IT" dirty="0"/>
              <a:t>memorizzate in un sistema di best-fare che calcolerà l’importo da addebitare al cliente in base ad </a:t>
            </a:r>
            <a:r>
              <a:rPr lang="it-IT" dirty="0" smtClean="0"/>
              <a:t>un motore </a:t>
            </a:r>
            <a:r>
              <a:rPr lang="it-IT" dirty="0"/>
              <a:t>di regole prestabilito: le cosiddette “fare </a:t>
            </a:r>
            <a:r>
              <a:rPr lang="it-IT" dirty="0" err="1"/>
              <a:t>rules</a:t>
            </a:r>
            <a:r>
              <a:rPr lang="it-IT" dirty="0"/>
              <a:t>”.</a:t>
            </a:r>
          </a:p>
        </p:txBody>
      </p:sp>
    </p:spTree>
    <p:extLst>
      <p:ext uri="{BB962C8B-B14F-4D97-AF65-F5344CB8AC3E}">
        <p14:creationId xmlns:p14="http://schemas.microsoft.com/office/powerpoint/2010/main" val="27031404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TARIFFE BEST FARE</a:t>
            </a:r>
            <a:endParaRPr lang="it-IT" sz="2800" b="1" dirty="0">
              <a:solidFill>
                <a:schemeClr val="accent1">
                  <a:lumMod val="50000"/>
                </a:schemeClr>
              </a:solidFill>
              <a:latin typeface="+mn-lt"/>
            </a:endParaRPr>
          </a:p>
        </p:txBody>
      </p:sp>
      <p:sp>
        <p:nvSpPr>
          <p:cNvPr id="3" name="Rettangolo 2"/>
          <p:cNvSpPr/>
          <p:nvPr/>
        </p:nvSpPr>
        <p:spPr>
          <a:xfrm>
            <a:off x="353633" y="1406584"/>
            <a:ext cx="11469163" cy="2585323"/>
          </a:xfrm>
          <a:prstGeom prst="rect">
            <a:avLst/>
          </a:prstGeom>
        </p:spPr>
        <p:txBody>
          <a:bodyPr wrap="square">
            <a:spAutoFit/>
          </a:bodyPr>
          <a:lstStyle/>
          <a:p>
            <a:pPr algn="just"/>
            <a:r>
              <a:rPr lang="it-IT" dirty="0"/>
              <a:t>Il sistema verificherà il tipo di viaggio, il numero di viaggi effettuati, le date dei viaggi e, in base alle </a:t>
            </a:r>
            <a:r>
              <a:rPr lang="it-IT" dirty="0" smtClean="0"/>
              <a:t>regole, applicherà </a:t>
            </a:r>
            <a:r>
              <a:rPr lang="it-IT" dirty="0"/>
              <a:t>la miglior tariffa per il cliente. La quadratura della miglior tariffa sarà stabilità in modo </a:t>
            </a:r>
            <a:r>
              <a:rPr lang="it-IT" dirty="0" smtClean="0"/>
              <a:t>chiaro dall’azienda </a:t>
            </a:r>
            <a:r>
              <a:rPr lang="it-IT" dirty="0"/>
              <a:t>e, solitamente, potrebbe essere giornaliera o settimanale. In caso di quadratura giornaliera </a:t>
            </a:r>
            <a:r>
              <a:rPr lang="it-IT" dirty="0" smtClean="0"/>
              <a:t>si sommeranno </a:t>
            </a:r>
            <a:r>
              <a:rPr lang="it-IT" dirty="0"/>
              <a:t>tutti i costi dei viaggi effettuati da un utente durante una giornata e qualora l’importo sia </a:t>
            </a:r>
            <a:r>
              <a:rPr lang="it-IT" dirty="0" smtClean="0"/>
              <a:t>superiore ad </a:t>
            </a:r>
            <a:r>
              <a:rPr lang="it-IT" dirty="0"/>
              <a:t>un massimo giornaliero, sarà applicata la miglior tariffa giornaliera per quel set di viaggi effettuati. In </a:t>
            </a:r>
            <a:r>
              <a:rPr lang="it-IT" dirty="0" smtClean="0"/>
              <a:t>caso di </a:t>
            </a:r>
            <a:r>
              <a:rPr lang="it-IT" dirty="0"/>
              <a:t>quadratura settimanale si sommeranno i costi dei viaggi di una settimana e sarà applicata la miglior </a:t>
            </a:r>
            <a:r>
              <a:rPr lang="it-IT" dirty="0" smtClean="0"/>
              <a:t>tariffa settimanale </a:t>
            </a:r>
            <a:r>
              <a:rPr lang="it-IT" dirty="0"/>
              <a:t>per quel set di viaggi che sono stati effettuati. I limiti massimi potrebbero essere diversi in base </a:t>
            </a:r>
            <a:r>
              <a:rPr lang="it-IT" dirty="0" smtClean="0"/>
              <a:t>ai sistemi </a:t>
            </a:r>
            <a:r>
              <a:rPr lang="it-IT" dirty="0"/>
              <a:t>di trasporto </a:t>
            </a:r>
            <a:r>
              <a:rPr lang="it-IT" dirty="0" smtClean="0"/>
              <a:t>utilizzati.  L’addebito </a:t>
            </a:r>
            <a:r>
              <a:rPr lang="it-IT" dirty="0"/>
              <a:t>all’utente è solitamente fatto in una singola soluzione, addebitando solo l’importo finale </a:t>
            </a:r>
            <a:r>
              <a:rPr lang="it-IT" dirty="0" smtClean="0"/>
              <a:t>che risulterà </a:t>
            </a:r>
            <a:r>
              <a:rPr lang="it-IT" dirty="0"/>
              <a:t>così più vantaggioso per l’utente</a:t>
            </a:r>
            <a:r>
              <a:rPr lang="it-IT" dirty="0" smtClean="0"/>
              <a:t>. </a:t>
            </a:r>
          </a:p>
          <a:p>
            <a:pPr algn="just"/>
            <a:r>
              <a:rPr lang="it-IT" dirty="0" smtClean="0"/>
              <a:t>Di seguito un esempio di confronto tra sistema tradizionale e sistema Best Fare:</a:t>
            </a:r>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3048" y="4011388"/>
            <a:ext cx="6901495" cy="2846611"/>
          </a:xfrm>
          <a:prstGeom prst="rect">
            <a:avLst/>
          </a:prstGeom>
        </p:spPr>
      </p:pic>
    </p:spTree>
    <p:extLst>
      <p:ext uri="{BB962C8B-B14F-4D97-AF65-F5344CB8AC3E}">
        <p14:creationId xmlns:p14="http://schemas.microsoft.com/office/powerpoint/2010/main" val="31493858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a:solidFill>
                  <a:schemeClr val="accent1">
                    <a:lumMod val="50000"/>
                  </a:schemeClr>
                </a:solidFill>
                <a:latin typeface="+mn-lt"/>
              </a:rPr>
              <a:t>CENTRALE OPERATIVA</a:t>
            </a:r>
          </a:p>
        </p:txBody>
      </p:sp>
      <p:sp>
        <p:nvSpPr>
          <p:cNvPr id="7" name="object 20"/>
          <p:cNvSpPr/>
          <p:nvPr/>
        </p:nvSpPr>
        <p:spPr>
          <a:xfrm>
            <a:off x="188259" y="1591236"/>
            <a:ext cx="5134354" cy="3435094"/>
          </a:xfrm>
          <a:prstGeom prst="rect">
            <a:avLst/>
          </a:prstGeom>
          <a:blipFill>
            <a:blip r:embed="rId4" cstate="print"/>
            <a:stretch>
              <a:fillRect/>
            </a:stretch>
          </a:blipFill>
        </p:spPr>
        <p:txBody>
          <a:bodyPr wrap="square" lIns="0" tIns="0" rIns="0" bIns="0" rtlCol="0"/>
          <a:lstStyle/>
          <a:p>
            <a:endParaRPr/>
          </a:p>
        </p:txBody>
      </p:sp>
      <p:sp>
        <p:nvSpPr>
          <p:cNvPr id="8" name="object 22"/>
          <p:cNvSpPr/>
          <p:nvPr/>
        </p:nvSpPr>
        <p:spPr>
          <a:xfrm>
            <a:off x="1448615" y="3618209"/>
            <a:ext cx="5341610" cy="2959554"/>
          </a:xfrm>
          <a:prstGeom prst="rect">
            <a:avLst/>
          </a:prstGeom>
          <a:blipFill>
            <a:blip r:embed="rId5" cstate="print"/>
            <a:stretch>
              <a:fillRect/>
            </a:stretch>
          </a:blipFill>
        </p:spPr>
        <p:txBody>
          <a:bodyPr wrap="square" lIns="0" tIns="0" rIns="0" bIns="0" rtlCol="0"/>
          <a:lstStyle/>
          <a:p>
            <a:endParaRPr/>
          </a:p>
        </p:txBody>
      </p:sp>
      <p:sp>
        <p:nvSpPr>
          <p:cNvPr id="10" name="object 16"/>
          <p:cNvSpPr txBox="1"/>
          <p:nvPr/>
        </p:nvSpPr>
        <p:spPr>
          <a:xfrm>
            <a:off x="6941041" y="1387102"/>
            <a:ext cx="5047130" cy="5409173"/>
          </a:xfrm>
          <a:prstGeom prst="rect">
            <a:avLst/>
          </a:prstGeom>
        </p:spPr>
        <p:txBody>
          <a:bodyPr vert="horz" wrap="square" lIns="0" tIns="12700" rIns="0" bIns="0" rtlCol="0">
            <a:spAutoFit/>
          </a:bodyPr>
          <a:lstStyle/>
          <a:p>
            <a:pPr marL="355600" marR="243204" indent="-342900">
              <a:lnSpc>
                <a:spcPct val="120000"/>
              </a:lnSpc>
              <a:spcBef>
                <a:spcPts val="100"/>
              </a:spcBef>
              <a:buClr>
                <a:schemeClr val="tx1"/>
              </a:buClr>
              <a:buFont typeface="Wingdings" panose="05000000000000000000" pitchFamily="2" charset="2"/>
              <a:buChar char="Ø"/>
              <a:tabLst>
                <a:tab pos="354965" algn="l"/>
              </a:tabLst>
            </a:pPr>
            <a:r>
              <a:rPr sz="2000" spc="-5" dirty="0" smtClean="0">
                <a:latin typeface="+mj-lt"/>
                <a:cs typeface="Calibri"/>
              </a:rPr>
              <a:t>La </a:t>
            </a:r>
            <a:r>
              <a:rPr sz="2000" spc="-10" dirty="0">
                <a:latin typeface="+mj-lt"/>
                <a:cs typeface="Calibri"/>
              </a:rPr>
              <a:t>Centrale </a:t>
            </a:r>
            <a:r>
              <a:rPr sz="2000" spc="-15" dirty="0">
                <a:latin typeface="+mj-lt"/>
                <a:cs typeface="Calibri"/>
              </a:rPr>
              <a:t>Operativa </a:t>
            </a:r>
            <a:r>
              <a:rPr sz="2000" spc="-5" dirty="0">
                <a:latin typeface="+mj-lt"/>
                <a:cs typeface="Calibri"/>
              </a:rPr>
              <a:t>supervisiona e  interviene </a:t>
            </a:r>
            <a:r>
              <a:rPr sz="2000" spc="-15" dirty="0">
                <a:latin typeface="+mj-lt"/>
                <a:cs typeface="Calibri"/>
              </a:rPr>
              <a:t>direttamente </a:t>
            </a:r>
            <a:r>
              <a:rPr sz="2000" spc="-5" dirty="0">
                <a:latin typeface="+mj-lt"/>
                <a:cs typeface="Calibri"/>
              </a:rPr>
              <a:t>sulla gestione  del servizio</a:t>
            </a:r>
            <a:r>
              <a:rPr sz="2000" spc="15" dirty="0">
                <a:latin typeface="+mj-lt"/>
                <a:cs typeface="Calibri"/>
              </a:rPr>
              <a:t> </a:t>
            </a:r>
            <a:r>
              <a:rPr sz="2000" spc="-5" dirty="0">
                <a:latin typeface="+mj-lt"/>
                <a:cs typeface="Calibri"/>
              </a:rPr>
              <a:t>occupandosi:</a:t>
            </a:r>
            <a:endParaRPr sz="2000" dirty="0">
              <a:latin typeface="+mj-lt"/>
              <a:cs typeface="Calibri"/>
            </a:endParaRPr>
          </a:p>
          <a:p>
            <a:pPr marL="755015" indent="-285750">
              <a:lnSpc>
                <a:spcPct val="100000"/>
              </a:lnSpc>
              <a:spcBef>
                <a:spcPts val="975"/>
              </a:spcBef>
              <a:buClr>
                <a:schemeClr val="tx1"/>
              </a:buClr>
              <a:buSzPct val="80000"/>
              <a:buFont typeface="Wingdings" panose="05000000000000000000" pitchFamily="2" charset="2"/>
              <a:buChar char="Ø"/>
              <a:tabLst>
                <a:tab pos="756285" algn="l"/>
                <a:tab pos="756920" algn="l"/>
              </a:tabLst>
            </a:pPr>
            <a:r>
              <a:rPr sz="2000" spc="-5" dirty="0">
                <a:latin typeface="+mj-lt"/>
                <a:cs typeface="Calibri"/>
              </a:rPr>
              <a:t>Monitoraggio </a:t>
            </a:r>
            <a:r>
              <a:rPr sz="2000" spc="-5" dirty="0" err="1">
                <a:latin typeface="+mj-lt"/>
                <a:cs typeface="Calibri"/>
              </a:rPr>
              <a:t>delle</a:t>
            </a:r>
            <a:r>
              <a:rPr sz="2000" spc="-35" dirty="0">
                <a:latin typeface="+mj-lt"/>
                <a:cs typeface="Calibri"/>
              </a:rPr>
              <a:t> </a:t>
            </a:r>
            <a:r>
              <a:rPr sz="2000" spc="-5" dirty="0" err="1" smtClean="0">
                <a:latin typeface="+mj-lt"/>
                <a:cs typeface="Calibri"/>
              </a:rPr>
              <a:t>linee</a:t>
            </a:r>
            <a:r>
              <a:rPr sz="2000" spc="-5" dirty="0" smtClean="0">
                <a:latin typeface="+mj-lt"/>
                <a:cs typeface="Calibri"/>
              </a:rPr>
              <a:t>;</a:t>
            </a:r>
            <a:endParaRPr lang="it-IT" sz="2000" dirty="0">
              <a:latin typeface="+mj-lt"/>
              <a:cs typeface="Calibri"/>
            </a:endParaRPr>
          </a:p>
          <a:p>
            <a:pPr marL="755015" indent="-285750">
              <a:lnSpc>
                <a:spcPct val="100000"/>
              </a:lnSpc>
              <a:spcBef>
                <a:spcPts val="975"/>
              </a:spcBef>
              <a:buClr>
                <a:schemeClr val="tx1"/>
              </a:buClr>
              <a:buSzPct val="80000"/>
              <a:buFont typeface="Wingdings" panose="05000000000000000000" pitchFamily="2" charset="2"/>
              <a:buChar char="Ø"/>
              <a:tabLst>
                <a:tab pos="756285" algn="l"/>
                <a:tab pos="756920" algn="l"/>
              </a:tabLst>
            </a:pPr>
            <a:r>
              <a:rPr sz="2000" spc="-5" dirty="0" err="1" smtClean="0">
                <a:latin typeface="+mj-lt"/>
                <a:cs typeface="Calibri"/>
              </a:rPr>
              <a:t>Gestione</a:t>
            </a:r>
            <a:r>
              <a:rPr sz="2000" spc="-5" dirty="0" smtClean="0">
                <a:latin typeface="+mj-lt"/>
                <a:cs typeface="Calibri"/>
              </a:rPr>
              <a:t> </a:t>
            </a:r>
            <a:r>
              <a:rPr sz="2000" spc="-5" dirty="0">
                <a:latin typeface="+mj-lt"/>
                <a:cs typeface="Calibri"/>
              </a:rPr>
              <a:t>delle comunicazioni </a:t>
            </a:r>
            <a:r>
              <a:rPr sz="2000" spc="-10" dirty="0">
                <a:latin typeface="+mj-lt"/>
                <a:cs typeface="Calibri"/>
              </a:rPr>
              <a:t>fonia </a:t>
            </a:r>
            <a:r>
              <a:rPr sz="2000" dirty="0">
                <a:latin typeface="+mj-lt"/>
                <a:cs typeface="Calibri"/>
              </a:rPr>
              <a:t>e  </a:t>
            </a:r>
            <a:r>
              <a:rPr sz="2000" spc="-5" dirty="0">
                <a:latin typeface="+mj-lt"/>
                <a:cs typeface="Calibri"/>
              </a:rPr>
              <a:t>dati con </a:t>
            </a:r>
            <a:r>
              <a:rPr sz="2000" dirty="0">
                <a:latin typeface="+mj-lt"/>
                <a:cs typeface="Calibri"/>
              </a:rPr>
              <a:t>la</a:t>
            </a:r>
            <a:r>
              <a:rPr sz="2000" spc="-35" dirty="0">
                <a:latin typeface="+mj-lt"/>
                <a:cs typeface="Calibri"/>
              </a:rPr>
              <a:t> </a:t>
            </a:r>
            <a:r>
              <a:rPr sz="2000" spc="-10" dirty="0" err="1" smtClean="0">
                <a:latin typeface="+mj-lt"/>
                <a:cs typeface="Calibri"/>
              </a:rPr>
              <a:t>flotta</a:t>
            </a:r>
            <a:r>
              <a:rPr sz="2000" spc="-10" dirty="0" smtClean="0">
                <a:latin typeface="+mj-lt"/>
                <a:cs typeface="Calibri"/>
              </a:rPr>
              <a:t>;</a:t>
            </a:r>
            <a:endParaRPr lang="it-IT" sz="2000" dirty="0">
              <a:latin typeface="+mj-lt"/>
              <a:cs typeface="Calibri"/>
            </a:endParaRPr>
          </a:p>
          <a:p>
            <a:pPr marL="755015" indent="-285750">
              <a:lnSpc>
                <a:spcPct val="100000"/>
              </a:lnSpc>
              <a:spcBef>
                <a:spcPts val="975"/>
              </a:spcBef>
              <a:buClr>
                <a:schemeClr val="tx1"/>
              </a:buClr>
              <a:buSzPct val="80000"/>
              <a:buFont typeface="Wingdings" panose="05000000000000000000" pitchFamily="2" charset="2"/>
              <a:buChar char="Ø"/>
              <a:tabLst>
                <a:tab pos="756285" algn="l"/>
                <a:tab pos="756920" algn="l"/>
              </a:tabLst>
            </a:pPr>
            <a:r>
              <a:rPr sz="2000" spc="-5" dirty="0" err="1" smtClean="0">
                <a:latin typeface="+mj-lt"/>
                <a:cs typeface="Calibri"/>
              </a:rPr>
              <a:t>Gestione</a:t>
            </a:r>
            <a:r>
              <a:rPr sz="2000" spc="-5" dirty="0" smtClean="0">
                <a:latin typeface="+mj-lt"/>
                <a:cs typeface="Calibri"/>
              </a:rPr>
              <a:t> </a:t>
            </a:r>
            <a:r>
              <a:rPr sz="2000" spc="-5" dirty="0">
                <a:latin typeface="+mj-lt"/>
                <a:cs typeface="Calibri"/>
              </a:rPr>
              <a:t>degli </a:t>
            </a:r>
            <a:r>
              <a:rPr sz="2000" spc="-10" dirty="0" err="1">
                <a:latin typeface="+mj-lt"/>
                <a:cs typeface="Calibri"/>
              </a:rPr>
              <a:t>eventi</a:t>
            </a:r>
            <a:r>
              <a:rPr sz="2000" spc="-5" dirty="0">
                <a:latin typeface="+mj-lt"/>
                <a:cs typeface="Calibri"/>
              </a:rPr>
              <a:t> </a:t>
            </a:r>
            <a:r>
              <a:rPr sz="2000" dirty="0" err="1" smtClean="0">
                <a:latin typeface="+mj-lt"/>
                <a:cs typeface="Calibri"/>
              </a:rPr>
              <a:t>critici</a:t>
            </a:r>
            <a:r>
              <a:rPr sz="2000" dirty="0" smtClean="0">
                <a:latin typeface="+mj-lt"/>
                <a:cs typeface="Calibri"/>
              </a:rPr>
              <a:t>;</a:t>
            </a:r>
            <a:endParaRPr lang="it-IT" sz="2000" dirty="0" smtClean="0">
              <a:latin typeface="+mj-lt"/>
              <a:cs typeface="Calibri"/>
            </a:endParaRPr>
          </a:p>
          <a:p>
            <a:pPr marL="755015" indent="-285750">
              <a:lnSpc>
                <a:spcPct val="100000"/>
              </a:lnSpc>
              <a:spcBef>
                <a:spcPts val="975"/>
              </a:spcBef>
              <a:buClr>
                <a:schemeClr val="tx1"/>
              </a:buClr>
              <a:buSzPct val="80000"/>
              <a:buFont typeface="Wingdings" panose="05000000000000000000" pitchFamily="2" charset="2"/>
              <a:buChar char="Ø"/>
              <a:tabLst>
                <a:tab pos="756285" algn="l"/>
                <a:tab pos="756920" algn="l"/>
              </a:tabLst>
            </a:pPr>
            <a:r>
              <a:rPr sz="2000" spc="-5" dirty="0" err="1" smtClean="0">
                <a:latin typeface="+mj-lt"/>
                <a:cs typeface="Calibri"/>
              </a:rPr>
              <a:t>Gestione</a:t>
            </a:r>
            <a:r>
              <a:rPr sz="2000" spc="-5" dirty="0" smtClean="0">
                <a:latin typeface="+mj-lt"/>
                <a:cs typeface="Calibri"/>
              </a:rPr>
              <a:t> </a:t>
            </a:r>
            <a:r>
              <a:rPr sz="2000" spc="-5" dirty="0">
                <a:latin typeface="+mj-lt"/>
                <a:cs typeface="Calibri"/>
              </a:rPr>
              <a:t>dell’informazione dinamica  </a:t>
            </a:r>
            <a:r>
              <a:rPr sz="2000" dirty="0">
                <a:latin typeface="+mj-lt"/>
                <a:cs typeface="Calibri"/>
              </a:rPr>
              <a:t>alla </a:t>
            </a:r>
            <a:r>
              <a:rPr sz="2000" spc="-5" dirty="0">
                <a:latin typeface="+mj-lt"/>
                <a:cs typeface="Calibri"/>
              </a:rPr>
              <a:t>clientela </a:t>
            </a:r>
            <a:r>
              <a:rPr sz="2000" dirty="0">
                <a:latin typeface="+mj-lt"/>
                <a:cs typeface="Calibri"/>
              </a:rPr>
              <a:t>(paline </a:t>
            </a:r>
            <a:r>
              <a:rPr sz="2000" spc="-10" dirty="0">
                <a:latin typeface="+mj-lt"/>
                <a:cs typeface="Calibri"/>
              </a:rPr>
              <a:t>elettroniche,  </a:t>
            </a:r>
            <a:r>
              <a:rPr sz="2000" spc="-5" dirty="0">
                <a:latin typeface="+mj-lt"/>
                <a:cs typeface="Calibri"/>
              </a:rPr>
              <a:t>monitor </a:t>
            </a:r>
            <a:r>
              <a:rPr sz="2000" dirty="0">
                <a:latin typeface="+mj-lt"/>
                <a:cs typeface="Calibri"/>
              </a:rPr>
              <a:t>di </a:t>
            </a:r>
            <a:r>
              <a:rPr sz="2000" spc="-10" dirty="0">
                <a:latin typeface="+mj-lt"/>
                <a:cs typeface="Calibri"/>
              </a:rPr>
              <a:t>bordo, </a:t>
            </a:r>
            <a:r>
              <a:rPr sz="2000" spc="-5" dirty="0">
                <a:latin typeface="+mj-lt"/>
                <a:cs typeface="Calibri"/>
              </a:rPr>
              <a:t>applicazione per  smartphone</a:t>
            </a:r>
            <a:r>
              <a:rPr sz="2000" spc="-5" dirty="0" smtClean="0">
                <a:latin typeface="+mj-lt"/>
                <a:cs typeface="Calibri"/>
              </a:rPr>
              <a:t>);</a:t>
            </a:r>
            <a:endParaRPr lang="it-IT" sz="2000" dirty="0">
              <a:latin typeface="+mj-lt"/>
              <a:cs typeface="Calibri"/>
            </a:endParaRPr>
          </a:p>
          <a:p>
            <a:pPr marL="755015" indent="-285750">
              <a:lnSpc>
                <a:spcPct val="100000"/>
              </a:lnSpc>
              <a:spcBef>
                <a:spcPts val="975"/>
              </a:spcBef>
              <a:buClr>
                <a:schemeClr val="tx1"/>
              </a:buClr>
              <a:buSzPct val="80000"/>
              <a:buFont typeface="Wingdings" panose="05000000000000000000" pitchFamily="2" charset="2"/>
              <a:buChar char="Ø"/>
              <a:tabLst>
                <a:tab pos="756285" algn="l"/>
                <a:tab pos="756920" algn="l"/>
              </a:tabLst>
            </a:pPr>
            <a:r>
              <a:rPr sz="2000" spc="-5" dirty="0" err="1" smtClean="0">
                <a:latin typeface="+mj-lt"/>
                <a:cs typeface="Calibri"/>
              </a:rPr>
              <a:t>Gestione</a:t>
            </a:r>
            <a:r>
              <a:rPr sz="2000" spc="-5" dirty="0" smtClean="0">
                <a:latin typeface="+mj-lt"/>
                <a:cs typeface="Calibri"/>
              </a:rPr>
              <a:t> </a:t>
            </a:r>
            <a:r>
              <a:rPr sz="2000" spc="-5" dirty="0">
                <a:latin typeface="+mj-lt"/>
                <a:cs typeface="Calibri"/>
              </a:rPr>
              <a:t>dei dati </a:t>
            </a:r>
            <a:r>
              <a:rPr sz="2000" dirty="0">
                <a:latin typeface="+mj-lt"/>
                <a:cs typeface="Calibri"/>
              </a:rPr>
              <a:t>di</a:t>
            </a:r>
            <a:r>
              <a:rPr sz="2000" spc="-30" dirty="0">
                <a:latin typeface="+mj-lt"/>
                <a:cs typeface="Calibri"/>
              </a:rPr>
              <a:t> </a:t>
            </a:r>
            <a:r>
              <a:rPr sz="2000" spc="-5" dirty="0">
                <a:latin typeface="+mj-lt"/>
                <a:cs typeface="Calibri"/>
              </a:rPr>
              <a:t>consuntivo.</a:t>
            </a:r>
            <a:endParaRPr sz="2000" dirty="0">
              <a:latin typeface="+mj-lt"/>
              <a:cs typeface="Calibri"/>
            </a:endParaRPr>
          </a:p>
          <a:p>
            <a:pPr marL="355600" marR="5080" indent="-342900" algn="just">
              <a:lnSpc>
                <a:spcPct val="120000"/>
              </a:lnSpc>
              <a:spcBef>
                <a:spcPts val="585"/>
              </a:spcBef>
              <a:buClr>
                <a:schemeClr val="tx1"/>
              </a:buClr>
              <a:buFont typeface="Wingdings" panose="05000000000000000000" pitchFamily="2" charset="2"/>
              <a:buChar char="Ø"/>
            </a:pPr>
            <a:r>
              <a:rPr sz="2000" spc="-5" dirty="0" smtClean="0">
                <a:latin typeface="+mj-lt"/>
                <a:cs typeface="Calibri"/>
              </a:rPr>
              <a:t>La </a:t>
            </a:r>
            <a:r>
              <a:rPr sz="2000" spc="-5" dirty="0">
                <a:latin typeface="+mj-lt"/>
                <a:cs typeface="Calibri"/>
              </a:rPr>
              <a:t>localizzazione dei mezzi di </a:t>
            </a:r>
            <a:r>
              <a:rPr sz="2000" spc="-10" dirty="0">
                <a:latin typeface="+mj-lt"/>
                <a:cs typeface="Calibri"/>
              </a:rPr>
              <a:t>trasporto </a:t>
            </a:r>
            <a:r>
              <a:rPr sz="2000" spc="-5" dirty="0">
                <a:latin typeface="+mj-lt"/>
                <a:cs typeface="Calibri"/>
              </a:rPr>
              <a:t>è  </a:t>
            </a:r>
            <a:r>
              <a:rPr sz="2000" spc="-15" dirty="0">
                <a:latin typeface="+mj-lt"/>
                <a:cs typeface="Calibri"/>
              </a:rPr>
              <a:t>raffigurata </a:t>
            </a:r>
            <a:r>
              <a:rPr sz="2000" spc="-5" dirty="0">
                <a:latin typeface="+mj-lt"/>
                <a:cs typeface="Calibri"/>
              </a:rPr>
              <a:t>sia su base </a:t>
            </a:r>
            <a:r>
              <a:rPr sz="2000" spc="-10" dirty="0">
                <a:latin typeface="+mj-lt"/>
                <a:cs typeface="Calibri"/>
              </a:rPr>
              <a:t>cartografica </a:t>
            </a:r>
            <a:r>
              <a:rPr sz="2000" spc="-5" dirty="0">
                <a:latin typeface="+mj-lt"/>
                <a:cs typeface="Calibri"/>
              </a:rPr>
              <a:t>che su  </a:t>
            </a:r>
            <a:r>
              <a:rPr sz="2000" spc="-10" dirty="0">
                <a:latin typeface="+mj-lt"/>
                <a:cs typeface="Calibri"/>
              </a:rPr>
              <a:t>rappresentazione</a:t>
            </a:r>
            <a:r>
              <a:rPr sz="2000" spc="25" dirty="0">
                <a:latin typeface="+mj-lt"/>
                <a:cs typeface="Calibri"/>
              </a:rPr>
              <a:t> </a:t>
            </a:r>
            <a:r>
              <a:rPr sz="2000" spc="-5" dirty="0">
                <a:latin typeface="+mj-lt"/>
                <a:cs typeface="Calibri"/>
              </a:rPr>
              <a:t>linearizzata.</a:t>
            </a:r>
            <a:endParaRPr sz="2000" dirty="0">
              <a:latin typeface="+mj-lt"/>
              <a:cs typeface="Calibri"/>
            </a:endParaRPr>
          </a:p>
        </p:txBody>
      </p:sp>
    </p:spTree>
    <p:extLst>
      <p:ext uri="{BB962C8B-B14F-4D97-AF65-F5344CB8AC3E}">
        <p14:creationId xmlns:p14="http://schemas.microsoft.com/office/powerpoint/2010/main" val="207378881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TARIFFE BEST FARE: CRITICITÀ</a:t>
            </a:r>
            <a:endParaRPr lang="it-IT" sz="2800" b="1" dirty="0">
              <a:solidFill>
                <a:schemeClr val="accent1">
                  <a:lumMod val="50000"/>
                </a:schemeClr>
              </a:solidFill>
              <a:latin typeface="+mn-lt"/>
            </a:endParaRPr>
          </a:p>
        </p:txBody>
      </p:sp>
      <p:sp>
        <p:nvSpPr>
          <p:cNvPr id="3" name="Rettangolo 2"/>
          <p:cNvSpPr/>
          <p:nvPr/>
        </p:nvSpPr>
        <p:spPr>
          <a:xfrm>
            <a:off x="353633" y="1406584"/>
            <a:ext cx="11469163" cy="5078313"/>
          </a:xfrm>
          <a:prstGeom prst="rect">
            <a:avLst/>
          </a:prstGeom>
        </p:spPr>
        <p:txBody>
          <a:bodyPr wrap="square">
            <a:spAutoFit/>
          </a:bodyPr>
          <a:lstStyle/>
          <a:p>
            <a:pPr algn="just"/>
            <a:r>
              <a:rPr lang="it-IT" dirty="0"/>
              <a:t>In questo sistema di calcolo tariffe la condizione necessaria affinché il sistema funzioni è che l’utente </a:t>
            </a:r>
            <a:r>
              <a:rPr lang="it-IT" dirty="0" smtClean="0"/>
              <a:t>utilizzi sempre </a:t>
            </a:r>
            <a:r>
              <a:rPr lang="it-IT" dirty="0"/>
              <a:t>la stessa carta </a:t>
            </a:r>
            <a:r>
              <a:rPr lang="it-IT" dirty="0" err="1"/>
              <a:t>contactless</a:t>
            </a:r>
            <a:r>
              <a:rPr lang="it-IT" dirty="0"/>
              <a:t> per i viaggi che desidera pagare </a:t>
            </a:r>
            <a:r>
              <a:rPr lang="it-IT" dirty="0" err="1"/>
              <a:t>contactless</a:t>
            </a:r>
            <a:r>
              <a:rPr lang="it-IT" dirty="0"/>
              <a:t>. Nel caso in cui utilizzi per </a:t>
            </a:r>
            <a:r>
              <a:rPr lang="it-IT" dirty="0" smtClean="0"/>
              <a:t>la salita </a:t>
            </a:r>
            <a:r>
              <a:rPr lang="it-IT" dirty="0"/>
              <a:t>una carta e per la discesa una carta differente è necessario stabilire una regola che salvaguardi </a:t>
            </a:r>
            <a:r>
              <a:rPr lang="it-IT" dirty="0" smtClean="0"/>
              <a:t>l’operatore di </a:t>
            </a:r>
            <a:r>
              <a:rPr lang="it-IT" dirty="0"/>
              <a:t>trasporto. Esempio di regola potrebbe essere applicare in questi casi una “tariffa massima”, per evitare </a:t>
            </a:r>
            <a:r>
              <a:rPr lang="it-IT" dirty="0" smtClean="0"/>
              <a:t>che sia </a:t>
            </a:r>
            <a:r>
              <a:rPr lang="it-IT" dirty="0"/>
              <a:t>fatto un uso improprio di questi meccanismi.</a:t>
            </a:r>
          </a:p>
          <a:p>
            <a:pPr algn="just"/>
            <a:endParaRPr lang="it-IT" dirty="0" smtClean="0"/>
          </a:p>
          <a:p>
            <a:pPr algn="just"/>
            <a:r>
              <a:rPr lang="it-IT" dirty="0" smtClean="0"/>
              <a:t>In </a:t>
            </a:r>
            <a:r>
              <a:rPr lang="it-IT" dirty="0"/>
              <a:t>un sistema di questo tipo è necessario considerare le varie criticità che si possono creare. Tipicità </a:t>
            </a:r>
            <a:r>
              <a:rPr lang="it-IT" dirty="0" smtClean="0"/>
              <a:t>critiche potrebbero </a:t>
            </a:r>
            <a:r>
              <a:rPr lang="it-IT" dirty="0"/>
              <a:t>essere:</a:t>
            </a:r>
          </a:p>
          <a:p>
            <a:pPr marL="285750" indent="-285750" algn="just">
              <a:buFont typeface="Wingdings" panose="05000000000000000000" pitchFamily="2" charset="2"/>
              <a:buChar char="Ø"/>
            </a:pPr>
            <a:r>
              <a:rPr lang="it-IT" dirty="0" smtClean="0"/>
              <a:t>In </a:t>
            </a:r>
            <a:r>
              <a:rPr lang="it-IT" dirty="0"/>
              <a:t>un modello nel quale è previsto il </a:t>
            </a:r>
            <a:r>
              <a:rPr lang="it-IT" dirty="0" err="1"/>
              <a:t>tap</a:t>
            </a:r>
            <a:r>
              <a:rPr lang="it-IT" dirty="0"/>
              <a:t>-in/</a:t>
            </a:r>
            <a:r>
              <a:rPr lang="it-IT" dirty="0" err="1"/>
              <a:t>tap</a:t>
            </a:r>
            <a:r>
              <a:rPr lang="it-IT" dirty="0"/>
              <a:t>-out, l’utente potrebbe non effettuare l’operazione </a:t>
            </a:r>
            <a:r>
              <a:rPr lang="it-IT" dirty="0" smtClean="0"/>
              <a:t>di convalida </a:t>
            </a:r>
            <a:r>
              <a:rPr lang="it-IT" dirty="0"/>
              <a:t>all’uscita (</a:t>
            </a:r>
            <a:r>
              <a:rPr lang="it-IT" dirty="0" err="1"/>
              <a:t>tap</a:t>
            </a:r>
            <a:r>
              <a:rPr lang="it-IT" dirty="0"/>
              <a:t>-out). In questi casi si parla di viaggio incompleto. All’utente sarà addebitata </a:t>
            </a:r>
            <a:r>
              <a:rPr lang="it-IT" dirty="0" smtClean="0"/>
              <a:t>una tariffa </a:t>
            </a:r>
            <a:r>
              <a:rPr lang="it-IT" dirty="0"/>
              <a:t>massima per quel </a:t>
            </a:r>
            <a:r>
              <a:rPr lang="it-IT" dirty="0" smtClean="0"/>
              <a:t>viaggio;</a:t>
            </a:r>
          </a:p>
          <a:p>
            <a:pPr marL="285750" indent="-285750" algn="just">
              <a:buFont typeface="Wingdings" panose="05000000000000000000" pitchFamily="2" charset="2"/>
              <a:buChar char="Ø"/>
            </a:pPr>
            <a:r>
              <a:rPr lang="it-IT" dirty="0" smtClean="0"/>
              <a:t>In </a:t>
            </a:r>
            <a:r>
              <a:rPr lang="it-IT" dirty="0"/>
              <a:t>un modello di viaggio a tempo (es. validità massima di una tariffa 60 minuti), se la </a:t>
            </a:r>
            <a:r>
              <a:rPr lang="it-IT" dirty="0" err="1"/>
              <a:t>tappatura</a:t>
            </a:r>
            <a:r>
              <a:rPr lang="it-IT" dirty="0"/>
              <a:t> in </a:t>
            </a:r>
            <a:r>
              <a:rPr lang="it-IT" dirty="0" smtClean="0"/>
              <a:t>uscita è </a:t>
            </a:r>
            <a:r>
              <a:rPr lang="it-IT" dirty="0"/>
              <a:t>superiore al tempo massimo, si dovrà prevedere un meccanismo di addebito del tempo aggiuntivo. </a:t>
            </a:r>
            <a:r>
              <a:rPr lang="it-IT" dirty="0" smtClean="0"/>
              <a:t>Ad esempio </a:t>
            </a:r>
            <a:r>
              <a:rPr lang="it-IT" dirty="0"/>
              <a:t>il sistema potrebbe addebitare un secondo biglietto valido per il viaggio effettuato nel tempo </a:t>
            </a:r>
            <a:r>
              <a:rPr lang="it-IT" dirty="0" smtClean="0"/>
              <a:t>in eccedenza;</a:t>
            </a:r>
          </a:p>
          <a:p>
            <a:pPr marL="285750" indent="-285750" algn="just">
              <a:buFont typeface="Wingdings" panose="05000000000000000000" pitchFamily="2" charset="2"/>
              <a:buChar char="Ø"/>
            </a:pPr>
            <a:r>
              <a:rPr lang="it-IT" dirty="0" smtClean="0"/>
              <a:t>La </a:t>
            </a:r>
            <a:r>
              <a:rPr lang="it-IT" dirty="0"/>
              <a:t>carta potrebbe essere accettata come </a:t>
            </a:r>
            <a:r>
              <a:rPr lang="it-IT" dirty="0" err="1"/>
              <a:t>tappatura</a:t>
            </a:r>
            <a:r>
              <a:rPr lang="it-IT" dirty="0"/>
              <a:t> dal sistema ma il pagamento potrebbe venir </a:t>
            </a:r>
            <a:r>
              <a:rPr lang="it-IT" dirty="0" smtClean="0"/>
              <a:t>declinato dal </a:t>
            </a:r>
            <a:r>
              <a:rPr lang="it-IT" dirty="0"/>
              <a:t>sistema bancario perché la carta è in </a:t>
            </a:r>
            <a:r>
              <a:rPr lang="it-IT" dirty="0" err="1"/>
              <a:t>black</a:t>
            </a:r>
            <a:r>
              <a:rPr lang="it-IT" dirty="0"/>
              <a:t> list. Se ciò accade: significa che si è effettuato un </a:t>
            </a:r>
            <a:r>
              <a:rPr lang="it-IT" dirty="0" smtClean="0"/>
              <a:t>viaggio senza </a:t>
            </a:r>
            <a:r>
              <a:rPr lang="it-IT" dirty="0"/>
              <a:t>aver pagato il biglietto. La carta sarà messa in </a:t>
            </a:r>
            <a:r>
              <a:rPr lang="it-IT" dirty="0" err="1"/>
              <a:t>black</a:t>
            </a:r>
            <a:r>
              <a:rPr lang="it-IT" dirty="0"/>
              <a:t> list dal sistema di pagamento e non sarà </a:t>
            </a:r>
            <a:r>
              <a:rPr lang="it-IT" dirty="0" smtClean="0"/>
              <a:t>più possibile </a:t>
            </a:r>
            <a:r>
              <a:rPr lang="it-IT" dirty="0"/>
              <a:t>utilizzarla per i viaggi successivi;</a:t>
            </a:r>
          </a:p>
        </p:txBody>
      </p:sp>
    </p:spTree>
    <p:extLst>
      <p:ext uri="{BB962C8B-B14F-4D97-AF65-F5344CB8AC3E}">
        <p14:creationId xmlns:p14="http://schemas.microsoft.com/office/powerpoint/2010/main" val="210197404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TARIFFE BEST FARE: CRITICITÀ</a:t>
            </a:r>
            <a:endParaRPr lang="it-IT" sz="2800" b="1" dirty="0">
              <a:solidFill>
                <a:schemeClr val="accent1">
                  <a:lumMod val="50000"/>
                </a:schemeClr>
              </a:solidFill>
              <a:latin typeface="+mn-lt"/>
            </a:endParaRPr>
          </a:p>
        </p:txBody>
      </p:sp>
      <p:sp>
        <p:nvSpPr>
          <p:cNvPr id="3" name="Rettangolo 2"/>
          <p:cNvSpPr/>
          <p:nvPr/>
        </p:nvSpPr>
        <p:spPr>
          <a:xfrm>
            <a:off x="353633" y="1406584"/>
            <a:ext cx="11469163" cy="4801314"/>
          </a:xfrm>
          <a:prstGeom prst="rect">
            <a:avLst/>
          </a:prstGeom>
        </p:spPr>
        <p:txBody>
          <a:bodyPr wrap="square">
            <a:spAutoFit/>
          </a:bodyPr>
          <a:lstStyle/>
          <a:p>
            <a:pPr marL="285750" indent="-285750" algn="just">
              <a:buFont typeface="Wingdings" panose="05000000000000000000" pitchFamily="2" charset="2"/>
              <a:buChar char="Ø"/>
            </a:pPr>
            <a:r>
              <a:rPr lang="it-IT" dirty="0"/>
              <a:t>I dati delle validazioni o “</a:t>
            </a:r>
            <a:r>
              <a:rPr lang="it-IT" dirty="0" err="1"/>
              <a:t>tappature</a:t>
            </a:r>
            <a:r>
              <a:rPr lang="it-IT" dirty="0"/>
              <a:t>” potrebbero non essere trasmessi al server per qualche motivo (</a:t>
            </a:r>
            <a:r>
              <a:rPr lang="it-IT" dirty="0" smtClean="0"/>
              <a:t>guasto apparato</a:t>
            </a:r>
            <a:r>
              <a:rPr lang="it-IT" dirty="0"/>
              <a:t>, zona non coperta da segnale, ecc.). In questo caso sarà necessario definire una regola su </a:t>
            </a:r>
            <a:r>
              <a:rPr lang="it-IT" dirty="0" smtClean="0"/>
              <a:t>come recuperare </a:t>
            </a:r>
            <a:r>
              <a:rPr lang="it-IT" dirty="0"/>
              <a:t>i dati ed i corrispettivi di questi viaggi i cui dati sono arrivati al motore di regole in </a:t>
            </a:r>
            <a:r>
              <a:rPr lang="it-IT" dirty="0" smtClean="0"/>
              <a:t>ritardo; Molti </a:t>
            </a:r>
            <a:r>
              <a:rPr lang="it-IT" dirty="0"/>
              <a:t>utenti si troveranno nella condizione di “viaggio incompleto”: in questi casi è opportuno definire </a:t>
            </a:r>
            <a:r>
              <a:rPr lang="it-IT" dirty="0" smtClean="0"/>
              <a:t>un meccanismo </a:t>
            </a:r>
            <a:r>
              <a:rPr lang="it-IT" dirty="0"/>
              <a:t>che non addebiti agli utenti con viaggi incompleti la tariffa massima, ma sarà più </a:t>
            </a:r>
            <a:r>
              <a:rPr lang="it-IT" dirty="0" smtClean="0"/>
              <a:t>conveniente attendere </a:t>
            </a:r>
            <a:r>
              <a:rPr lang="it-IT" dirty="0"/>
              <a:t>qualche giorno (solitamente 2-3 giorni) per ottenere i dati mancanti e ricalcolare le tariffe con </a:t>
            </a:r>
            <a:r>
              <a:rPr lang="it-IT" dirty="0" smtClean="0"/>
              <a:t>i nuovi </a:t>
            </a:r>
            <a:r>
              <a:rPr lang="it-IT" dirty="0"/>
              <a:t>dati. In questo modo si eviteranno contestazioni da parte degli </a:t>
            </a:r>
            <a:r>
              <a:rPr lang="it-IT" dirty="0" smtClean="0"/>
              <a:t>utenti;</a:t>
            </a:r>
          </a:p>
          <a:p>
            <a:pPr marL="285750" indent="-285750" algn="just">
              <a:buFont typeface="Wingdings" panose="05000000000000000000" pitchFamily="2" charset="2"/>
              <a:buChar char="Ø"/>
            </a:pPr>
            <a:r>
              <a:rPr lang="it-IT" dirty="0" smtClean="0"/>
              <a:t>Perdita </a:t>
            </a:r>
            <a:r>
              <a:rPr lang="it-IT" dirty="0"/>
              <a:t>della carta da parte di un utente ed uso fraudolento da parte di una persona terza</a:t>
            </a:r>
            <a:r>
              <a:rPr lang="it-IT" dirty="0" smtClean="0"/>
              <a:t>.</a:t>
            </a:r>
          </a:p>
          <a:p>
            <a:pPr algn="just"/>
            <a:endParaRPr lang="it-IT" dirty="0"/>
          </a:p>
          <a:p>
            <a:pPr algn="just"/>
            <a:r>
              <a:rPr lang="it-IT" dirty="0"/>
              <a:t>Con il calcolo delle tariffe basate sulla modalità “Best Fare” è necessario che siano stabilite </a:t>
            </a:r>
            <a:r>
              <a:rPr lang="it-IT" b="1" dirty="0"/>
              <a:t>regole chiare </a:t>
            </a:r>
            <a:r>
              <a:rPr lang="it-IT" b="1" dirty="0" smtClean="0"/>
              <a:t>con l’utenza</a:t>
            </a:r>
            <a:r>
              <a:rPr lang="it-IT" dirty="0"/>
              <a:t>, che indichino i corretti meccanismi di calcolo delle tariffe, la gestione dei contenziosi e </a:t>
            </a:r>
            <a:r>
              <a:rPr lang="it-IT" dirty="0" smtClean="0"/>
              <a:t>delle situazioni </a:t>
            </a:r>
            <a:r>
              <a:rPr lang="it-IT" dirty="0"/>
              <a:t>anomale. E’ pertanto opportuno che queste regole siano messe in evidenza in tutte le piattaforme </a:t>
            </a:r>
            <a:r>
              <a:rPr lang="it-IT" dirty="0" smtClean="0"/>
              <a:t>di acquisto </a:t>
            </a:r>
            <a:r>
              <a:rPr lang="it-IT" dirty="0"/>
              <a:t>titoli e nei siti web degli operatori che utilizzano la modalità Best Fare.</a:t>
            </a:r>
          </a:p>
          <a:p>
            <a:pPr algn="just"/>
            <a:endParaRPr lang="it-IT" dirty="0" smtClean="0"/>
          </a:p>
          <a:p>
            <a:pPr algn="just"/>
            <a:r>
              <a:rPr lang="it-IT" dirty="0" smtClean="0"/>
              <a:t>I </a:t>
            </a:r>
            <a:r>
              <a:rPr lang="it-IT" dirty="0"/>
              <a:t>metodi calcolo tariffe di questo tipo sono spesso associati ad </a:t>
            </a:r>
            <a:r>
              <a:rPr lang="it-IT" b="1" dirty="0"/>
              <a:t>Account-</a:t>
            </a:r>
            <a:r>
              <a:rPr lang="it-IT" b="1" dirty="0" err="1"/>
              <a:t>Based</a:t>
            </a:r>
            <a:r>
              <a:rPr lang="it-IT" b="1" dirty="0"/>
              <a:t> System</a:t>
            </a:r>
            <a:r>
              <a:rPr lang="it-IT" dirty="0"/>
              <a:t>, cioè a sistemi basati </a:t>
            </a:r>
            <a:r>
              <a:rPr lang="it-IT" dirty="0" smtClean="0"/>
              <a:t>su Account</a:t>
            </a:r>
            <a:r>
              <a:rPr lang="it-IT" dirty="0"/>
              <a:t>. In questo sistema l’utente potrà avere a disposizione strumenti per controllare tutti i viaggi </a:t>
            </a:r>
            <a:r>
              <a:rPr lang="it-IT" dirty="0" smtClean="0"/>
              <a:t>effettuati, per </a:t>
            </a:r>
            <a:r>
              <a:rPr lang="it-IT" dirty="0"/>
              <a:t>verificare </a:t>
            </a:r>
            <a:r>
              <a:rPr lang="it-IT" dirty="0" smtClean="0"/>
              <a:t>la corretta </a:t>
            </a:r>
            <a:r>
              <a:rPr lang="it-IT" dirty="0"/>
              <a:t>applicazioni delle tariffe e capire come il sistema calcola le tariffe stesse.</a:t>
            </a:r>
          </a:p>
        </p:txBody>
      </p:sp>
    </p:spTree>
    <p:extLst>
      <p:ext uri="{BB962C8B-B14F-4D97-AF65-F5344CB8AC3E}">
        <p14:creationId xmlns:p14="http://schemas.microsoft.com/office/powerpoint/2010/main" val="74549189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INTEGRAZIONE TARIFFARIA</a:t>
            </a:r>
            <a:endParaRPr lang="it-IT" sz="2800" b="1" dirty="0">
              <a:solidFill>
                <a:schemeClr val="accent1">
                  <a:lumMod val="50000"/>
                </a:schemeClr>
              </a:solidFill>
              <a:latin typeface="+mn-lt"/>
            </a:endParaRPr>
          </a:p>
        </p:txBody>
      </p:sp>
      <p:sp>
        <p:nvSpPr>
          <p:cNvPr id="3" name="Rettangolo 2"/>
          <p:cNvSpPr/>
          <p:nvPr/>
        </p:nvSpPr>
        <p:spPr>
          <a:xfrm>
            <a:off x="353633" y="1406584"/>
            <a:ext cx="11469163" cy="5078313"/>
          </a:xfrm>
          <a:prstGeom prst="rect">
            <a:avLst/>
          </a:prstGeom>
        </p:spPr>
        <p:txBody>
          <a:bodyPr wrap="square">
            <a:spAutoFit/>
          </a:bodyPr>
          <a:lstStyle/>
          <a:p>
            <a:pPr algn="just"/>
            <a:r>
              <a:rPr lang="it-IT" dirty="0"/>
              <a:t>Tra i diversi modelli possibili, con specifico riguardo al tema dell’integrazione tariffaria, i seguenti </a:t>
            </a:r>
            <a:r>
              <a:rPr lang="it-IT" dirty="0" smtClean="0"/>
              <a:t>due paradigmi </a:t>
            </a:r>
            <a:r>
              <a:rPr lang="it-IT" dirty="0"/>
              <a:t>descrivono le soluzioni di principale riferimento delle esperienze in essere nel mercato del TPL:</a:t>
            </a:r>
          </a:p>
          <a:p>
            <a:pPr marL="285750" indent="-285750" algn="just">
              <a:buFont typeface="Wingdings" panose="05000000000000000000" pitchFamily="2" charset="2"/>
              <a:buChar char="Ø"/>
            </a:pPr>
            <a:r>
              <a:rPr lang="it-IT" b="1" dirty="0" smtClean="0"/>
              <a:t>modello </a:t>
            </a:r>
            <a:r>
              <a:rPr lang="it-IT" b="1" dirty="0"/>
              <a:t>tariffario </a:t>
            </a:r>
            <a:r>
              <a:rPr lang="it-IT" b="1" dirty="0" smtClean="0"/>
              <a:t>esclusivo;</a:t>
            </a:r>
          </a:p>
          <a:p>
            <a:pPr marL="285750" indent="-285750" algn="just">
              <a:buFont typeface="Wingdings" panose="05000000000000000000" pitchFamily="2" charset="2"/>
              <a:buChar char="Ø"/>
            </a:pPr>
            <a:r>
              <a:rPr lang="it-IT" b="1" dirty="0" smtClean="0"/>
              <a:t>modello </a:t>
            </a:r>
            <a:r>
              <a:rPr lang="it-IT" b="1" dirty="0"/>
              <a:t>tariffario opzionale.</a:t>
            </a:r>
          </a:p>
          <a:p>
            <a:pPr algn="just"/>
            <a:endParaRPr lang="it-IT" dirty="0" smtClean="0"/>
          </a:p>
          <a:p>
            <a:pPr algn="just"/>
            <a:r>
              <a:rPr lang="it-IT" dirty="0" smtClean="0"/>
              <a:t>Il </a:t>
            </a:r>
            <a:r>
              <a:rPr lang="it-IT" dirty="0"/>
              <a:t>modello tariffario esclusivo è fondato su titoli di viaggio tutti integrati che a fronte del pagamento di </a:t>
            </a:r>
            <a:r>
              <a:rPr lang="it-IT" dirty="0" smtClean="0"/>
              <a:t>una tariffa </a:t>
            </a:r>
            <a:r>
              <a:rPr lang="it-IT" dirty="0"/>
              <a:t>integrata attribuiscono il diritto di utilizzare in forma integrata e indifferenziata tutti i servizi </a:t>
            </a:r>
            <a:r>
              <a:rPr lang="it-IT" dirty="0" smtClean="0"/>
              <a:t>TPL presenti </a:t>
            </a:r>
            <a:r>
              <a:rPr lang="it-IT" dirty="0"/>
              <a:t>sul territorio regionale e </a:t>
            </a:r>
            <a:r>
              <a:rPr lang="it-IT" dirty="0" smtClean="0"/>
              <a:t>locale. E</a:t>
            </a:r>
            <a:r>
              <a:rPr lang="it-IT" dirty="0"/>
              <a:t>’ il caso, ad esempio, di un biglietto integrato cittadino con il quale un utente può viaggiare </a:t>
            </a:r>
            <a:r>
              <a:rPr lang="it-IT" dirty="0" smtClean="0"/>
              <a:t>indifferentemente su </a:t>
            </a:r>
            <a:r>
              <a:rPr lang="it-IT" dirty="0"/>
              <a:t>tutti i mezzi senza nessuna distinzione di modo e di tariffa. In questo modello tutte le compagnie </a:t>
            </a:r>
            <a:r>
              <a:rPr lang="it-IT" dirty="0" smtClean="0"/>
              <a:t>che prestano </a:t>
            </a:r>
            <a:r>
              <a:rPr lang="it-IT" dirty="0"/>
              <a:t>servizio nell’ambito di questo modello devono integrarsi. Lo stesso biglietto sarà venduto da tutte </a:t>
            </a:r>
            <a:r>
              <a:rPr lang="it-IT" dirty="0" smtClean="0"/>
              <a:t>le compagnie</a:t>
            </a:r>
            <a:r>
              <a:rPr lang="it-IT" dirty="0"/>
              <a:t>, potrà presentare una grafica comune </a:t>
            </a:r>
            <a:r>
              <a:rPr lang="it-IT" dirty="0" smtClean="0"/>
              <a:t>ed essere </a:t>
            </a:r>
            <a:r>
              <a:rPr lang="it-IT" dirty="0"/>
              <a:t>valido in tutti i sistemi di bigliettazione.</a:t>
            </a:r>
          </a:p>
          <a:p>
            <a:pPr algn="just"/>
            <a:endParaRPr lang="it-IT" dirty="0" smtClean="0"/>
          </a:p>
          <a:p>
            <a:pPr algn="just"/>
            <a:r>
              <a:rPr lang="it-IT" dirty="0" smtClean="0"/>
              <a:t>Il </a:t>
            </a:r>
            <a:r>
              <a:rPr lang="it-IT" dirty="0"/>
              <a:t>sistema di clearing in questo sistema potrebbe essere:</a:t>
            </a:r>
          </a:p>
          <a:p>
            <a:pPr algn="just"/>
            <a:r>
              <a:rPr lang="it-IT" dirty="0"/>
              <a:t>1. </a:t>
            </a:r>
            <a:r>
              <a:rPr lang="it-IT" b="1" dirty="0"/>
              <a:t>clearing commerciale </a:t>
            </a:r>
            <a:r>
              <a:rPr lang="it-IT" dirty="0"/>
              <a:t>(o sul venduto) con un sistema di riparto basato sui km effettivamente </a:t>
            </a:r>
            <a:r>
              <a:rPr lang="it-IT" dirty="0" smtClean="0"/>
              <a:t>erogati in </a:t>
            </a:r>
            <a:r>
              <a:rPr lang="it-IT" dirty="0"/>
              <a:t>termini di servizio;</a:t>
            </a:r>
          </a:p>
          <a:p>
            <a:pPr algn="just"/>
            <a:r>
              <a:rPr lang="it-IT" dirty="0"/>
              <a:t>2. </a:t>
            </a:r>
            <a:r>
              <a:rPr lang="it-IT" b="1" dirty="0"/>
              <a:t>clearing tecnico</a:t>
            </a:r>
            <a:r>
              <a:rPr lang="it-IT" dirty="0"/>
              <a:t>: basato sugli effettivi viaggi effettuati sui mezzi delle singole compagnie.</a:t>
            </a:r>
          </a:p>
          <a:p>
            <a:pPr algn="just"/>
            <a:endParaRPr lang="it-IT" dirty="0" smtClean="0"/>
          </a:p>
          <a:p>
            <a:pPr algn="just"/>
            <a:r>
              <a:rPr lang="it-IT" dirty="0" smtClean="0"/>
              <a:t>Il </a:t>
            </a:r>
            <a:r>
              <a:rPr lang="it-IT" dirty="0"/>
              <a:t>primo è sicuramente di più semplice attuazione ed è basato esclusivamente su accordi di tipo commerciale.</a:t>
            </a:r>
          </a:p>
        </p:txBody>
      </p:sp>
    </p:spTree>
    <p:extLst>
      <p:ext uri="{BB962C8B-B14F-4D97-AF65-F5344CB8AC3E}">
        <p14:creationId xmlns:p14="http://schemas.microsoft.com/office/powerpoint/2010/main" val="23015916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INTEGRAZIONE TARIFFARIA</a:t>
            </a:r>
            <a:endParaRPr lang="it-IT" sz="2800" b="1" dirty="0">
              <a:solidFill>
                <a:schemeClr val="accent1">
                  <a:lumMod val="50000"/>
                </a:schemeClr>
              </a:solidFill>
              <a:latin typeface="+mn-lt"/>
            </a:endParaRPr>
          </a:p>
        </p:txBody>
      </p:sp>
      <p:sp>
        <p:nvSpPr>
          <p:cNvPr id="3" name="Rettangolo 2"/>
          <p:cNvSpPr/>
          <p:nvPr/>
        </p:nvSpPr>
        <p:spPr>
          <a:xfrm>
            <a:off x="367080" y="2115810"/>
            <a:ext cx="6100955" cy="3693319"/>
          </a:xfrm>
          <a:prstGeom prst="rect">
            <a:avLst/>
          </a:prstGeom>
        </p:spPr>
        <p:txBody>
          <a:bodyPr wrap="square">
            <a:spAutoFit/>
          </a:bodyPr>
          <a:lstStyle/>
          <a:p>
            <a:pPr algn="just"/>
            <a:r>
              <a:rPr lang="it-IT" dirty="0"/>
              <a:t>Il modello tariffario opzionale è fondato su titoli di viaggio sia non integrati sia integrati che a seconda </a:t>
            </a:r>
            <a:r>
              <a:rPr lang="it-IT" dirty="0" smtClean="0"/>
              <a:t>del pagamento </a:t>
            </a:r>
            <a:r>
              <a:rPr lang="it-IT" dirty="0"/>
              <a:t>di una tariffa non integrata o integrata attribuiscono il diritto di utilizzare sul territorio solo i </a:t>
            </a:r>
            <a:r>
              <a:rPr lang="it-IT" dirty="0" smtClean="0"/>
              <a:t>servizi del </a:t>
            </a:r>
            <a:r>
              <a:rPr lang="it-IT" dirty="0"/>
              <a:t>vettore acquistato oppure i servizi di più vettori per i quali esiste un titolo e un’organizzazione integrati. </a:t>
            </a:r>
            <a:r>
              <a:rPr lang="it-IT" dirty="0" smtClean="0"/>
              <a:t>In questo </a:t>
            </a:r>
            <a:r>
              <a:rPr lang="it-IT" dirty="0"/>
              <a:t>modello ogni compagnia emette i propri titoli che potranno essere validi anche su mezzi di </a:t>
            </a:r>
            <a:r>
              <a:rPr lang="it-IT" dirty="0" smtClean="0"/>
              <a:t>compagnie eroganti </a:t>
            </a:r>
            <a:r>
              <a:rPr lang="it-IT" dirty="0"/>
              <a:t>servizio nello stesso bacino. Tale possibilità sarà regolata da accordi commerciali tra le aziende </a:t>
            </a:r>
            <a:r>
              <a:rPr lang="it-IT" dirty="0" smtClean="0"/>
              <a:t>ai quali </a:t>
            </a:r>
            <a:r>
              <a:rPr lang="it-IT" dirty="0"/>
              <a:t>seguiranno attività di clearing. Il clearing in questo caso potrà essere solamente tecnico al fine </a:t>
            </a:r>
            <a:r>
              <a:rPr lang="it-IT" dirty="0" smtClean="0"/>
              <a:t>di riconoscere </a:t>
            </a:r>
            <a:r>
              <a:rPr lang="it-IT" dirty="0"/>
              <a:t>a tutte le aziende i proventi per i viaggi effettuati nei mezzi delle singole compagnie.</a:t>
            </a: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942" y="1798885"/>
            <a:ext cx="4311081" cy="4327168"/>
          </a:xfrm>
          <a:prstGeom prst="rect">
            <a:avLst/>
          </a:prstGeom>
        </p:spPr>
      </p:pic>
    </p:spTree>
    <p:extLst>
      <p:ext uri="{BB962C8B-B14F-4D97-AF65-F5344CB8AC3E}">
        <p14:creationId xmlns:p14="http://schemas.microsoft.com/office/powerpoint/2010/main" val="59029474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LOTTA ALL’EVASIONE TARIFFARIA</a:t>
            </a:r>
            <a:endParaRPr lang="it-IT" sz="2800" b="1" dirty="0">
              <a:solidFill>
                <a:schemeClr val="accent1">
                  <a:lumMod val="50000"/>
                </a:schemeClr>
              </a:solidFill>
              <a:latin typeface="+mn-lt"/>
            </a:endParaRPr>
          </a:p>
        </p:txBody>
      </p:sp>
      <p:sp>
        <p:nvSpPr>
          <p:cNvPr id="3" name="Rettangolo 2"/>
          <p:cNvSpPr/>
          <p:nvPr/>
        </p:nvSpPr>
        <p:spPr>
          <a:xfrm>
            <a:off x="478315" y="1648160"/>
            <a:ext cx="11621091" cy="2031325"/>
          </a:xfrm>
          <a:prstGeom prst="rect">
            <a:avLst/>
          </a:prstGeom>
        </p:spPr>
        <p:txBody>
          <a:bodyPr wrap="square">
            <a:spAutoFit/>
          </a:bodyPr>
          <a:lstStyle/>
          <a:p>
            <a:pPr algn="just"/>
            <a:r>
              <a:rPr lang="it-IT" dirty="0"/>
              <a:t>Come mostrato in figura solamente il 5% degli utenti può essere considerato disonesto in modo </a:t>
            </a:r>
            <a:r>
              <a:rPr lang="it-IT" dirty="0" smtClean="0"/>
              <a:t>attivo, intendendo </a:t>
            </a:r>
            <a:r>
              <a:rPr lang="it-IT" dirty="0"/>
              <a:t>come tale un atteggiamento attivo di elusione dei controlli. L’85% dell’utenza è invece portata </a:t>
            </a:r>
            <a:r>
              <a:rPr lang="it-IT" dirty="0" smtClean="0"/>
              <a:t>ad evadere </a:t>
            </a:r>
            <a:r>
              <a:rPr lang="it-IT" dirty="0"/>
              <a:t>a seconda del clima percepito, non avendo dunque una reale intenzione di mettere in pratica </a:t>
            </a:r>
            <a:r>
              <a:rPr lang="it-IT" dirty="0" smtClean="0"/>
              <a:t>delle azioni </a:t>
            </a:r>
            <a:r>
              <a:rPr lang="it-IT" dirty="0"/>
              <a:t>elusive ma semplicemente consapevole che la probabilità di verifica è molto bassa, diventando </a:t>
            </a:r>
            <a:r>
              <a:rPr lang="it-IT" dirty="0" smtClean="0"/>
              <a:t>dunque bassa </a:t>
            </a:r>
            <a:r>
              <a:rPr lang="it-IT" dirty="0"/>
              <a:t>anche la propensione al pagamento. Tale dato è fondamentale ai fini dell’attivazione di azioni di </a:t>
            </a:r>
            <a:r>
              <a:rPr lang="it-IT" dirty="0" smtClean="0"/>
              <a:t>controllo dell’elusione</a:t>
            </a:r>
            <a:r>
              <a:rPr lang="it-IT" dirty="0"/>
              <a:t>. Tra le possibili azioni, oltre a quelle tradizionali di controlleria quali verificatori, le più </a:t>
            </a:r>
            <a:r>
              <a:rPr lang="it-IT" dirty="0" smtClean="0"/>
              <a:t>diffuse sono</a:t>
            </a:r>
            <a:r>
              <a:rPr lang="it-IT" b="1" dirty="0"/>
              <a:t>: validazione obbligatoria del titolo, installazione di tornelli e di </a:t>
            </a:r>
            <a:r>
              <a:rPr lang="it-IT" b="1" dirty="0" smtClean="0"/>
              <a:t>conta-passeggeri</a:t>
            </a:r>
            <a:r>
              <a:rPr lang="it-IT" dirty="0" smtClean="0"/>
              <a:t>. </a:t>
            </a:r>
            <a:endParaRPr lang="it-IT" dirty="0"/>
          </a:p>
        </p:txBody>
      </p:sp>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1245" y="3679485"/>
            <a:ext cx="6400802" cy="2917456"/>
          </a:xfrm>
          <a:prstGeom prst="rect">
            <a:avLst/>
          </a:prstGeom>
        </p:spPr>
      </p:pic>
      <p:sp>
        <p:nvSpPr>
          <p:cNvPr id="6" name="Rettangolo 5"/>
          <p:cNvSpPr/>
          <p:nvPr/>
        </p:nvSpPr>
        <p:spPr>
          <a:xfrm>
            <a:off x="478315" y="3940543"/>
            <a:ext cx="4577779" cy="2308324"/>
          </a:xfrm>
          <a:prstGeom prst="rect">
            <a:avLst/>
          </a:prstGeom>
        </p:spPr>
        <p:txBody>
          <a:bodyPr wrap="square">
            <a:spAutoFit/>
          </a:bodyPr>
          <a:lstStyle/>
          <a:p>
            <a:pPr algn="just"/>
            <a:r>
              <a:rPr lang="it-IT" dirty="0"/>
              <a:t>Il primo fondamentale passo per una drastica riduzione è quello di aumentare la percezione di controllo della regolarità della propria posizione. In questo aiuta molto il fenomeno del controllo sociale, ovvero un autocontrollo anche solo percettivo (sapere che tutti sanno che non ho il biglietto) da parte di tutti gli occupanti dell’autobus.</a:t>
            </a:r>
          </a:p>
        </p:txBody>
      </p:sp>
    </p:spTree>
    <p:extLst>
      <p:ext uri="{BB962C8B-B14F-4D97-AF65-F5344CB8AC3E}">
        <p14:creationId xmlns:p14="http://schemas.microsoft.com/office/powerpoint/2010/main" val="176731001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LOTTA ALL’EVASIONE TARIFFARIA</a:t>
            </a:r>
            <a:endParaRPr lang="it-IT" sz="2800" b="1" dirty="0">
              <a:solidFill>
                <a:schemeClr val="accent1">
                  <a:lumMod val="50000"/>
                </a:schemeClr>
              </a:solidFill>
              <a:latin typeface="+mn-lt"/>
            </a:endParaRPr>
          </a:p>
        </p:txBody>
      </p:sp>
      <p:sp>
        <p:nvSpPr>
          <p:cNvPr id="3" name="Rettangolo 2"/>
          <p:cNvSpPr/>
          <p:nvPr/>
        </p:nvSpPr>
        <p:spPr>
          <a:xfrm>
            <a:off x="478316" y="1648160"/>
            <a:ext cx="11509856" cy="4893647"/>
          </a:xfrm>
          <a:prstGeom prst="rect">
            <a:avLst/>
          </a:prstGeom>
        </p:spPr>
        <p:txBody>
          <a:bodyPr wrap="square">
            <a:spAutoFit/>
          </a:bodyPr>
          <a:lstStyle/>
          <a:p>
            <a:r>
              <a:rPr lang="it-IT" sz="2400" b="1" dirty="0" smtClean="0"/>
              <a:t>Validazione obbligatoria</a:t>
            </a:r>
          </a:p>
          <a:p>
            <a:endParaRPr lang="it-IT" dirty="0"/>
          </a:p>
          <a:p>
            <a:pPr algn="just"/>
            <a:r>
              <a:rPr lang="it-IT" dirty="0" smtClean="0"/>
              <a:t>Un </a:t>
            </a:r>
            <a:r>
              <a:rPr lang="it-IT" dirty="0"/>
              <a:t>primo passo per ridurre drasticamente l’evasione è quello di adottare un obbligo generalizzato </a:t>
            </a:r>
            <a:r>
              <a:rPr lang="it-IT" dirty="0" smtClean="0"/>
              <a:t>di validazione </a:t>
            </a:r>
            <a:r>
              <a:rPr lang="it-IT" dirty="0"/>
              <a:t>del titolo di viaggio, associato alla salita dalla porta anteriore del veicolo. Questa azione si </a:t>
            </a:r>
            <a:r>
              <a:rPr lang="it-IT" dirty="0" smtClean="0"/>
              <a:t>rende indispensabile </a:t>
            </a:r>
            <a:r>
              <a:rPr lang="it-IT" dirty="0"/>
              <a:t>per due motivi</a:t>
            </a:r>
            <a:r>
              <a:rPr lang="it-IT" dirty="0" smtClean="0"/>
              <a:t>:</a:t>
            </a:r>
          </a:p>
          <a:p>
            <a:pPr algn="just"/>
            <a:endParaRPr lang="it-IT" dirty="0"/>
          </a:p>
          <a:p>
            <a:pPr marL="285750" indent="-285750" algn="just">
              <a:buFont typeface="Wingdings" panose="05000000000000000000" pitchFamily="2" charset="2"/>
              <a:buChar char="Ø"/>
            </a:pPr>
            <a:r>
              <a:rPr lang="it-IT" dirty="0" smtClean="0"/>
              <a:t>Aumenta </a:t>
            </a:r>
            <a:r>
              <a:rPr lang="it-IT" dirty="0"/>
              <a:t>notevolmente la percezione del passeggero di essere controllato e dunque il senso </a:t>
            </a:r>
            <a:r>
              <a:rPr lang="it-IT" dirty="0" smtClean="0"/>
              <a:t>di inadeguatezza </a:t>
            </a:r>
            <a:r>
              <a:rPr lang="it-IT" dirty="0"/>
              <a:t>nel caso non sia in </a:t>
            </a:r>
            <a:r>
              <a:rPr lang="it-IT" dirty="0" smtClean="0"/>
              <a:t>regola;</a:t>
            </a:r>
          </a:p>
          <a:p>
            <a:pPr marL="285750" indent="-285750" algn="just">
              <a:buFont typeface="Wingdings" panose="05000000000000000000" pitchFamily="2" charset="2"/>
              <a:buChar char="Ø"/>
            </a:pPr>
            <a:r>
              <a:rPr lang="it-IT" dirty="0" smtClean="0"/>
              <a:t>Aumenta </a:t>
            </a:r>
            <a:r>
              <a:rPr lang="it-IT" dirty="0"/>
              <a:t>notevolmente il fenomeno del controllo sociale, che come detto a sua volta porta un </a:t>
            </a:r>
            <a:r>
              <a:rPr lang="it-IT" dirty="0" smtClean="0"/>
              <a:t>forte contributo </a:t>
            </a:r>
            <a:r>
              <a:rPr lang="it-IT" dirty="0"/>
              <a:t>alla percezione del controllo. Se infatti l’obbligo di validazione è previsto </a:t>
            </a:r>
            <a:r>
              <a:rPr lang="it-IT" dirty="0" smtClean="0"/>
              <a:t>esclusivamente ai </a:t>
            </a:r>
            <a:r>
              <a:rPr lang="it-IT" dirty="0"/>
              <a:t>fini dell’attivazione del titolo (come quello a corsa semplice), non vi sarà la possibilità di sapere </a:t>
            </a:r>
            <a:r>
              <a:rPr lang="it-IT" dirty="0" smtClean="0"/>
              <a:t>se il </a:t>
            </a:r>
            <a:r>
              <a:rPr lang="it-IT" dirty="0"/>
              <a:t>passeggero che non ha validato è un evasore piuttosto che un abbonato. L’obbligo </a:t>
            </a:r>
            <a:r>
              <a:rPr lang="it-IT" dirty="0" smtClean="0"/>
              <a:t>generalizzato invece </a:t>
            </a:r>
            <a:r>
              <a:rPr lang="it-IT" dirty="0"/>
              <a:t>permette di avere questa percezione.</a:t>
            </a:r>
          </a:p>
          <a:p>
            <a:pPr algn="just"/>
            <a:endParaRPr lang="it-IT" dirty="0" smtClean="0"/>
          </a:p>
          <a:p>
            <a:pPr algn="just"/>
            <a:r>
              <a:rPr lang="it-IT" dirty="0" smtClean="0"/>
              <a:t>La </a:t>
            </a:r>
            <a:r>
              <a:rPr lang="it-IT" dirty="0"/>
              <a:t>validazione obbligatoria non è certo esente da difficoltà iniziali. Per l’utente risulterebbe essere </a:t>
            </a:r>
            <a:r>
              <a:rPr lang="it-IT" dirty="0" smtClean="0"/>
              <a:t>infatti un’importante </a:t>
            </a:r>
            <a:r>
              <a:rPr lang="it-IT" dirty="0"/>
              <a:t>novità ed è quindi indispensabile prevedere un periodo di prova in cui magari salita anteriore </a:t>
            </a:r>
            <a:r>
              <a:rPr lang="it-IT" dirty="0" smtClean="0"/>
              <a:t>e validazione </a:t>
            </a:r>
            <a:r>
              <a:rPr lang="it-IT" dirty="0"/>
              <a:t>vengono previsti in fasi successive. Il tutto deve essere anticipato da un’azione comunicativa </a:t>
            </a:r>
            <a:r>
              <a:rPr lang="it-IT" dirty="0" smtClean="0"/>
              <a:t>che possa </a:t>
            </a:r>
            <a:r>
              <a:rPr lang="it-IT" dirty="0"/>
              <a:t>porre l’utente nella migliore condizione informativa. Si deve inoltre essere consapevoli di </a:t>
            </a:r>
            <a:r>
              <a:rPr lang="it-IT" dirty="0" smtClean="0"/>
              <a:t>alcune difficolta </a:t>
            </a:r>
            <a:r>
              <a:rPr lang="it-IT" dirty="0"/>
              <a:t>di </a:t>
            </a:r>
            <a:r>
              <a:rPr lang="it-IT" dirty="0" err="1"/>
              <a:t>incarrozzamento</a:t>
            </a:r>
            <a:r>
              <a:rPr lang="it-IT" dirty="0"/>
              <a:t> (tipo file) che potrebbero venire a crearsi sulle linee maggiormente frequentate.</a:t>
            </a:r>
          </a:p>
        </p:txBody>
      </p:sp>
    </p:spTree>
    <p:extLst>
      <p:ext uri="{BB962C8B-B14F-4D97-AF65-F5344CB8AC3E}">
        <p14:creationId xmlns:p14="http://schemas.microsoft.com/office/powerpoint/2010/main" val="19111827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LOTTA ALL’EVASIONE TARIFFARIA</a:t>
            </a:r>
            <a:endParaRPr lang="it-IT" sz="2800" b="1" dirty="0">
              <a:solidFill>
                <a:schemeClr val="accent1">
                  <a:lumMod val="50000"/>
                </a:schemeClr>
              </a:solidFill>
              <a:latin typeface="+mn-lt"/>
            </a:endParaRPr>
          </a:p>
        </p:txBody>
      </p:sp>
      <p:sp>
        <p:nvSpPr>
          <p:cNvPr id="3" name="Rettangolo 2"/>
          <p:cNvSpPr/>
          <p:nvPr/>
        </p:nvSpPr>
        <p:spPr>
          <a:xfrm>
            <a:off x="333287" y="1634713"/>
            <a:ext cx="11509855" cy="4893647"/>
          </a:xfrm>
          <a:prstGeom prst="rect">
            <a:avLst/>
          </a:prstGeom>
        </p:spPr>
        <p:txBody>
          <a:bodyPr wrap="square">
            <a:spAutoFit/>
          </a:bodyPr>
          <a:lstStyle/>
          <a:p>
            <a:r>
              <a:rPr lang="it-IT" sz="2400" b="1" dirty="0"/>
              <a:t>T</a:t>
            </a:r>
            <a:r>
              <a:rPr lang="it-IT" sz="2400" b="1" dirty="0" smtClean="0"/>
              <a:t>ornelli</a:t>
            </a:r>
          </a:p>
          <a:p>
            <a:endParaRPr lang="it-IT" dirty="0"/>
          </a:p>
          <a:p>
            <a:pPr algn="just"/>
            <a:r>
              <a:rPr lang="it-IT" dirty="0"/>
              <a:t>I cosiddetti tornelli sono strumento molto efficace di lotta all’evasione. Possono essere considerati un </a:t>
            </a:r>
            <a:r>
              <a:rPr lang="it-IT" dirty="0" smtClean="0"/>
              <a:t>elemento aggiuntivo </a:t>
            </a:r>
            <a:r>
              <a:rPr lang="it-IT" dirty="0"/>
              <a:t>alla validazione obbligatoria, nel senso che per il loro funzionamento quest’ultima deve </a:t>
            </a:r>
            <a:r>
              <a:rPr lang="it-IT" dirty="0" smtClean="0"/>
              <a:t>essere prevista</a:t>
            </a:r>
            <a:r>
              <a:rPr lang="it-IT" dirty="0"/>
              <a:t>. </a:t>
            </a:r>
            <a:r>
              <a:rPr lang="it-IT" dirty="0" smtClean="0"/>
              <a:t>Essi non </a:t>
            </a:r>
            <a:r>
              <a:rPr lang="it-IT" dirty="0"/>
              <a:t>possono essere considerati una vera e propria barriera di </a:t>
            </a:r>
            <a:r>
              <a:rPr lang="it-IT" dirty="0" smtClean="0"/>
              <a:t>accesso all’autobus</a:t>
            </a:r>
            <a:r>
              <a:rPr lang="it-IT" dirty="0"/>
              <a:t>, in quanto dalla limitazione della forza necessaria alla loro apertura ne deriva che possano </a:t>
            </a:r>
            <a:r>
              <a:rPr lang="it-IT" dirty="0" smtClean="0"/>
              <a:t>essere aperti </a:t>
            </a:r>
            <a:r>
              <a:rPr lang="it-IT" dirty="0"/>
              <a:t>con molta facilità. Si pongono quindi prevalentemente come uno strumento dissuasore all’entrata. </a:t>
            </a:r>
            <a:r>
              <a:rPr lang="it-IT" dirty="0" smtClean="0"/>
              <a:t>Una </a:t>
            </a:r>
            <a:r>
              <a:rPr lang="it-IT" dirty="0"/>
              <a:t>sua </a:t>
            </a:r>
            <a:r>
              <a:rPr lang="it-IT" dirty="0" smtClean="0"/>
              <a:t>forzatura crea </a:t>
            </a:r>
            <a:r>
              <a:rPr lang="it-IT" dirty="0"/>
              <a:t>nel passeggero comunque una sensazione di inadeguatezza tale per cui già molte persone che in </a:t>
            </a:r>
            <a:r>
              <a:rPr lang="it-IT" dirty="0" smtClean="0"/>
              <a:t>un contesto </a:t>
            </a:r>
            <a:r>
              <a:rPr lang="it-IT" dirty="0"/>
              <a:t>di controllo tariffario minimo o assente avevano una normale propensione all’evasione, si </a:t>
            </a:r>
            <a:r>
              <a:rPr lang="it-IT" dirty="0" smtClean="0"/>
              <a:t>trovano invece </a:t>
            </a:r>
            <a:r>
              <a:rPr lang="it-IT" dirty="0"/>
              <a:t>automaticamente portati a mettersi in regola perché percepiscono un controllo rispetto alla </a:t>
            </a:r>
            <a:r>
              <a:rPr lang="it-IT" dirty="0" smtClean="0"/>
              <a:t>loro conformità </a:t>
            </a:r>
            <a:r>
              <a:rPr lang="it-IT" dirty="0"/>
              <a:t>agli obblighi tariffari. Tale fenomeno è ulteriormente sensibilmente aumentato nel caso in cui </a:t>
            </a:r>
            <a:r>
              <a:rPr lang="it-IT" dirty="0" smtClean="0"/>
              <a:t>al tornello </a:t>
            </a:r>
            <a:r>
              <a:rPr lang="it-IT" dirty="0"/>
              <a:t>siano associati segnali sonori e luminosi circa l’esito della validazione o di una eventuale forzatura. </a:t>
            </a:r>
            <a:r>
              <a:rPr lang="it-IT" dirty="0" smtClean="0"/>
              <a:t>In questo </a:t>
            </a:r>
            <a:r>
              <a:rPr lang="it-IT" dirty="0"/>
              <a:t>caso il conducente e tutti i passeggeri verranno automaticamente a conoscenza dello stato </a:t>
            </a:r>
            <a:r>
              <a:rPr lang="it-IT" dirty="0" smtClean="0"/>
              <a:t>di regolarizzazione </a:t>
            </a:r>
            <a:r>
              <a:rPr lang="it-IT" dirty="0"/>
              <a:t>del passeggero entrato, rendendo ancora più efficace lo strumento del controllo </a:t>
            </a:r>
            <a:r>
              <a:rPr lang="it-IT" dirty="0" smtClean="0"/>
              <a:t>sociale. </a:t>
            </a:r>
          </a:p>
          <a:p>
            <a:pPr algn="just"/>
            <a:endParaRPr lang="it-IT" dirty="0"/>
          </a:p>
          <a:p>
            <a:pPr algn="just"/>
            <a:r>
              <a:rPr lang="it-IT" dirty="0" smtClean="0"/>
              <a:t>A </a:t>
            </a:r>
            <a:r>
              <a:rPr lang="it-IT" dirty="0"/>
              <a:t>livello pratico, l’istallazione dei tornelli sconta delle difficoltà simili a quelle della validazione </a:t>
            </a:r>
            <a:r>
              <a:rPr lang="it-IT" dirty="0" smtClean="0"/>
              <a:t>obbligatoria. È </a:t>
            </a:r>
            <a:r>
              <a:rPr lang="it-IT" dirty="0"/>
              <a:t>importante quindi prima di tutto familiarizzare l’utente con questa tecnologia, magari prevedendo una </a:t>
            </a:r>
            <a:r>
              <a:rPr lang="it-IT" dirty="0" smtClean="0"/>
              <a:t>fase di </a:t>
            </a:r>
            <a:r>
              <a:rPr lang="it-IT" dirty="0"/>
              <a:t>regime semplificato in cui il sistema è attivo nelle linee più deboli e magari nelle ore di morbida.</a:t>
            </a:r>
          </a:p>
        </p:txBody>
      </p:sp>
    </p:spTree>
    <p:extLst>
      <p:ext uri="{BB962C8B-B14F-4D97-AF65-F5344CB8AC3E}">
        <p14:creationId xmlns:p14="http://schemas.microsoft.com/office/powerpoint/2010/main" val="192730284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LOTTA ALL’EVASIONE TARIFFARIA</a:t>
            </a:r>
            <a:endParaRPr lang="it-IT" sz="2800" b="1" dirty="0">
              <a:solidFill>
                <a:schemeClr val="accent1">
                  <a:lumMod val="50000"/>
                </a:schemeClr>
              </a:solidFill>
              <a:latin typeface="+mn-lt"/>
            </a:endParaRPr>
          </a:p>
        </p:txBody>
      </p:sp>
      <p:sp>
        <p:nvSpPr>
          <p:cNvPr id="3" name="Rettangolo 2"/>
          <p:cNvSpPr/>
          <p:nvPr/>
        </p:nvSpPr>
        <p:spPr>
          <a:xfrm>
            <a:off x="333287" y="1634713"/>
            <a:ext cx="11509855" cy="1846659"/>
          </a:xfrm>
          <a:prstGeom prst="rect">
            <a:avLst/>
          </a:prstGeom>
        </p:spPr>
        <p:txBody>
          <a:bodyPr wrap="square">
            <a:spAutoFit/>
          </a:bodyPr>
          <a:lstStyle/>
          <a:p>
            <a:r>
              <a:rPr lang="it-IT" sz="2400" b="1" dirty="0" smtClean="0"/>
              <a:t>Conta-passeggeri (APC)</a:t>
            </a:r>
            <a:endParaRPr lang="it-IT" sz="2400" b="1" dirty="0"/>
          </a:p>
          <a:p>
            <a:endParaRPr lang="it-IT" dirty="0"/>
          </a:p>
          <a:p>
            <a:pPr algn="just"/>
            <a:r>
              <a:rPr lang="it-IT" dirty="0" smtClean="0"/>
              <a:t>Ai </a:t>
            </a:r>
            <a:r>
              <a:rPr lang="it-IT" dirty="0"/>
              <a:t>fini della lotta all’evasione, i sistemi di </a:t>
            </a:r>
            <a:r>
              <a:rPr lang="it-IT" dirty="0" smtClean="0"/>
              <a:t>conta-passeggeri </a:t>
            </a:r>
            <a:r>
              <a:rPr lang="it-IT" dirty="0"/>
              <a:t>acquistano utilità non tanto per il contrasto </a:t>
            </a:r>
            <a:r>
              <a:rPr lang="it-IT" dirty="0" smtClean="0"/>
              <a:t>diretto, quanto </a:t>
            </a:r>
            <a:r>
              <a:rPr lang="it-IT" dirty="0"/>
              <a:t>piuttosto per la quantificazione dell’evasione. Se associati infatti alla validazione obbligatoria, </a:t>
            </a:r>
            <a:r>
              <a:rPr lang="it-IT" dirty="0" smtClean="0"/>
              <a:t>la differenza </a:t>
            </a:r>
            <a:r>
              <a:rPr lang="it-IT" dirty="0"/>
              <a:t>tra il numero delle validazioni ed i passeggeri in ingresso rilevati dal </a:t>
            </a:r>
            <a:r>
              <a:rPr lang="it-IT" dirty="0" err="1"/>
              <a:t>contapasseggeri</a:t>
            </a:r>
            <a:r>
              <a:rPr lang="it-IT" dirty="0"/>
              <a:t> </a:t>
            </a:r>
            <a:r>
              <a:rPr lang="it-IT" dirty="0" smtClean="0"/>
              <a:t>fornisce un’indicazione </a:t>
            </a:r>
            <a:r>
              <a:rPr lang="it-IT" dirty="0"/>
              <a:t>importante circa il numero di persone viaggianti non in possesso di regolare titolo di viaggio.</a:t>
            </a:r>
          </a:p>
        </p:txBody>
      </p:sp>
      <p:pic>
        <p:nvPicPr>
          <p:cNvPr id="1026" name="Picture 2" descr="Risultati immagini per conta passeggeri autob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0871" y="3728983"/>
            <a:ext cx="5647764" cy="2814880"/>
          </a:xfrm>
          <a:prstGeom prst="rect">
            <a:avLst/>
          </a:prstGeom>
          <a:noFill/>
          <a:extLst>
            <a:ext uri="{909E8E84-426E-40DD-AFC4-6F175D3DCCD1}">
              <a14:hiddenFill xmlns:a14="http://schemas.microsoft.com/office/drawing/2010/main">
                <a:solidFill>
                  <a:srgbClr val="FFFFFF"/>
                </a:solidFill>
              </a14:hiddenFill>
            </a:ext>
          </a:extLst>
        </p:spPr>
      </p:pic>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742" y="3728983"/>
            <a:ext cx="3014524" cy="2941533"/>
          </a:xfrm>
          <a:prstGeom prst="rect">
            <a:avLst/>
          </a:prstGeom>
        </p:spPr>
      </p:pic>
    </p:spTree>
    <p:extLst>
      <p:ext uri="{BB962C8B-B14F-4D97-AF65-F5344CB8AC3E}">
        <p14:creationId xmlns:p14="http://schemas.microsoft.com/office/powerpoint/2010/main" val="112293239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SISTEMA DI PAGAMENTO CON CARTE BANCARIE (EMV)</a:t>
            </a:r>
            <a:endParaRPr lang="it-IT" sz="2800" b="1" dirty="0">
              <a:solidFill>
                <a:schemeClr val="accent1">
                  <a:lumMod val="50000"/>
                </a:schemeClr>
              </a:solidFill>
              <a:latin typeface="+mn-lt"/>
            </a:endParaRPr>
          </a:p>
        </p:txBody>
      </p:sp>
      <p:sp>
        <p:nvSpPr>
          <p:cNvPr id="3" name="Rettangolo 2"/>
          <p:cNvSpPr/>
          <p:nvPr/>
        </p:nvSpPr>
        <p:spPr>
          <a:xfrm>
            <a:off x="277669" y="1387102"/>
            <a:ext cx="11621091" cy="5355312"/>
          </a:xfrm>
          <a:prstGeom prst="rect">
            <a:avLst/>
          </a:prstGeom>
        </p:spPr>
        <p:txBody>
          <a:bodyPr wrap="square">
            <a:spAutoFit/>
          </a:bodyPr>
          <a:lstStyle/>
          <a:p>
            <a:pPr algn="just"/>
            <a:r>
              <a:rPr lang="it-IT" dirty="0"/>
              <a:t>Il mondo del trasporto pubblico locale sta sempre più interessando il mondo dei servizi finanziari ed </a:t>
            </a:r>
            <a:r>
              <a:rPr lang="it-IT" dirty="0" smtClean="0"/>
              <a:t>in particolare </a:t>
            </a:r>
            <a:r>
              <a:rPr lang="it-IT" dirty="0"/>
              <a:t>il settore cosiddetto “Monetica</a:t>
            </a:r>
            <a:r>
              <a:rPr lang="it-IT" dirty="0" smtClean="0"/>
              <a:t>”.</a:t>
            </a:r>
          </a:p>
          <a:p>
            <a:pPr algn="just"/>
            <a:endParaRPr lang="it-IT" dirty="0" smtClean="0"/>
          </a:p>
          <a:p>
            <a:pPr algn="just"/>
            <a:r>
              <a:rPr lang="it-IT" dirty="0" smtClean="0"/>
              <a:t>Le </a:t>
            </a:r>
            <a:r>
              <a:rPr lang="it-IT" dirty="0"/>
              <a:t>principali motivazioni che hanno spinto il mondo bancario a sposare </a:t>
            </a:r>
            <a:r>
              <a:rPr lang="it-IT" dirty="0" smtClean="0"/>
              <a:t>la tecnologia c-</a:t>
            </a:r>
            <a:r>
              <a:rPr lang="it-IT" dirty="0" err="1" smtClean="0"/>
              <a:t>less</a:t>
            </a:r>
            <a:r>
              <a:rPr lang="it-IT" dirty="0" smtClean="0"/>
              <a:t> </a:t>
            </a:r>
            <a:r>
              <a:rPr lang="it-IT" dirty="0"/>
              <a:t>sono </a:t>
            </a:r>
            <a:r>
              <a:rPr lang="it-IT" dirty="0" smtClean="0"/>
              <a:t>essenzialmente le </a:t>
            </a:r>
            <a:r>
              <a:rPr lang="it-IT" dirty="0" err="1" smtClean="0"/>
              <a:t>mseguenti</a:t>
            </a:r>
            <a:r>
              <a:rPr lang="it-IT" dirty="0" smtClean="0"/>
              <a:t>:</a:t>
            </a:r>
          </a:p>
          <a:p>
            <a:pPr algn="just"/>
            <a:endParaRPr lang="it-IT" dirty="0"/>
          </a:p>
          <a:p>
            <a:pPr marL="285750" indent="-285750" algn="just">
              <a:buFont typeface="Wingdings" panose="05000000000000000000" pitchFamily="2" charset="2"/>
              <a:buChar char="Ø"/>
            </a:pPr>
            <a:r>
              <a:rPr lang="it-IT" dirty="0" smtClean="0"/>
              <a:t>mettere </a:t>
            </a:r>
            <a:r>
              <a:rPr lang="it-IT" dirty="0"/>
              <a:t>a disposizione del titolare della carta una modalità ancora più veloce di “</a:t>
            </a:r>
            <a:r>
              <a:rPr lang="it-IT" dirty="0" err="1"/>
              <a:t>user</a:t>
            </a:r>
            <a:r>
              <a:rPr lang="it-IT" dirty="0"/>
              <a:t> </a:t>
            </a:r>
            <a:r>
              <a:rPr lang="it-IT" dirty="0" err="1"/>
              <a:t>experience</a:t>
            </a:r>
            <a:r>
              <a:rPr lang="it-IT" dirty="0"/>
              <a:t>” </a:t>
            </a:r>
            <a:r>
              <a:rPr lang="it-IT" dirty="0" smtClean="0"/>
              <a:t>nella transazione </a:t>
            </a:r>
            <a:r>
              <a:rPr lang="it-IT" dirty="0"/>
              <a:t>di </a:t>
            </a:r>
            <a:r>
              <a:rPr lang="it-IT" dirty="0" smtClean="0"/>
              <a:t>pagamento;</a:t>
            </a:r>
          </a:p>
          <a:p>
            <a:pPr marL="285750" indent="-285750" algn="just">
              <a:buFont typeface="Wingdings" panose="05000000000000000000" pitchFamily="2" charset="2"/>
              <a:buChar char="Ø"/>
            </a:pPr>
            <a:r>
              <a:rPr lang="it-IT" dirty="0" smtClean="0"/>
              <a:t>disponendo </a:t>
            </a:r>
            <a:r>
              <a:rPr lang="it-IT" dirty="0"/>
              <a:t>di un metodo di pagamento estremamente veloce, coprire quella tipologia di spesa </a:t>
            </a:r>
            <a:r>
              <a:rPr lang="it-IT" dirty="0" smtClean="0"/>
              <a:t>che normalmente non </a:t>
            </a:r>
            <a:r>
              <a:rPr lang="it-IT" dirty="0"/>
              <a:t>è frequente fare con una carta di pagamento (</a:t>
            </a:r>
            <a:r>
              <a:rPr lang="it-IT" dirty="0" smtClean="0"/>
              <a:t>piccoli importi</a:t>
            </a:r>
            <a:r>
              <a:rPr lang="it-IT" dirty="0"/>
              <a:t>, tipicamente sotto i 20/30 Euro</a:t>
            </a:r>
            <a:r>
              <a:rPr lang="it-IT" dirty="0" smtClean="0"/>
              <a:t>).</a:t>
            </a:r>
          </a:p>
          <a:p>
            <a:pPr algn="just"/>
            <a:endParaRPr lang="it-IT" dirty="0"/>
          </a:p>
          <a:p>
            <a:pPr algn="just"/>
            <a:r>
              <a:rPr lang="it-IT" dirty="0" smtClean="0"/>
              <a:t>Inoltre, disporre </a:t>
            </a:r>
            <a:r>
              <a:rPr lang="it-IT" dirty="0"/>
              <a:t>di una infrastruttura a livello mondiale </a:t>
            </a:r>
            <a:r>
              <a:rPr lang="it-IT" dirty="0" smtClean="0"/>
              <a:t>che </a:t>
            </a:r>
            <a:r>
              <a:rPr lang="it-IT" dirty="0"/>
              <a:t>fosse in grado di gestire transazioni di </a:t>
            </a:r>
            <a:r>
              <a:rPr lang="it-IT" dirty="0" smtClean="0"/>
              <a:t>pagamento in </a:t>
            </a:r>
            <a:r>
              <a:rPr lang="it-IT" dirty="0"/>
              <a:t>modalità c-</a:t>
            </a:r>
            <a:r>
              <a:rPr lang="it-IT" dirty="0" err="1"/>
              <a:t>less</a:t>
            </a:r>
            <a:r>
              <a:rPr lang="it-IT" dirty="0"/>
              <a:t> ha consentito di aprire il mondo delle carte di pagamento anche alle transazioni fatte </a:t>
            </a:r>
            <a:r>
              <a:rPr lang="it-IT" dirty="0" smtClean="0"/>
              <a:t>con </a:t>
            </a:r>
            <a:r>
              <a:rPr lang="it-IT" dirty="0" err="1" smtClean="0"/>
              <a:t>smartphone</a:t>
            </a:r>
            <a:r>
              <a:rPr lang="it-IT" dirty="0" smtClean="0"/>
              <a:t>.</a:t>
            </a:r>
          </a:p>
          <a:p>
            <a:pPr algn="just"/>
            <a:r>
              <a:rPr lang="it-IT" b="1" dirty="0"/>
              <a:t>I</a:t>
            </a:r>
            <a:r>
              <a:rPr lang="it-IT" b="1" dirty="0" smtClean="0"/>
              <a:t>l </a:t>
            </a:r>
            <a:r>
              <a:rPr lang="it-IT" b="1" dirty="0"/>
              <a:t>mercato del trasporto pubblico locale </a:t>
            </a:r>
            <a:r>
              <a:rPr lang="it-IT" dirty="0"/>
              <a:t>(che con la </a:t>
            </a:r>
            <a:r>
              <a:rPr lang="it-IT" dirty="0" smtClean="0"/>
              <a:t>tecnologia c-</a:t>
            </a:r>
            <a:r>
              <a:rPr lang="it-IT" dirty="0" err="1" smtClean="0"/>
              <a:t>less</a:t>
            </a:r>
            <a:r>
              <a:rPr lang="it-IT" dirty="0" smtClean="0"/>
              <a:t> </a:t>
            </a:r>
            <a:r>
              <a:rPr lang="it-IT" dirty="0"/>
              <a:t>ha una esperienza di almeno 20 anni superiore a quella del mondo </a:t>
            </a:r>
            <a:r>
              <a:rPr lang="it-IT" dirty="0" err="1"/>
              <a:t>finance</a:t>
            </a:r>
            <a:r>
              <a:rPr lang="it-IT" b="1" dirty="0"/>
              <a:t>) è</a:t>
            </a:r>
            <a:r>
              <a:rPr lang="it-IT" b="1" dirty="0" smtClean="0"/>
              <a:t> </a:t>
            </a:r>
            <a:r>
              <a:rPr lang="it-IT" b="1" dirty="0"/>
              <a:t>uno dei principali </a:t>
            </a:r>
            <a:r>
              <a:rPr lang="it-IT" b="1" dirty="0" smtClean="0"/>
              <a:t>target per </a:t>
            </a:r>
            <a:r>
              <a:rPr lang="it-IT" b="1" dirty="0"/>
              <a:t>l’ulteriore espansione di utilizzo del c-</a:t>
            </a:r>
            <a:r>
              <a:rPr lang="it-IT" b="1" dirty="0" err="1"/>
              <a:t>less</a:t>
            </a:r>
            <a:r>
              <a:rPr lang="it-IT" b="1" dirty="0"/>
              <a:t> bancario</a:t>
            </a:r>
            <a:r>
              <a:rPr lang="it-IT" dirty="0"/>
              <a:t>.</a:t>
            </a:r>
          </a:p>
          <a:p>
            <a:pPr algn="just"/>
            <a:r>
              <a:rPr lang="it-IT" dirty="0"/>
              <a:t>Ad ulteriore riprova di </a:t>
            </a:r>
            <a:r>
              <a:rPr lang="it-IT" dirty="0" smtClean="0"/>
              <a:t>questo, </a:t>
            </a:r>
            <a:r>
              <a:rPr lang="it-IT" dirty="0"/>
              <a:t>l’evidenza più significativa è rappresentata dall’emissione (da parte </a:t>
            </a:r>
            <a:r>
              <a:rPr lang="it-IT" dirty="0" smtClean="0"/>
              <a:t>di Visa </a:t>
            </a:r>
            <a:r>
              <a:rPr lang="it-IT" dirty="0"/>
              <a:t>e di MasterCard) di apposite specifiche per il mondo trasporto pubblico </a:t>
            </a:r>
            <a:r>
              <a:rPr lang="it-IT" dirty="0" smtClean="0"/>
              <a:t>(“</a:t>
            </a:r>
            <a:r>
              <a:rPr lang="it-IT" dirty="0" err="1"/>
              <a:t>transit</a:t>
            </a:r>
            <a:r>
              <a:rPr lang="it-IT" dirty="0" smtClean="0"/>
              <a:t>”) a partire già dal 2014. </a:t>
            </a:r>
            <a:r>
              <a:rPr lang="it-IT" dirty="0"/>
              <a:t>Queste specifiche riguardano l’intero ciclo di vita delle transazioni c-</a:t>
            </a:r>
            <a:r>
              <a:rPr lang="it-IT" dirty="0" err="1"/>
              <a:t>less</a:t>
            </a:r>
            <a:r>
              <a:rPr lang="it-IT" dirty="0"/>
              <a:t> effettuate nel trasporto </a:t>
            </a:r>
            <a:r>
              <a:rPr lang="it-IT" dirty="0" smtClean="0"/>
              <a:t>pubblico, </a:t>
            </a:r>
            <a:r>
              <a:rPr lang="it-IT" b="1" dirty="0" smtClean="0"/>
              <a:t>dalla </a:t>
            </a:r>
            <a:r>
              <a:rPr lang="it-IT" b="1" dirty="0"/>
              <a:t>fase di autorizzazione a quella di gestione del rischio, dispute, clearing e </a:t>
            </a:r>
            <a:r>
              <a:rPr lang="it-IT" b="1" dirty="0" err="1"/>
              <a:t>settlement</a:t>
            </a:r>
            <a:r>
              <a:rPr lang="it-IT" dirty="0"/>
              <a:t>.</a:t>
            </a:r>
          </a:p>
        </p:txBody>
      </p:sp>
    </p:spTree>
    <p:extLst>
      <p:ext uri="{BB962C8B-B14F-4D97-AF65-F5344CB8AC3E}">
        <p14:creationId xmlns:p14="http://schemas.microsoft.com/office/powerpoint/2010/main" val="35863721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47"/>
            <a:ext cx="11988171" cy="591671"/>
          </a:xfrm>
          <a:prstGeom prst="rect">
            <a:avLst/>
          </a:prstGeom>
        </p:spPr>
      </p:pic>
      <p:sp>
        <p:nvSpPr>
          <p:cNvPr id="9" name="Titolo 1"/>
          <p:cNvSpPr>
            <a:spLocks noGrp="1"/>
          </p:cNvSpPr>
          <p:nvPr/>
        </p:nvSpPr>
        <p:spPr>
          <a:xfrm>
            <a:off x="188259" y="644547"/>
            <a:ext cx="11799912" cy="74255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1E2E6C"/>
                </a:solidFill>
                <a:latin typeface="Arial"/>
                <a:ea typeface="+mj-ea"/>
                <a:cs typeface="Arial"/>
              </a:defRPr>
            </a:lvl1pPr>
          </a:lstStyle>
          <a:p>
            <a:pPr algn="ctr"/>
            <a:r>
              <a:rPr lang="it-IT" sz="2800" b="1" dirty="0" smtClean="0">
                <a:solidFill>
                  <a:schemeClr val="accent1">
                    <a:lumMod val="50000"/>
                  </a:schemeClr>
                </a:solidFill>
                <a:latin typeface="+mn-lt"/>
              </a:rPr>
              <a:t>SBE: SISTEMA DI PAGAMENTO CON CARTE BANCARIE (EMV)</a:t>
            </a:r>
            <a:endParaRPr lang="it-IT" sz="2800" b="1" dirty="0">
              <a:solidFill>
                <a:schemeClr val="accent1">
                  <a:lumMod val="50000"/>
                </a:schemeClr>
              </a:solidFill>
              <a:latin typeface="+mn-lt"/>
            </a:endParaRPr>
          </a:p>
        </p:txBody>
      </p:sp>
      <p:sp>
        <p:nvSpPr>
          <p:cNvPr id="3" name="Rettangolo 2"/>
          <p:cNvSpPr/>
          <p:nvPr/>
        </p:nvSpPr>
        <p:spPr>
          <a:xfrm>
            <a:off x="277669" y="1387102"/>
            <a:ext cx="11621091" cy="5078313"/>
          </a:xfrm>
          <a:prstGeom prst="rect">
            <a:avLst/>
          </a:prstGeom>
        </p:spPr>
        <p:txBody>
          <a:bodyPr wrap="square">
            <a:spAutoFit/>
          </a:bodyPr>
          <a:lstStyle/>
          <a:p>
            <a:endParaRPr lang="it-IT" dirty="0" smtClean="0"/>
          </a:p>
          <a:p>
            <a:r>
              <a:rPr lang="it-IT" sz="2000" b="1" dirty="0" smtClean="0"/>
              <a:t>INSTANT PAYMENT</a:t>
            </a:r>
          </a:p>
          <a:p>
            <a:endParaRPr lang="it-IT" dirty="0" smtClean="0"/>
          </a:p>
          <a:p>
            <a:pPr algn="just"/>
            <a:r>
              <a:rPr lang="it-IT" dirty="0" smtClean="0"/>
              <a:t>Si tratta di una modalità di pagamento che da poco tempo è stata resa disponibile dalla infrastruttura di rete delle </a:t>
            </a:r>
            <a:r>
              <a:rPr lang="it-IT" dirty="0"/>
              <a:t>banche dell’area </a:t>
            </a:r>
            <a:r>
              <a:rPr lang="it-IT" dirty="0" smtClean="0"/>
              <a:t>Euro. Consente </a:t>
            </a:r>
            <a:r>
              <a:rPr lang="it-IT" dirty="0"/>
              <a:t>di effettuare dei pagamenti tra privati e tra privati e commercianti utilizzando come strumento </a:t>
            </a:r>
            <a:r>
              <a:rPr lang="it-IT" dirty="0" smtClean="0"/>
              <a:t>non una </a:t>
            </a:r>
            <a:r>
              <a:rPr lang="it-IT" dirty="0"/>
              <a:t>carta di pagamento ma il codice IBAN. Tipicamente sono pagamenti che prevedono scambio </a:t>
            </a:r>
            <a:r>
              <a:rPr lang="it-IT" dirty="0" smtClean="0"/>
              <a:t>di informazioni </a:t>
            </a:r>
            <a:r>
              <a:rPr lang="it-IT" dirty="0"/>
              <a:t>tra </a:t>
            </a:r>
            <a:r>
              <a:rPr lang="it-IT" dirty="0" err="1"/>
              <a:t>smartphone</a:t>
            </a:r>
            <a:r>
              <a:rPr lang="it-IT" dirty="0"/>
              <a:t>. Disporre di un codice IBAN non significa necessariamente avere un </a:t>
            </a:r>
            <a:r>
              <a:rPr lang="it-IT" dirty="0" smtClean="0"/>
              <a:t>conto corrente </a:t>
            </a:r>
            <a:r>
              <a:rPr lang="it-IT" dirty="0"/>
              <a:t>bancario ma è sufficiente una carta bancaria prepagata (che nella fattispecie, nel caso di </a:t>
            </a:r>
            <a:r>
              <a:rPr lang="it-IT" dirty="0" err="1" smtClean="0"/>
              <a:t>instant</a:t>
            </a:r>
            <a:r>
              <a:rPr lang="it-IT" dirty="0"/>
              <a:t> </a:t>
            </a:r>
            <a:r>
              <a:rPr lang="it-IT" dirty="0" err="1" smtClean="0"/>
              <a:t>payment</a:t>
            </a:r>
            <a:r>
              <a:rPr lang="it-IT" dirty="0"/>
              <a:t>, rappresenta solo l’identificativo univoco utile per raggiungere il conto IBAN</a:t>
            </a:r>
            <a:r>
              <a:rPr lang="it-IT" dirty="0" smtClean="0"/>
              <a:t>).</a:t>
            </a:r>
          </a:p>
          <a:p>
            <a:pPr algn="just"/>
            <a:endParaRPr lang="it-IT" dirty="0"/>
          </a:p>
          <a:p>
            <a:pPr algn="just"/>
            <a:r>
              <a:rPr lang="it-IT" sz="2000" b="1" dirty="0" smtClean="0"/>
              <a:t>POST PAGATO</a:t>
            </a:r>
          </a:p>
          <a:p>
            <a:pPr algn="just"/>
            <a:endParaRPr lang="it-IT" sz="2400" b="1" dirty="0"/>
          </a:p>
          <a:p>
            <a:pPr algn="just"/>
            <a:r>
              <a:rPr lang="it-IT" dirty="0"/>
              <a:t>Altra tipologia di pagamento attiva da anni nel mercato privato delle Utility è quella del post pagato, </a:t>
            </a:r>
            <a:r>
              <a:rPr lang="it-IT" dirty="0" smtClean="0"/>
              <a:t>ovvero della </a:t>
            </a:r>
            <a:r>
              <a:rPr lang="it-IT" dirty="0"/>
              <a:t>possibilità di eseguire degli addebiti a posteriori verso degli utenti </a:t>
            </a:r>
            <a:r>
              <a:rPr lang="it-IT" dirty="0" err="1"/>
              <a:t>pre</a:t>
            </a:r>
            <a:r>
              <a:rPr lang="it-IT" dirty="0"/>
              <a:t>-censiti al Servizio e </a:t>
            </a:r>
            <a:r>
              <a:rPr lang="it-IT" dirty="0" smtClean="0"/>
              <a:t>quindi affidabili</a:t>
            </a:r>
            <a:r>
              <a:rPr lang="it-IT" dirty="0"/>
              <a:t>; un classico esempio è il processo con cui è possibile domiciliare presso la propria Banca </a:t>
            </a:r>
            <a:r>
              <a:rPr lang="it-IT" dirty="0" smtClean="0"/>
              <a:t>il pagamento </a:t>
            </a:r>
            <a:r>
              <a:rPr lang="it-IT" dirty="0"/>
              <a:t>automatico delle utenze domestiche. Con un processo analogo, nel caso di utenza </a:t>
            </a:r>
            <a:r>
              <a:rPr lang="it-IT" dirty="0" smtClean="0"/>
              <a:t>fidelizzata, è </a:t>
            </a:r>
            <a:r>
              <a:rPr lang="it-IT" dirty="0"/>
              <a:t>possibile “domiciliare” uno strumento di identificazione anche privativo (es. una </a:t>
            </a:r>
            <a:r>
              <a:rPr lang="it-IT" dirty="0" smtClean="0"/>
              <a:t>Smart Card), al conto </a:t>
            </a:r>
            <a:r>
              <a:rPr lang="it-IT" dirty="0"/>
              <a:t>corrente del viaggiatore facilitando i processi di Account Base </a:t>
            </a:r>
            <a:r>
              <a:rPr lang="it-IT" dirty="0" err="1"/>
              <a:t>Ticketing</a:t>
            </a:r>
            <a:r>
              <a:rPr lang="it-IT" dirty="0"/>
              <a:t>.</a:t>
            </a:r>
            <a:endParaRPr lang="it-IT" dirty="0" smtClean="0"/>
          </a:p>
        </p:txBody>
      </p:sp>
    </p:spTree>
    <p:extLst>
      <p:ext uri="{BB962C8B-B14F-4D97-AF65-F5344CB8AC3E}">
        <p14:creationId xmlns:p14="http://schemas.microsoft.com/office/powerpoint/2010/main" val="120888888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2942</TotalTime>
  <Words>24481</Words>
  <Application>Microsoft Office PowerPoint</Application>
  <PresentationFormat>Widescreen</PresentationFormat>
  <Paragraphs>1214</Paragraphs>
  <Slides>150</Slides>
  <Notes>147</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150</vt:i4>
      </vt:variant>
    </vt:vector>
  </HeadingPairs>
  <TitlesOfParts>
    <vt:vector size="157" baseType="lpstr">
      <vt:lpstr>Arial</vt:lpstr>
      <vt:lpstr>Calibri</vt:lpstr>
      <vt:lpstr>Calibri Light</vt:lpstr>
      <vt:lpstr>Courier New</vt:lpstr>
      <vt:lpstr>Times New Roman</vt:lpstr>
      <vt:lpstr>Wingdings</vt:lpstr>
      <vt:lpstr>Tema di Office</vt:lpstr>
      <vt:lpstr>Presentazione standard di PowerPoint</vt:lpstr>
      <vt:lpstr> Indice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Datasiel Spa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Pinasco Marco</dc:creator>
  <cp:lastModifiedBy>Curri Gianluca</cp:lastModifiedBy>
  <cp:revision>289</cp:revision>
  <dcterms:created xsi:type="dcterms:W3CDTF">2019-09-18T12:25:40Z</dcterms:created>
  <dcterms:modified xsi:type="dcterms:W3CDTF">2019-10-21T16:56:28Z</dcterms:modified>
</cp:coreProperties>
</file>